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9" r:id="rId2"/>
    <p:sldId id="305" r:id="rId3"/>
    <p:sldId id="306" r:id="rId4"/>
    <p:sldId id="308" r:id="rId5"/>
    <p:sldId id="309" r:id="rId6"/>
    <p:sldId id="270" r:id="rId7"/>
    <p:sldId id="269" r:id="rId8"/>
    <p:sldId id="257" r:id="rId9"/>
    <p:sldId id="298" r:id="rId10"/>
    <p:sldId id="300" r:id="rId11"/>
    <p:sldId id="301" r:id="rId12"/>
    <p:sldId id="262" r:id="rId13"/>
    <p:sldId id="268" r:id="rId14"/>
    <p:sldId id="271" r:id="rId15"/>
    <p:sldId id="272" r:id="rId16"/>
    <p:sldId id="312" r:id="rId17"/>
    <p:sldId id="31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6962" autoAdjust="0"/>
    <p:restoredTop sz="94660"/>
  </p:normalViewPr>
  <p:slideViewPr>
    <p:cSldViewPr>
      <p:cViewPr>
        <p:scale>
          <a:sx n="116" d="100"/>
          <a:sy n="116" d="100"/>
        </p:scale>
        <p:origin x="-1688" y="-176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nowledge%20Products\Nexus%20FEW\FEW%20Nexus%20-%20KP%20graphs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Food Consumption (Mt)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Food (Mt)</c:v>
                </c:pt>
              </c:strCache>
            </c:strRef>
          </c:tx>
          <c:spPr>
            <a:solidFill>
              <a:srgbClr val="009900"/>
            </a:solidFill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Sheet1!$B$7:$D$7</c:f>
              <c:numCache>
                <c:formatCode>General</c:formatCode>
                <c:ptCount val="3"/>
                <c:pt idx="0">
                  <c:v>2000.0</c:v>
                </c:pt>
                <c:pt idx="1">
                  <c:v>2025.0</c:v>
                </c:pt>
                <c:pt idx="2">
                  <c:v>2050.0</c:v>
                </c:pt>
              </c:numCache>
            </c:numRef>
          </c:cat>
          <c:val>
            <c:numRef>
              <c:f>Sheet1!$B$8:$D$8</c:f>
              <c:numCache>
                <c:formatCode>General</c:formatCode>
                <c:ptCount val="3"/>
                <c:pt idx="0">
                  <c:v>357.0</c:v>
                </c:pt>
                <c:pt idx="1">
                  <c:v>578.0</c:v>
                </c:pt>
                <c:pt idx="2">
                  <c:v>713.0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436312"/>
        <c:axId val="2087205640"/>
      </c:barChart>
      <c:catAx>
        <c:axId val="2081436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chemeClr val="bg1"/>
                </a:solidFill>
              </a:defRPr>
            </a:pPr>
            <a:endParaRPr lang="en-US"/>
          </a:p>
        </c:txPr>
        <c:crossAx val="2087205640"/>
        <c:crosses val="autoZero"/>
        <c:auto val="1"/>
        <c:lblAlgn val="ctr"/>
        <c:lblOffset val="100"/>
        <c:noMultiLvlLbl val="0"/>
      </c:catAx>
      <c:valAx>
        <c:axId val="20872056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chemeClr val="bg1"/>
                </a:solidFill>
              </a:defRPr>
            </a:pPr>
            <a:endParaRPr lang="en-US"/>
          </a:p>
        </c:txPr>
        <c:crossAx val="20814363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aseline="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baseline="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E2391-CAD8-4A29-B645-801017CA5297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21721-DB7E-4365-B6E7-5BA81C34B5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5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21721-DB7E-4365-B6E7-5BA81C34B5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3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44DA7-8037-465F-A25F-C6C6D4FC03B1}" type="datetimeFigureOut">
              <a:rPr lang="en-US" smtClean="0"/>
              <a:pPr/>
              <a:t>29/10/14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8E559-8252-4739-8EE6-5D92EAE5C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43000" y="457200"/>
            <a:ext cx="7010400" cy="6248400"/>
            <a:chOff x="-341414" y="76200"/>
            <a:chExt cx="6285014" cy="6139302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14943"/>
            <a:stretch>
              <a:fillRect/>
            </a:stretch>
          </p:blipFill>
          <p:spPr bwMode="auto">
            <a:xfrm>
              <a:off x="-341414" y="838200"/>
              <a:ext cx="6285014" cy="5377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b="72129"/>
            <a:stretch>
              <a:fillRect/>
            </a:stretch>
          </p:blipFill>
          <p:spPr bwMode="auto">
            <a:xfrm>
              <a:off x="-341414" y="76200"/>
              <a:ext cx="6285014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75128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Relevance of book release today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720" y="1066800"/>
            <a:ext cx="8435280" cy="56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45360" y="1164359"/>
            <a:ext cx="40652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Food security </a:t>
            </a:r>
            <a:r>
              <a:rPr lang="en-US" dirty="0">
                <a:solidFill>
                  <a:schemeClr val="bg1"/>
                </a:solidFill>
              </a:rPr>
              <a:t>a global </a:t>
            </a:r>
            <a:r>
              <a:rPr lang="en-US" dirty="0" smtClean="0">
                <a:solidFill>
                  <a:schemeClr val="bg1"/>
                </a:solidFill>
              </a:rPr>
              <a:t>challenge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Food </a:t>
            </a:r>
            <a:r>
              <a:rPr lang="en-US" dirty="0">
                <a:solidFill>
                  <a:schemeClr val="bg1"/>
                </a:solidFill>
              </a:rPr>
              <a:t>output must grow by 60 per cent to feed </a:t>
            </a:r>
            <a:r>
              <a:rPr lang="en-US" dirty="0" smtClean="0">
                <a:solidFill>
                  <a:schemeClr val="bg1"/>
                </a:solidFill>
              </a:rPr>
              <a:t>nine </a:t>
            </a:r>
            <a:r>
              <a:rPr lang="en-US" dirty="0">
                <a:solidFill>
                  <a:schemeClr val="bg1"/>
                </a:solidFill>
              </a:rPr>
              <a:t>billion </a:t>
            </a:r>
            <a:r>
              <a:rPr lang="en-US" dirty="0" smtClean="0">
                <a:solidFill>
                  <a:schemeClr val="bg1"/>
                </a:solidFill>
              </a:rPr>
              <a:t>by 2050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But</a:t>
            </a:r>
            <a:r>
              <a:rPr lang="en-US" dirty="0">
                <a:solidFill>
                  <a:schemeClr val="bg1"/>
                </a:solidFill>
              </a:rPr>
              <a:t>, by 2030, the world will confront a water supply shortage </a:t>
            </a:r>
            <a:r>
              <a:rPr lang="en-US" dirty="0" smtClean="0">
                <a:solidFill>
                  <a:schemeClr val="bg1"/>
                </a:solidFill>
              </a:rPr>
              <a:t>by 40 percent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Agriculture </a:t>
            </a:r>
            <a:r>
              <a:rPr lang="en-US" dirty="0">
                <a:solidFill>
                  <a:schemeClr val="bg1"/>
                </a:solidFill>
              </a:rPr>
              <a:t>already accounts for around 70 </a:t>
            </a:r>
            <a:r>
              <a:rPr lang="en-US" dirty="0" smtClean="0">
                <a:solidFill>
                  <a:schemeClr val="bg1"/>
                </a:solidFill>
              </a:rPr>
              <a:t>percent </a:t>
            </a:r>
            <a:r>
              <a:rPr lang="en-US" dirty="0">
                <a:solidFill>
                  <a:schemeClr val="bg1"/>
                </a:solidFill>
              </a:rPr>
              <a:t>of freshwater </a:t>
            </a:r>
            <a:r>
              <a:rPr lang="en-US" dirty="0" smtClean="0">
                <a:solidFill>
                  <a:schemeClr val="bg1"/>
                </a:solidFill>
              </a:rPr>
              <a:t>withdrawals, is </a:t>
            </a:r>
            <a:r>
              <a:rPr lang="en-US" dirty="0">
                <a:solidFill>
                  <a:schemeClr val="bg1"/>
                </a:solidFill>
              </a:rPr>
              <a:t>expected to grow by 6 </a:t>
            </a:r>
            <a:r>
              <a:rPr lang="en-US" dirty="0" smtClean="0">
                <a:solidFill>
                  <a:schemeClr val="bg1"/>
                </a:solidFill>
              </a:rPr>
              <a:t>percent </a:t>
            </a:r>
            <a:r>
              <a:rPr lang="en-US" dirty="0">
                <a:solidFill>
                  <a:schemeClr val="bg1"/>
                </a:solidFill>
              </a:rPr>
              <a:t>in 2050. 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sz="2400" i="1" dirty="0">
                <a:solidFill>
                  <a:srgbClr val="FF0000"/>
                </a:solidFill>
              </a:rPr>
              <a:t>I</a:t>
            </a:r>
            <a:r>
              <a:rPr lang="en-US" sz="2400" i="1" dirty="0" smtClean="0">
                <a:solidFill>
                  <a:srgbClr val="FF0000"/>
                </a:solidFill>
              </a:rPr>
              <a:t>rrigation </a:t>
            </a:r>
            <a:r>
              <a:rPr lang="en-US" sz="2400" i="1" dirty="0">
                <a:solidFill>
                  <a:srgbClr val="FF0000"/>
                </a:solidFill>
              </a:rPr>
              <a:t>perceived as </a:t>
            </a:r>
            <a:r>
              <a:rPr lang="en-US" sz="2400" i="1" dirty="0" smtClean="0">
                <a:solidFill>
                  <a:srgbClr val="FF0000"/>
                </a:solidFill>
              </a:rPr>
              <a:t>a main </a:t>
            </a:r>
            <a:r>
              <a:rPr lang="en-US" sz="2400" i="1" dirty="0">
                <a:solidFill>
                  <a:srgbClr val="FF0000"/>
                </a:solidFill>
              </a:rPr>
              <a:t>factors behind the increasing global scarcity of freshwater. 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19200"/>
            <a:ext cx="382898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2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Securing food in India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910" y="986636"/>
            <a:ext cx="8435280" cy="56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38922" y="1143001"/>
            <a:ext cx="384045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India </a:t>
            </a:r>
            <a:r>
              <a:rPr lang="en-US" dirty="0">
                <a:solidFill>
                  <a:schemeClr val="bg1"/>
                </a:solidFill>
              </a:rPr>
              <a:t>currently feeds 1.2 billion </a:t>
            </a:r>
            <a:r>
              <a:rPr lang="en-US" dirty="0" smtClean="0">
                <a:solidFill>
                  <a:schemeClr val="bg1"/>
                </a:solidFill>
              </a:rPr>
              <a:t>people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Agriculture </a:t>
            </a:r>
            <a:r>
              <a:rPr lang="en-US" dirty="0">
                <a:solidFill>
                  <a:schemeClr val="bg1"/>
                </a:solidFill>
              </a:rPr>
              <a:t>accounts for 80 per cent of water </a:t>
            </a:r>
            <a:r>
              <a:rPr lang="en-US" dirty="0" smtClean="0">
                <a:solidFill>
                  <a:schemeClr val="bg1"/>
                </a:solidFill>
              </a:rPr>
              <a:t>use of which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70 </a:t>
            </a:r>
            <a:r>
              <a:rPr lang="en-US" dirty="0">
                <a:solidFill>
                  <a:schemeClr val="bg1"/>
                </a:solidFill>
              </a:rPr>
              <a:t>per cent </a:t>
            </a:r>
            <a:r>
              <a:rPr lang="en-US" dirty="0" smtClean="0">
                <a:solidFill>
                  <a:schemeClr val="bg1"/>
                </a:solidFill>
              </a:rPr>
              <a:t>comes </a:t>
            </a:r>
            <a:r>
              <a:rPr lang="en-US" dirty="0">
                <a:solidFill>
                  <a:schemeClr val="bg1"/>
                </a:solidFill>
              </a:rPr>
              <a:t>from </a:t>
            </a:r>
            <a:r>
              <a:rPr lang="en-US" dirty="0" smtClean="0">
                <a:solidFill>
                  <a:schemeClr val="bg1"/>
                </a:solidFill>
              </a:rPr>
              <a:t>groundwater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</a:rPr>
              <a:t>Where will the water come from?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362058"/>
              </p:ext>
            </p:extLst>
          </p:nvPr>
        </p:nvGraphicFramePr>
        <p:xfrm>
          <a:off x="685800" y="1752600"/>
          <a:ext cx="3657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4383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What makes the book special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720" y="1066800"/>
            <a:ext cx="8435280" cy="56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48200" y="1077253"/>
            <a:ext cx="3699510" cy="5755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Brings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together </a:t>
            </a:r>
            <a:r>
              <a:rPr lang="en-US" sz="2400" dirty="0">
                <a:solidFill>
                  <a:schemeClr val="bg1"/>
                </a:solidFill>
              </a:rPr>
              <a:t>various aspects ‘under one roof</a:t>
            </a:r>
            <a:r>
              <a:rPr lang="en-US" sz="2400" dirty="0" smtClean="0">
                <a:solidFill>
                  <a:schemeClr val="bg1"/>
                </a:solidFill>
              </a:rPr>
              <a:t>’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Data </a:t>
            </a:r>
            <a:r>
              <a:rPr lang="en-US" sz="2400" dirty="0" smtClean="0">
                <a:solidFill>
                  <a:schemeClr val="bg1"/>
                </a:solidFill>
              </a:rPr>
              <a:t>rich </a:t>
            </a:r>
            <a:r>
              <a:rPr lang="en-US" sz="2400" b="1" dirty="0">
                <a:solidFill>
                  <a:srgbClr val="FF0000"/>
                </a:solidFill>
              </a:rPr>
              <a:t>repository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nalyses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issues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Includes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initiatives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from cross section of society 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perspectives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from global leaders</a:t>
            </a:r>
          </a:p>
          <a:p>
            <a:pPr algn="r"/>
            <a:endParaRPr lang="en-US" sz="2800" b="1" i="1" dirty="0" smtClean="0">
              <a:solidFill>
                <a:srgbClr val="FF0000"/>
              </a:solidFill>
            </a:endParaRPr>
          </a:p>
          <a:p>
            <a:pPr algn="r"/>
            <a:r>
              <a:rPr lang="en-US" sz="2800" b="1" i="1" dirty="0" smtClean="0">
                <a:solidFill>
                  <a:srgbClr val="FF0000"/>
                </a:solidFill>
              </a:rPr>
              <a:t>Most </a:t>
            </a:r>
            <a:r>
              <a:rPr lang="en-US" sz="2800" b="1" i="1" dirty="0">
                <a:solidFill>
                  <a:srgbClr val="FF0000"/>
                </a:solidFill>
              </a:rPr>
              <a:t>of all</a:t>
            </a:r>
            <a:r>
              <a:rPr lang="en-US" sz="2400" b="1" i="1" dirty="0">
                <a:solidFill>
                  <a:srgbClr val="FF0000"/>
                </a:solidFill>
              </a:rPr>
              <a:t>…  </a:t>
            </a:r>
          </a:p>
          <a:p>
            <a:endParaRPr lang="en-US" sz="2400" dirty="0"/>
          </a:p>
        </p:txBody>
      </p:sp>
      <p:pic>
        <p:nvPicPr>
          <p:cNvPr id="6" name="Picture 5" descr="4. Respect spring water in Japan by Mr. Eiji Tsubayama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3352800" cy="2590800"/>
          </a:xfrm>
          <a:prstGeom prst="rect">
            <a:avLst/>
          </a:prstGeom>
        </p:spPr>
      </p:pic>
      <p:pic>
        <p:nvPicPr>
          <p:cNvPr id="8" name="Picture 7" descr="DSC_2122.NE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62400"/>
            <a:ext cx="3352800" cy="24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83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What makes </a:t>
            </a:r>
            <a:r>
              <a:rPr lang="en-US" sz="4000" b="1" dirty="0">
                <a:solidFill>
                  <a:srgbClr val="FF0000"/>
                </a:solidFill>
              </a:rPr>
              <a:t>the book </a:t>
            </a:r>
            <a:r>
              <a:rPr lang="en-US" sz="4000" b="1" dirty="0" smtClean="0">
                <a:solidFill>
                  <a:srgbClr val="FF0000"/>
                </a:solidFill>
              </a:rPr>
              <a:t>special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8435280" cy="56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0" y="1371600"/>
            <a:ext cx="373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Highlights the </a:t>
            </a:r>
            <a:r>
              <a:rPr lang="en-US" sz="2400" b="1" dirty="0" smtClean="0">
                <a:solidFill>
                  <a:srgbClr val="FF0000"/>
                </a:solidFill>
              </a:rPr>
              <a:t>way forward</a:t>
            </a:r>
            <a:r>
              <a:rPr lang="en-US" sz="2400" dirty="0" smtClean="0">
                <a:solidFill>
                  <a:schemeClr val="bg1"/>
                </a:solidFill>
              </a:rPr>
              <a:t>, reinventing in water management 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Offers lessons from </a:t>
            </a:r>
            <a:r>
              <a:rPr lang="en-US" sz="2400" b="1" dirty="0" smtClean="0">
                <a:solidFill>
                  <a:srgbClr val="FF0000"/>
                </a:solidFill>
              </a:rPr>
              <a:t>global/national </a:t>
            </a:r>
            <a:r>
              <a:rPr lang="en-US" sz="2400" dirty="0" smtClean="0">
                <a:solidFill>
                  <a:schemeClr val="bg1"/>
                </a:solidFill>
              </a:rPr>
              <a:t>examples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Helps chart a course</a:t>
            </a:r>
          </a:p>
          <a:p>
            <a:pPr algn="ctr"/>
            <a:endParaRPr lang="en-US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From abandonment…  </a:t>
            </a:r>
          </a:p>
          <a:p>
            <a:pPr algn="ctr"/>
            <a:endParaRPr lang="en-US" sz="24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400" b="1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Towards water abundance   </a:t>
            </a:r>
            <a:endParaRPr lang="en-US" sz="2400" b="1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 descr="Sprinkler Ashish Bharadwaj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10000"/>
            <a:ext cx="3276600" cy="2455248"/>
          </a:xfrm>
          <a:prstGeom prst="rect">
            <a:avLst/>
          </a:prstGeom>
        </p:spPr>
      </p:pic>
      <p:pic>
        <p:nvPicPr>
          <p:cNvPr id="7" name="Picture 6" descr="DSCN398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0958"/>
            <a:ext cx="3276600" cy="262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3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576064"/>
          </a:xfrm>
        </p:spPr>
        <p:txBody>
          <a:bodyPr>
            <a:noAutofit/>
          </a:bodyPr>
          <a:lstStyle/>
          <a:p>
            <a:pPr algn="ctr"/>
            <a:r>
              <a:rPr lang="en-IN" sz="4000" dirty="0" smtClean="0">
                <a:solidFill>
                  <a:srgbClr val="FF0000"/>
                </a:solidFill>
              </a:rPr>
              <a:t>WAR: The World’s </a:t>
            </a:r>
            <a:r>
              <a:rPr lang="en-IN" sz="4000" dirty="0">
                <a:solidFill>
                  <a:srgbClr val="FF0000"/>
                </a:solidFill>
              </a:rPr>
              <a:t>A</a:t>
            </a:r>
            <a:r>
              <a:rPr lang="en-IN" sz="4000" dirty="0" smtClean="0">
                <a:solidFill>
                  <a:srgbClr val="FF0000"/>
                </a:solidFill>
              </a:rPr>
              <a:t>qua </a:t>
            </a:r>
            <a:r>
              <a:rPr lang="en-IN" sz="4000" dirty="0">
                <a:solidFill>
                  <a:srgbClr val="FF0000"/>
                </a:solidFill>
              </a:rPr>
              <a:t>R</a:t>
            </a:r>
            <a:r>
              <a:rPr lang="en-IN" sz="4000" dirty="0" smtClean="0">
                <a:solidFill>
                  <a:srgbClr val="FF0000"/>
                </a:solidFill>
              </a:rPr>
              <a:t>esources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76536"/>
            <a:ext cx="8678198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590619" y="1371600"/>
            <a:ext cx="39104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800" dirty="0">
              <a:solidFill>
                <a:schemeClr val="bg1"/>
              </a:solidFill>
            </a:endParaRPr>
          </a:p>
          <a:p>
            <a:r>
              <a:rPr lang="en-IN" sz="2800" dirty="0" smtClean="0">
                <a:solidFill>
                  <a:schemeClr val="bg1"/>
                </a:solidFill>
              </a:rPr>
              <a:t>Around 1.2 billion people live in areas of scarcity</a:t>
            </a:r>
            <a:endParaRPr lang="en-IN" sz="2800" dirty="0">
              <a:solidFill>
                <a:schemeClr val="bg1"/>
              </a:solidFill>
            </a:endParaRPr>
          </a:p>
          <a:p>
            <a:endParaRPr lang="en-IN" sz="2800" dirty="0" smtClean="0">
              <a:solidFill>
                <a:schemeClr val="bg1"/>
              </a:solidFill>
            </a:endParaRPr>
          </a:p>
          <a:p>
            <a:r>
              <a:rPr lang="en-IN" sz="2800" dirty="0" smtClean="0">
                <a:solidFill>
                  <a:schemeClr val="bg1"/>
                </a:solidFill>
              </a:rPr>
              <a:t>Implications for world peace, stability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800" i="1" dirty="0" smtClean="0">
                <a:solidFill>
                  <a:srgbClr val="FF0000"/>
                </a:solidFill>
              </a:rPr>
              <a:t>Are we doing enough? </a:t>
            </a:r>
            <a:endParaRPr lang="en-US" sz="2800" i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4777" b="6044"/>
          <a:stretch>
            <a:fillRect/>
          </a:stretch>
        </p:blipFill>
        <p:spPr bwMode="auto">
          <a:xfrm>
            <a:off x="457200" y="1524000"/>
            <a:ext cx="3886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9032"/>
            <a:ext cx="8305800" cy="49296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India: The water can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701118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48200" y="914400"/>
            <a:ext cx="385289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ore than 225 rivers, groundwater, 7,500 km long coastline, lakes, ponds and springs 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i="1" dirty="0">
                <a:solidFill>
                  <a:srgbClr val="FF0000"/>
                </a:solidFill>
              </a:rPr>
              <a:t>W</a:t>
            </a:r>
            <a:r>
              <a:rPr lang="en-US" sz="2800" i="1" dirty="0" smtClean="0">
                <a:solidFill>
                  <a:srgbClr val="FF0000"/>
                </a:solidFill>
              </a:rPr>
              <a:t>hy then the movement towards water scarcity by 2025?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3733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381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Revering and celebrating water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48200" y="1371600"/>
            <a:ext cx="3852890" cy="5940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IN" sz="2800" dirty="0" smtClean="0">
                <a:solidFill>
                  <a:srgbClr val="000000"/>
                </a:solidFill>
              </a:rPr>
              <a:t>Integral part of religion, culture and festivals, in the fine arts and cinema</a:t>
            </a:r>
            <a:r>
              <a:rPr lang="en-IN" sz="2800" dirty="0">
                <a:solidFill>
                  <a:srgbClr val="000000"/>
                </a:solidFill>
              </a:rPr>
              <a:t> </a:t>
            </a:r>
            <a:endParaRPr lang="en-IN" sz="2800" dirty="0" smtClean="0">
              <a:solidFill>
                <a:srgbClr val="000000"/>
              </a:solidFill>
            </a:endParaRPr>
          </a:p>
          <a:p>
            <a:pPr algn="just">
              <a:buNone/>
            </a:pPr>
            <a:endParaRPr lang="en-IN" sz="2800" dirty="0" smtClean="0">
              <a:solidFill>
                <a:srgbClr val="000000"/>
              </a:solidFill>
            </a:endParaRPr>
          </a:p>
          <a:p>
            <a:pPr algn="just">
              <a:buNone/>
            </a:pPr>
            <a:endParaRPr lang="en-IN" sz="2800" i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IN" sz="2800" i="1" dirty="0" smtClean="0">
                <a:solidFill>
                  <a:srgbClr val="FF0000"/>
                </a:solidFill>
              </a:rPr>
              <a:t>Can this be the basis of rekindling relationships between humans and water?</a:t>
            </a:r>
          </a:p>
          <a:p>
            <a:pPr algn="just">
              <a:buNone/>
            </a:pPr>
            <a:endParaRPr lang="en-IN" sz="2000" dirty="0">
              <a:solidFill>
                <a:srgbClr val="000000"/>
              </a:solidFill>
            </a:endParaRPr>
          </a:p>
          <a:p>
            <a:pPr algn="just">
              <a:buNone/>
            </a:pPr>
            <a:endParaRPr lang="en-IN" i="1" dirty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IN" i="1" dirty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IN" i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US" i="1" dirty="0" smtClean="0">
              <a:solidFill>
                <a:srgbClr val="002060"/>
              </a:solidFill>
            </a:endParaRPr>
          </a:p>
          <a:p>
            <a:pPr algn="just"/>
            <a:endParaRPr lang="en-US" i="1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798"/>
            <a:ext cx="4038600" cy="563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381000"/>
          </a:xfrm>
        </p:spPr>
        <p:txBody>
          <a:bodyPr>
            <a:noAutofit/>
          </a:bodyPr>
          <a:lstStyle/>
          <a:p>
            <a:pPr algn="ctr"/>
            <a:r>
              <a:rPr lang="en-IN" sz="4000" dirty="0" smtClean="0">
                <a:solidFill>
                  <a:srgbClr val="FF0000"/>
                </a:solidFill>
              </a:rPr>
              <a:t>Water at work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572000" y="980728"/>
            <a:ext cx="4114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rgbClr val="000000"/>
                </a:solidFill>
              </a:rPr>
              <a:t>Water is </a:t>
            </a:r>
          </a:p>
          <a:p>
            <a:endParaRPr lang="en-IN" sz="2800" dirty="0">
              <a:solidFill>
                <a:srgbClr val="000000"/>
              </a:solidFill>
            </a:endParaRPr>
          </a:p>
          <a:p>
            <a:r>
              <a:rPr lang="en-IN" sz="2700" dirty="0" smtClean="0">
                <a:solidFill>
                  <a:srgbClr val="000000"/>
                </a:solidFill>
              </a:rPr>
              <a:t>- A human right</a:t>
            </a:r>
          </a:p>
          <a:p>
            <a:endParaRPr lang="en-IN" sz="2700" dirty="0" smtClean="0">
              <a:solidFill>
                <a:srgbClr val="000000"/>
              </a:solidFill>
            </a:endParaRPr>
          </a:p>
          <a:p>
            <a:r>
              <a:rPr lang="en-IN" sz="2700" dirty="0" smtClean="0">
                <a:solidFill>
                  <a:srgbClr val="000000"/>
                </a:solidFill>
              </a:rPr>
              <a:t>- Drives growth</a:t>
            </a:r>
          </a:p>
          <a:p>
            <a:endParaRPr lang="en-US" sz="2700" dirty="0" smtClean="0">
              <a:solidFill>
                <a:srgbClr val="000000"/>
              </a:solidFill>
            </a:endParaRPr>
          </a:p>
          <a:p>
            <a:r>
              <a:rPr lang="en-IN" sz="2700" dirty="0" smtClean="0">
                <a:solidFill>
                  <a:srgbClr val="000000"/>
                </a:solidFill>
              </a:rPr>
              <a:t>- A 50 per cent gap between demand and supply by 2050</a:t>
            </a:r>
          </a:p>
          <a:p>
            <a:endParaRPr lang="en-IN" sz="2700" dirty="0">
              <a:solidFill>
                <a:srgbClr val="000000"/>
              </a:solidFill>
            </a:endParaRPr>
          </a:p>
          <a:p>
            <a:r>
              <a:rPr lang="en-IN" sz="2700" i="1" dirty="0" smtClean="0">
                <a:solidFill>
                  <a:srgbClr val="FF0000"/>
                </a:solidFill>
              </a:rPr>
              <a:t>Is efficiency in use possible? </a:t>
            </a:r>
          </a:p>
        </p:txBody>
      </p:sp>
      <p:pic>
        <p:nvPicPr>
          <p:cNvPr id="4098" name="Picture 2" descr="D:\Romit\Water Book\Pics Water Book\Water in Agri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3960440" cy="5524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381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W</a:t>
            </a:r>
            <a:r>
              <a:rPr lang="en-US" sz="4000" dirty="0" smtClean="0">
                <a:solidFill>
                  <a:srgbClr val="FF0000"/>
                </a:solidFill>
              </a:rPr>
              <a:t>rath </a:t>
            </a:r>
            <a:r>
              <a:rPr lang="en-US" sz="4000" dirty="0" err="1" smtClean="0">
                <a:solidFill>
                  <a:srgbClr val="FF0000"/>
                </a:solidFill>
              </a:rPr>
              <a:t>yatra</a:t>
            </a:r>
            <a:r>
              <a:rPr lang="en-US" sz="4000" dirty="0" smtClean="0">
                <a:solidFill>
                  <a:srgbClr val="FF0000"/>
                </a:solidFill>
              </a:rPr>
              <a:t>: Fury of floods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572000" y="1484785"/>
            <a:ext cx="40005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chemeClr val="bg1"/>
                </a:solidFill>
              </a:rPr>
              <a:t>Floods affect over 3 million Indians annually, some of it avoidable</a:t>
            </a:r>
          </a:p>
          <a:p>
            <a:endParaRPr lang="en-IN" sz="2800" dirty="0">
              <a:solidFill>
                <a:schemeClr val="bg1"/>
              </a:solidFill>
            </a:endParaRPr>
          </a:p>
          <a:p>
            <a:r>
              <a:rPr lang="en-IN" sz="2800" i="1" dirty="0" smtClean="0">
                <a:solidFill>
                  <a:srgbClr val="FF0000"/>
                </a:solidFill>
              </a:rPr>
              <a:t>Why has flooding increased and is living with floods possible? </a:t>
            </a:r>
          </a:p>
          <a:p>
            <a:endParaRPr lang="en-IN" dirty="0">
              <a:solidFill>
                <a:schemeClr val="bg1"/>
              </a:solidFill>
            </a:endParaRPr>
          </a:p>
          <a:p>
            <a:endParaRPr lang="en-IN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469" y="1066801"/>
            <a:ext cx="401413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762000"/>
          </a:xfrm>
        </p:spPr>
        <p:txBody>
          <a:bodyPr>
            <a:noAutofit/>
          </a:bodyPr>
          <a:lstStyle/>
          <a:p>
            <a:pPr algn="ctr"/>
            <a:r>
              <a:rPr lang="en-IN" sz="4000" dirty="0" smtClean="0">
                <a:solidFill>
                  <a:srgbClr val="FF0000"/>
                </a:solidFill>
              </a:rPr>
              <a:t>The spectre of drought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870111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495800" y="1142985"/>
            <a:ext cx="419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chemeClr val="bg1"/>
                </a:solidFill>
              </a:rPr>
              <a:t>Between 1900-2006, nearly 1,061 million people were affected and 4.25 million lost their lives</a:t>
            </a:r>
          </a:p>
          <a:p>
            <a:endParaRPr lang="en-US" sz="2800" i="1" dirty="0" smtClean="0">
              <a:solidFill>
                <a:srgbClr val="FF0000"/>
              </a:solidFill>
            </a:endParaRPr>
          </a:p>
          <a:p>
            <a:r>
              <a:rPr lang="en-IN" sz="2800" i="1" dirty="0" smtClean="0">
                <a:solidFill>
                  <a:srgbClr val="FF0000"/>
                </a:solidFill>
              </a:rPr>
              <a:t>Can we be better prepared?</a:t>
            </a:r>
          </a:p>
        </p:txBody>
      </p:sp>
      <p:pic>
        <p:nvPicPr>
          <p:cNvPr id="9" name="Picture 4" descr="C:\Users\ADMIN\Downloads\Virda_rratadki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381000" y="1143000"/>
            <a:ext cx="38100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09600"/>
          </a:xfrm>
        </p:spPr>
        <p:txBody>
          <a:bodyPr>
            <a:noAutofit/>
          </a:bodyPr>
          <a:lstStyle/>
          <a:p>
            <a:pPr algn="ctr"/>
            <a:r>
              <a:rPr lang="en-IN" sz="4000" dirty="0" smtClean="0">
                <a:solidFill>
                  <a:srgbClr val="FF0000"/>
                </a:solidFill>
              </a:rPr>
              <a:t>Rain: Harnessing the obvious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499992" y="1124744"/>
            <a:ext cx="40005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rgbClr val="000000"/>
                </a:solidFill>
              </a:rPr>
              <a:t>India is twice blessed: </a:t>
            </a:r>
          </a:p>
          <a:p>
            <a:endParaRPr lang="en-IN" sz="2800" dirty="0">
              <a:solidFill>
                <a:srgbClr val="000000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00"/>
                </a:solidFill>
              </a:rPr>
              <a:t>With rainfall and a tradition of </a:t>
            </a:r>
            <a:r>
              <a:rPr lang="en-US" sz="2800" dirty="0">
                <a:solidFill>
                  <a:srgbClr val="000000"/>
                </a:solidFill>
              </a:rPr>
              <a:t>h</a:t>
            </a:r>
            <a:r>
              <a:rPr lang="en-US" sz="2800" dirty="0" smtClean="0">
                <a:solidFill>
                  <a:srgbClr val="000000"/>
                </a:solidFill>
              </a:rPr>
              <a:t>arvesting 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i="1" dirty="0" smtClean="0">
                <a:solidFill>
                  <a:srgbClr val="FF0000"/>
                </a:solidFill>
              </a:rPr>
              <a:t>How can rainwater harvesting be revived and up-scaled? </a:t>
            </a:r>
            <a:endParaRPr lang="en-IN" sz="2800" i="1" dirty="0" smtClean="0">
              <a:solidFill>
                <a:srgbClr val="FF0000"/>
              </a:solidFill>
            </a:endParaRPr>
          </a:p>
          <a:p>
            <a:endParaRPr lang="en-IN" sz="2000" dirty="0" smtClean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00108"/>
            <a:ext cx="3960439" cy="538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381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Linking life: Water and nature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788024" y="1119263"/>
            <a:ext cx="3888432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India is a mega-</a:t>
            </a:r>
            <a:r>
              <a:rPr lang="en-US" sz="2800" dirty="0" err="1" smtClean="0">
                <a:solidFill>
                  <a:schemeClr val="bg1"/>
                </a:solidFill>
              </a:rPr>
              <a:t>centre</a:t>
            </a:r>
            <a:r>
              <a:rPr lang="en-US" sz="2800" dirty="0" smtClean="0">
                <a:solidFill>
                  <a:schemeClr val="bg1"/>
                </a:solidFill>
              </a:rPr>
              <a:t> of biodiversity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Water </a:t>
            </a:r>
            <a:r>
              <a:rPr lang="en-US" sz="2800" dirty="0">
                <a:solidFill>
                  <a:schemeClr val="bg1"/>
                </a:solidFill>
              </a:rPr>
              <a:t>and biodiversity are interdependent 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i="1" dirty="0" smtClean="0">
                <a:solidFill>
                  <a:srgbClr val="FF0000"/>
                </a:solidFill>
              </a:rPr>
              <a:t>How can the two better  benefit each other? </a:t>
            </a:r>
            <a:endParaRPr lang="en-US" sz="2800" i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392641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381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Legal landscape of water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011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716016" y="1142984"/>
            <a:ext cx="3856512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The Indian Constitution </a:t>
            </a:r>
            <a:r>
              <a:rPr lang="en-US" sz="2800" dirty="0" err="1" smtClean="0">
                <a:solidFill>
                  <a:schemeClr val="bg1"/>
                </a:solidFill>
              </a:rPr>
              <a:t>recognises</a:t>
            </a:r>
            <a:r>
              <a:rPr lang="en-US" sz="2800" dirty="0" smtClean="0">
                <a:solidFill>
                  <a:schemeClr val="bg1"/>
                </a:solidFill>
              </a:rPr>
              <a:t> right to life,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BUT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i="1" dirty="0" smtClean="0">
              <a:solidFill>
                <a:srgbClr val="FF0000"/>
              </a:solidFill>
            </a:endParaRPr>
          </a:p>
          <a:p>
            <a:r>
              <a:rPr lang="en-US" sz="2800" i="1" dirty="0" smtClean="0">
                <a:solidFill>
                  <a:srgbClr val="FF0000"/>
                </a:solidFill>
              </a:rPr>
              <a:t>Do we need a separate right to water? </a:t>
            </a:r>
            <a:endParaRPr lang="en-IN" sz="2800" i="1" dirty="0" smtClean="0">
              <a:solidFill>
                <a:srgbClr val="FF0000"/>
              </a:solidFill>
            </a:endParaRPr>
          </a:p>
          <a:p>
            <a:endParaRPr lang="en-IN" sz="2000" i="1" dirty="0">
              <a:solidFill>
                <a:srgbClr val="FF0000"/>
              </a:solidFill>
            </a:endParaRPr>
          </a:p>
          <a:p>
            <a:r>
              <a:rPr lang="en-IN" sz="2000" i="1" dirty="0" smtClean="0">
                <a:solidFill>
                  <a:srgbClr val="FF0000"/>
                </a:solidFill>
              </a:rPr>
              <a:t>  </a:t>
            </a:r>
            <a:endParaRPr lang="en-IN" sz="2000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 </a:t>
            </a:r>
            <a:endParaRPr lang="en-IN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 </a:t>
            </a:r>
            <a:endParaRPr lang="en-IN" sz="1600" dirty="0">
              <a:solidFill>
                <a:schemeClr val="bg1"/>
              </a:solidFill>
            </a:endParaRPr>
          </a:p>
        </p:txBody>
      </p:sp>
      <p:pic>
        <p:nvPicPr>
          <p:cNvPr id="9" name="Picture 5" descr="C:\Users\ADMIN\Downloads\_DSC04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71546"/>
            <a:ext cx="4000528" cy="502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395536" y="304800"/>
            <a:ext cx="8367464" cy="90872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Towards abundance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Can we assure water security?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80092"/>
            <a:ext cx="8089052" cy="5525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533872" y="1650861"/>
            <a:ext cx="36195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YES.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i="1" dirty="0">
                <a:solidFill>
                  <a:srgbClr val="FF0000"/>
                </a:solidFill>
              </a:rPr>
              <a:t>The question really is: Are we ready and willing? </a:t>
            </a:r>
            <a:endParaRPr lang="en-US" sz="2800" i="1" dirty="0" smtClean="0">
              <a:solidFill>
                <a:srgbClr val="FF0000"/>
              </a:solidFill>
            </a:endParaRPr>
          </a:p>
          <a:p>
            <a:endParaRPr lang="en-US" sz="2800" i="1" dirty="0" smtClean="0">
              <a:solidFill>
                <a:srgbClr val="FF0000"/>
              </a:solidFill>
            </a:endParaRPr>
          </a:p>
          <a:p>
            <a:endParaRPr lang="en-US" i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 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 </a:t>
            </a:r>
            <a:endParaRPr lang="en-IN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 </a:t>
            </a:r>
            <a:endParaRPr lang="en-IN" sz="1600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ADMIN\Downloads\NES_98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3657600" cy="5200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rmAutofit/>
          </a:bodyPr>
          <a:lstStyle/>
          <a:p>
            <a:pPr marL="0" indent="0"/>
            <a:r>
              <a:rPr lang="en-US" sz="4000" b="1" dirty="0">
                <a:solidFill>
                  <a:srgbClr val="FF0000"/>
                </a:solidFill>
              </a:rPr>
              <a:t>Reversing the trend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720" y="990600"/>
            <a:ext cx="8435280" cy="564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68220" y="1164359"/>
            <a:ext cx="3886200" cy="524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bg1"/>
                </a:solidFill>
              </a:rPr>
              <a:t>Celebrate </a:t>
            </a:r>
            <a:r>
              <a:rPr lang="en-US" sz="2300" dirty="0">
                <a:solidFill>
                  <a:schemeClr val="bg1"/>
                </a:solidFill>
              </a:rPr>
              <a:t>water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</a:rPr>
              <a:t>Uphold principles of equity, rights and sustainability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I</a:t>
            </a:r>
            <a:r>
              <a:rPr lang="en-US" sz="2300" dirty="0" smtClean="0">
                <a:solidFill>
                  <a:schemeClr val="bg1"/>
                </a:solidFill>
              </a:rPr>
              <a:t>nvolve people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accent5"/>
                </a:solidFill>
              </a:rPr>
              <a:t>Achieve </a:t>
            </a:r>
            <a:r>
              <a:rPr lang="en-US" sz="2300" dirty="0">
                <a:solidFill>
                  <a:schemeClr val="accent5"/>
                </a:solidFill>
              </a:rPr>
              <a:t>technology breakthroughs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Harvest rain, scale up artificial recharge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</a:rPr>
              <a:t>Bring efficiency in use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W</a:t>
            </a:r>
            <a:r>
              <a:rPr lang="en-US" sz="2300" dirty="0" smtClean="0">
                <a:solidFill>
                  <a:schemeClr val="bg1"/>
                </a:solidFill>
              </a:rPr>
              <a:t>ater</a:t>
            </a:r>
            <a:r>
              <a:rPr lang="en-US" sz="2300" dirty="0">
                <a:solidFill>
                  <a:schemeClr val="bg1"/>
                </a:solidFill>
              </a:rPr>
              <a:t>-responsible industry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</a:rPr>
              <a:t>Stretch water through reuse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N</a:t>
            </a:r>
            <a:r>
              <a:rPr lang="en-US" sz="2300" dirty="0" smtClean="0">
                <a:solidFill>
                  <a:schemeClr val="bg1"/>
                </a:solidFill>
              </a:rPr>
              <a:t>urture </a:t>
            </a:r>
            <a:r>
              <a:rPr lang="en-US" sz="2300" dirty="0">
                <a:solidFill>
                  <a:schemeClr val="bg1"/>
                </a:solidFill>
              </a:rPr>
              <a:t>innovation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</a:rPr>
              <a:t>Review and </a:t>
            </a:r>
            <a:r>
              <a:rPr lang="en-US" sz="2300" dirty="0" smtClean="0">
                <a:solidFill>
                  <a:schemeClr val="accent5"/>
                </a:solidFill>
              </a:rPr>
              <a:t>redraw</a:t>
            </a:r>
            <a:endParaRPr lang="en-US" sz="2300" dirty="0">
              <a:solidFill>
                <a:schemeClr val="accent5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7" name="Picture 2" descr="C:\Users\IPE-405.IPE-405-PC\Downloads\final2 sept 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505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915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2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 b="1" dirty="0" smtClean="0">
                <a:solidFill>
                  <a:srgbClr val="FF0000"/>
                </a:solidFill>
              </a:rPr>
              <a:t>Reflections on Managing Water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700" b="1" dirty="0" smtClean="0">
                <a:solidFill>
                  <a:srgbClr val="FF0000"/>
                </a:solidFill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</a:rPr>
              <a:t>Earth’s Greatest Natural Resource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77214"/>
            <a:ext cx="8305800" cy="5556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68220" y="1431059"/>
            <a:ext cx="3886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Concept, Thought Leadership</a:t>
            </a: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Balipara</a:t>
            </a:r>
            <a:r>
              <a:rPr lang="en-US" sz="2800" dirty="0" smtClean="0">
                <a:solidFill>
                  <a:schemeClr val="bg1"/>
                </a:solidFill>
              </a:rPr>
              <a:t> Foundation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Authors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Indira </a:t>
            </a:r>
            <a:r>
              <a:rPr lang="en-US" sz="2800" dirty="0" err="1" smtClean="0">
                <a:solidFill>
                  <a:schemeClr val="bg1"/>
                </a:solidFill>
              </a:rPr>
              <a:t>Khurana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Romit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Sen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Shilpi</a:t>
            </a:r>
            <a:r>
              <a:rPr lang="en-US" sz="2800" dirty="0" smtClean="0">
                <a:solidFill>
                  <a:schemeClr val="bg1"/>
                </a:solidFill>
              </a:rPr>
              <a:t> Jain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Editors</a:t>
            </a: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Ranjit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Barthakur</a:t>
            </a:r>
            <a:r>
              <a:rPr lang="en-US" sz="2800" dirty="0" smtClean="0">
                <a:solidFill>
                  <a:schemeClr val="bg1"/>
                </a:solidFill>
              </a:rPr>
              <a:t> and Indira </a:t>
            </a:r>
            <a:r>
              <a:rPr lang="en-US" sz="2800" dirty="0" err="1" smtClean="0">
                <a:solidFill>
                  <a:schemeClr val="bg1"/>
                </a:solidFill>
              </a:rPr>
              <a:t>Khurana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3810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8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</TotalTime>
  <Words>521</Words>
  <Application>Microsoft Macintosh PowerPoint</Application>
  <PresentationFormat>On-screen Show (4:3)</PresentationFormat>
  <Paragraphs>145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Relevance of book release today</vt:lpstr>
      <vt:lpstr>Securing food in India</vt:lpstr>
      <vt:lpstr>What makes the book special</vt:lpstr>
      <vt:lpstr>What makes the book special</vt:lpstr>
      <vt:lpstr>WAR: The World’s Aqua Resources</vt:lpstr>
      <vt:lpstr>India: The water can</vt:lpstr>
      <vt:lpstr>Revering and celebrating water </vt:lpstr>
      <vt:lpstr>Water at work</vt:lpstr>
      <vt:lpstr>Wrath yatra: Fury of floods</vt:lpstr>
      <vt:lpstr>The spectre of drought</vt:lpstr>
      <vt:lpstr>Rain: Harnessing the obvious</vt:lpstr>
      <vt:lpstr>Linking life: Water and nature</vt:lpstr>
      <vt:lpstr>Legal landscape of water</vt:lpstr>
      <vt:lpstr>Towards abundance Can we assure water security?</vt:lpstr>
      <vt:lpstr>Reversing the trend </vt:lpstr>
      <vt:lpstr>Reflections on Managing Water  Earth’s Greatest Natural Resource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Revering and celebrating water</dc:title>
  <dc:creator>admin</dc:creator>
  <cp:lastModifiedBy>Ashok Khuranna</cp:lastModifiedBy>
  <cp:revision>206</cp:revision>
  <dcterms:created xsi:type="dcterms:W3CDTF">2014-02-08T17:46:31Z</dcterms:created>
  <dcterms:modified xsi:type="dcterms:W3CDTF">2014-10-29T18:23:44Z</dcterms:modified>
</cp:coreProperties>
</file>