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327" r:id="rId2"/>
    <p:sldId id="326" r:id="rId3"/>
    <p:sldId id="298" r:id="rId4"/>
    <p:sldId id="292" r:id="rId5"/>
    <p:sldId id="294" r:id="rId6"/>
    <p:sldId id="302" r:id="rId7"/>
    <p:sldId id="259" r:id="rId8"/>
    <p:sldId id="300" r:id="rId9"/>
    <p:sldId id="262" r:id="rId10"/>
    <p:sldId id="322" r:id="rId11"/>
    <p:sldId id="328" r:id="rId12"/>
    <p:sldId id="320" r:id="rId13"/>
    <p:sldId id="319" r:id="rId14"/>
    <p:sldId id="313" r:id="rId15"/>
    <p:sldId id="308" r:id="rId16"/>
    <p:sldId id="325" r:id="rId17"/>
    <p:sldId id="324" r:id="rId18"/>
  </p:sldIdLst>
  <p:sldSz cx="9144000" cy="6858000" type="screen4x3"/>
  <p:notesSz cx="6770688" cy="99028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FF"/>
    <a:srgbClr val="CF881F"/>
    <a:srgbClr val="008000"/>
    <a:srgbClr val="009900"/>
    <a:srgbClr val="00CC00"/>
    <a:srgbClr val="66FF33"/>
    <a:srgbClr val="4F57F7"/>
    <a:srgbClr val="CCFF99"/>
    <a:srgbClr val="9966FF"/>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3965" cy="49514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35156" y="0"/>
            <a:ext cx="2933965" cy="495141"/>
          </a:xfrm>
          <a:prstGeom prst="rect">
            <a:avLst/>
          </a:prstGeom>
        </p:spPr>
        <p:txBody>
          <a:bodyPr vert="horz" lIns="91440" tIns="45720" rIns="91440" bIns="45720" rtlCol="0"/>
          <a:lstStyle>
            <a:lvl1pPr algn="r">
              <a:defRPr sz="1200"/>
            </a:lvl1pPr>
          </a:lstStyle>
          <a:p>
            <a:fld id="{9D06B3C1-122D-4D7C-A81F-FD719FB987B3}" type="datetimeFigureOut">
              <a:rPr lang="en-US" smtClean="0"/>
              <a:t>10/30/2014</a:t>
            </a:fld>
            <a:endParaRPr lang="en-US"/>
          </a:p>
        </p:txBody>
      </p:sp>
      <p:sp>
        <p:nvSpPr>
          <p:cNvPr id="4" name="Footer Placeholder 3"/>
          <p:cNvSpPr>
            <a:spLocks noGrp="1"/>
          </p:cNvSpPr>
          <p:nvPr>
            <p:ph type="ftr" sz="quarter" idx="2"/>
          </p:nvPr>
        </p:nvSpPr>
        <p:spPr>
          <a:xfrm>
            <a:off x="0" y="9405965"/>
            <a:ext cx="2933965" cy="49514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35156" y="9405965"/>
            <a:ext cx="2933965" cy="495141"/>
          </a:xfrm>
          <a:prstGeom prst="rect">
            <a:avLst/>
          </a:prstGeom>
        </p:spPr>
        <p:txBody>
          <a:bodyPr vert="horz" lIns="91440" tIns="45720" rIns="91440" bIns="45720" rtlCol="0" anchor="b"/>
          <a:lstStyle>
            <a:lvl1pPr algn="r">
              <a:defRPr sz="1200"/>
            </a:lvl1pPr>
          </a:lstStyle>
          <a:p>
            <a:fld id="{681703E3-CD61-4D76-8C6E-F426C21F2A4B}" type="slidenum">
              <a:rPr lang="en-US" smtClean="0"/>
              <a:t>‹#›</a:t>
            </a:fld>
            <a:endParaRPr lang="en-US"/>
          </a:p>
        </p:txBody>
      </p:sp>
    </p:spTree>
    <p:extLst>
      <p:ext uri="{BB962C8B-B14F-4D97-AF65-F5344CB8AC3E}">
        <p14:creationId xmlns:p14="http://schemas.microsoft.com/office/powerpoint/2010/main" val="6185145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3965" cy="49514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35156" y="0"/>
            <a:ext cx="2933965" cy="495141"/>
          </a:xfrm>
          <a:prstGeom prst="rect">
            <a:avLst/>
          </a:prstGeom>
        </p:spPr>
        <p:txBody>
          <a:bodyPr vert="horz" lIns="91440" tIns="45720" rIns="91440" bIns="45720" rtlCol="0"/>
          <a:lstStyle>
            <a:lvl1pPr algn="r">
              <a:defRPr sz="1200"/>
            </a:lvl1pPr>
          </a:lstStyle>
          <a:p>
            <a:fld id="{7E38D3E3-4831-4647-86E6-ACE595F6DCD8}" type="datetimeFigureOut">
              <a:rPr lang="en-US" smtClean="0"/>
              <a:t>10/30/2014</a:t>
            </a:fld>
            <a:endParaRPr lang="en-US"/>
          </a:p>
        </p:txBody>
      </p:sp>
      <p:sp>
        <p:nvSpPr>
          <p:cNvPr id="4" name="Slide Image Placeholder 3"/>
          <p:cNvSpPr>
            <a:spLocks noGrp="1" noRot="1" noChangeAspect="1"/>
          </p:cNvSpPr>
          <p:nvPr>
            <p:ph type="sldImg" idx="2"/>
          </p:nvPr>
        </p:nvSpPr>
        <p:spPr>
          <a:xfrm>
            <a:off x="911225" y="742950"/>
            <a:ext cx="4948238" cy="37131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7069" y="4703842"/>
            <a:ext cx="5416550" cy="445627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05965"/>
            <a:ext cx="2933965" cy="49514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35156" y="9405965"/>
            <a:ext cx="2933965" cy="495141"/>
          </a:xfrm>
          <a:prstGeom prst="rect">
            <a:avLst/>
          </a:prstGeom>
        </p:spPr>
        <p:txBody>
          <a:bodyPr vert="horz" lIns="91440" tIns="45720" rIns="91440" bIns="45720" rtlCol="0" anchor="b"/>
          <a:lstStyle>
            <a:lvl1pPr algn="r">
              <a:defRPr sz="1200"/>
            </a:lvl1pPr>
          </a:lstStyle>
          <a:p>
            <a:fld id="{B67E625F-BD08-4D25-A551-ED9F22D6C1EF}" type="slidenum">
              <a:rPr lang="en-US" smtClean="0"/>
              <a:t>‹#›</a:t>
            </a:fld>
            <a:endParaRPr lang="en-US"/>
          </a:p>
        </p:txBody>
      </p:sp>
    </p:spTree>
    <p:extLst>
      <p:ext uri="{BB962C8B-B14F-4D97-AF65-F5344CB8AC3E}">
        <p14:creationId xmlns:p14="http://schemas.microsoft.com/office/powerpoint/2010/main" val="478440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7E625F-BD08-4D25-A551-ED9F22D6C1EF}" type="slidenum">
              <a:rPr lang="en-US" smtClean="0"/>
              <a:t>1</a:t>
            </a:fld>
            <a:endParaRPr lang="en-US"/>
          </a:p>
        </p:txBody>
      </p:sp>
    </p:spTree>
    <p:extLst>
      <p:ext uri="{BB962C8B-B14F-4D97-AF65-F5344CB8AC3E}">
        <p14:creationId xmlns:p14="http://schemas.microsoft.com/office/powerpoint/2010/main" val="143102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1DAA2-4399-4F4E-9A65-9928F837C95A}" type="datetime1">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EF5F3F-2B9C-411F-84C6-ADAA412C51DE}" type="slidenum">
              <a:rPr lang="en-US" smtClean="0"/>
              <a:t>‹#›</a:t>
            </a:fld>
            <a:endParaRPr lang="en-US"/>
          </a:p>
        </p:txBody>
      </p:sp>
    </p:spTree>
    <p:extLst>
      <p:ext uri="{BB962C8B-B14F-4D97-AF65-F5344CB8AC3E}">
        <p14:creationId xmlns:p14="http://schemas.microsoft.com/office/powerpoint/2010/main" val="4048016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FA3D21-2903-421E-812A-F3E587B25033}" type="datetime1">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EF5F3F-2B9C-411F-84C6-ADAA412C51DE}" type="slidenum">
              <a:rPr lang="en-US" smtClean="0"/>
              <a:t>‹#›</a:t>
            </a:fld>
            <a:endParaRPr lang="en-US"/>
          </a:p>
        </p:txBody>
      </p:sp>
    </p:spTree>
    <p:extLst>
      <p:ext uri="{BB962C8B-B14F-4D97-AF65-F5344CB8AC3E}">
        <p14:creationId xmlns:p14="http://schemas.microsoft.com/office/powerpoint/2010/main" val="1792387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6FB14-F8A8-457E-B197-ECD7E9136C3C}" type="datetime1">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EF5F3F-2B9C-411F-84C6-ADAA412C51DE}" type="slidenum">
              <a:rPr lang="en-US" smtClean="0"/>
              <a:t>‹#›</a:t>
            </a:fld>
            <a:endParaRPr lang="en-US"/>
          </a:p>
        </p:txBody>
      </p:sp>
    </p:spTree>
    <p:extLst>
      <p:ext uri="{BB962C8B-B14F-4D97-AF65-F5344CB8AC3E}">
        <p14:creationId xmlns:p14="http://schemas.microsoft.com/office/powerpoint/2010/main" val="3672368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9FC8C0-BB04-45A7-A226-B09F577E3DA2}" type="datetime1">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EF5F3F-2B9C-411F-84C6-ADAA412C51DE}" type="slidenum">
              <a:rPr lang="en-US" smtClean="0"/>
              <a:t>‹#›</a:t>
            </a:fld>
            <a:endParaRPr lang="en-US"/>
          </a:p>
        </p:txBody>
      </p:sp>
    </p:spTree>
    <p:extLst>
      <p:ext uri="{BB962C8B-B14F-4D97-AF65-F5344CB8AC3E}">
        <p14:creationId xmlns:p14="http://schemas.microsoft.com/office/powerpoint/2010/main" val="1640981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EF31E1-6207-4A81-9E8A-EFBD3BA1C8A8}" type="datetime1">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EF5F3F-2B9C-411F-84C6-ADAA412C51DE}" type="slidenum">
              <a:rPr lang="en-US" smtClean="0"/>
              <a:t>‹#›</a:t>
            </a:fld>
            <a:endParaRPr lang="en-US"/>
          </a:p>
        </p:txBody>
      </p:sp>
    </p:spTree>
    <p:extLst>
      <p:ext uri="{BB962C8B-B14F-4D97-AF65-F5344CB8AC3E}">
        <p14:creationId xmlns:p14="http://schemas.microsoft.com/office/powerpoint/2010/main" val="4023821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67C308-CD2A-4CC3-A1F3-8C2E61EAA171}" type="datetime1">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EF5F3F-2B9C-411F-84C6-ADAA412C51DE}" type="slidenum">
              <a:rPr lang="en-US" smtClean="0"/>
              <a:t>‹#›</a:t>
            </a:fld>
            <a:endParaRPr lang="en-US"/>
          </a:p>
        </p:txBody>
      </p:sp>
    </p:spTree>
    <p:extLst>
      <p:ext uri="{BB962C8B-B14F-4D97-AF65-F5344CB8AC3E}">
        <p14:creationId xmlns:p14="http://schemas.microsoft.com/office/powerpoint/2010/main" val="2134428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B6AE95-3847-4CDF-9816-4A9DCCCCBEF5}" type="datetime1">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EF5F3F-2B9C-411F-84C6-ADAA412C51DE}" type="slidenum">
              <a:rPr lang="en-US" smtClean="0"/>
              <a:t>‹#›</a:t>
            </a:fld>
            <a:endParaRPr lang="en-US"/>
          </a:p>
        </p:txBody>
      </p:sp>
    </p:spTree>
    <p:extLst>
      <p:ext uri="{BB962C8B-B14F-4D97-AF65-F5344CB8AC3E}">
        <p14:creationId xmlns:p14="http://schemas.microsoft.com/office/powerpoint/2010/main" val="2534734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8F4FD7-CF89-4970-A9E0-5305BE74A4E6}" type="datetime1">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EF5F3F-2B9C-411F-84C6-ADAA412C51DE}" type="slidenum">
              <a:rPr lang="en-US" smtClean="0"/>
              <a:t>‹#›</a:t>
            </a:fld>
            <a:endParaRPr lang="en-US"/>
          </a:p>
        </p:txBody>
      </p:sp>
    </p:spTree>
    <p:extLst>
      <p:ext uri="{BB962C8B-B14F-4D97-AF65-F5344CB8AC3E}">
        <p14:creationId xmlns:p14="http://schemas.microsoft.com/office/powerpoint/2010/main" val="1645638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BAF12A-C15C-4457-AD49-9D9E83BCD659}" type="datetime1">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EF5F3F-2B9C-411F-84C6-ADAA412C51DE}" type="slidenum">
              <a:rPr lang="en-US" smtClean="0"/>
              <a:t>‹#›</a:t>
            </a:fld>
            <a:endParaRPr lang="en-US"/>
          </a:p>
        </p:txBody>
      </p:sp>
    </p:spTree>
    <p:extLst>
      <p:ext uri="{BB962C8B-B14F-4D97-AF65-F5344CB8AC3E}">
        <p14:creationId xmlns:p14="http://schemas.microsoft.com/office/powerpoint/2010/main" val="983072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52704B-0E3F-48A4-AC7D-5A278EF85F9A}" type="datetime1">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EF5F3F-2B9C-411F-84C6-ADAA412C51DE}" type="slidenum">
              <a:rPr lang="en-US" smtClean="0"/>
              <a:t>‹#›</a:t>
            </a:fld>
            <a:endParaRPr lang="en-US"/>
          </a:p>
        </p:txBody>
      </p:sp>
    </p:spTree>
    <p:extLst>
      <p:ext uri="{BB962C8B-B14F-4D97-AF65-F5344CB8AC3E}">
        <p14:creationId xmlns:p14="http://schemas.microsoft.com/office/powerpoint/2010/main" val="1988449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4C7457-B436-49D9-A01D-DB943C8D0C15}" type="datetime1">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EF5F3F-2B9C-411F-84C6-ADAA412C51DE}" type="slidenum">
              <a:rPr lang="en-US" smtClean="0"/>
              <a:t>‹#›</a:t>
            </a:fld>
            <a:endParaRPr lang="en-US"/>
          </a:p>
        </p:txBody>
      </p:sp>
    </p:spTree>
    <p:extLst>
      <p:ext uri="{BB962C8B-B14F-4D97-AF65-F5344CB8AC3E}">
        <p14:creationId xmlns:p14="http://schemas.microsoft.com/office/powerpoint/2010/main" val="2423314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07188A-292E-4555-81E5-A9373D8A8233}" type="datetime1">
              <a:rPr lang="en-US" smtClean="0"/>
              <a:t>10/30/2014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EF5F3F-2B9C-411F-84C6-ADAA412C51DE}" type="slidenum">
              <a:rPr lang="en-US" smtClean="0"/>
              <a:t>‹#›</a:t>
            </a:fld>
            <a:endParaRPr lang="en-US"/>
          </a:p>
        </p:txBody>
      </p:sp>
    </p:spTree>
    <p:extLst>
      <p:ext uri="{BB962C8B-B14F-4D97-AF65-F5344CB8AC3E}">
        <p14:creationId xmlns:p14="http://schemas.microsoft.com/office/powerpoint/2010/main" val="1394459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chemeClr val="accent3">
                    <a:lumMod val="75000"/>
                  </a:schemeClr>
                </a:solidFill>
              </a:rPr>
              <a:t>FOOD </a:t>
            </a:r>
            <a:r>
              <a:rPr lang="en-US" sz="3600" b="1" dirty="0">
                <a:solidFill>
                  <a:schemeClr val="accent3">
                    <a:lumMod val="75000"/>
                  </a:schemeClr>
                </a:solidFill>
              </a:rPr>
              <a:t>FOR ALL </a:t>
            </a:r>
            <a:r>
              <a:rPr lang="en-US" sz="3600" b="1" dirty="0" smtClean="0">
                <a:solidFill>
                  <a:schemeClr val="accent3">
                    <a:lumMod val="75000"/>
                  </a:schemeClr>
                </a:solidFill>
              </a:rPr>
              <a:t>– ECOLOGICAL PERSPECTIVE</a:t>
            </a:r>
            <a:br>
              <a:rPr lang="en-US" sz="3600" b="1" dirty="0" smtClean="0">
                <a:solidFill>
                  <a:schemeClr val="accent3">
                    <a:lumMod val="75000"/>
                  </a:schemeClr>
                </a:solidFill>
              </a:rPr>
            </a:br>
            <a:r>
              <a:rPr lang="en-US" sz="3600" b="1" dirty="0" smtClean="0">
                <a:solidFill>
                  <a:schemeClr val="accent3">
                    <a:lumMod val="75000"/>
                  </a:schemeClr>
                </a:solidFill>
              </a:rPr>
              <a:t>Ecological Constrains and Opportunities</a:t>
            </a:r>
            <a:endParaRPr lang="en-US" sz="3600" dirty="0">
              <a:solidFill>
                <a:schemeClr val="accent3">
                  <a:lumMod val="75000"/>
                </a:schemeClr>
              </a:solidFill>
            </a:endParaRPr>
          </a:p>
        </p:txBody>
      </p:sp>
      <p:sp>
        <p:nvSpPr>
          <p:cNvPr id="3" name="Content Placeholder 2"/>
          <p:cNvSpPr>
            <a:spLocks noGrp="1"/>
          </p:cNvSpPr>
          <p:nvPr>
            <p:ph idx="1"/>
          </p:nvPr>
        </p:nvSpPr>
        <p:spPr/>
        <p:txBody>
          <a:bodyPr>
            <a:normAutofit/>
          </a:bodyPr>
          <a:lstStyle/>
          <a:p>
            <a:pPr marL="0" indent="0">
              <a:buNone/>
            </a:pPr>
            <a:endParaRPr lang="en-US" dirty="0" smtClean="0"/>
          </a:p>
          <a:p>
            <a:pPr marL="0" indent="0">
              <a:buNone/>
            </a:pPr>
            <a:endParaRPr lang="en-US" dirty="0" smtClean="0"/>
          </a:p>
          <a:p>
            <a:pPr marL="0" indent="0" algn="ctr">
              <a:buNone/>
            </a:pPr>
            <a:r>
              <a:rPr lang="en-US" b="1" dirty="0" smtClean="0">
                <a:solidFill>
                  <a:schemeClr val="tx2">
                    <a:lumMod val="60000"/>
                    <a:lumOff val="40000"/>
                  </a:schemeClr>
                </a:solidFill>
              </a:rPr>
              <a:t> </a:t>
            </a:r>
            <a:r>
              <a:rPr lang="en-US" sz="2800" b="1" dirty="0" smtClean="0">
                <a:solidFill>
                  <a:schemeClr val="tx2">
                    <a:lumMod val="60000"/>
                    <a:lumOff val="40000"/>
                  </a:schemeClr>
                </a:solidFill>
              </a:rPr>
              <a:t>C</a:t>
            </a:r>
            <a:r>
              <a:rPr lang="en-US" sz="2800" b="1" dirty="0" smtClean="0">
                <a:solidFill>
                  <a:schemeClr val="tx2">
                    <a:lumMod val="60000"/>
                    <a:lumOff val="40000"/>
                  </a:schemeClr>
                </a:solidFill>
              </a:rPr>
              <a:t>. K</a:t>
            </a:r>
            <a:r>
              <a:rPr lang="en-US" sz="2800" b="1" dirty="0" smtClean="0">
                <a:solidFill>
                  <a:schemeClr val="tx2">
                    <a:lumMod val="60000"/>
                    <a:lumOff val="40000"/>
                  </a:schemeClr>
                </a:solidFill>
              </a:rPr>
              <a:t>. </a:t>
            </a:r>
            <a:r>
              <a:rPr lang="en-US" sz="2800" b="1" dirty="0" err="1" smtClean="0">
                <a:solidFill>
                  <a:schemeClr val="tx2">
                    <a:lumMod val="60000"/>
                    <a:lumOff val="40000"/>
                  </a:schemeClr>
                </a:solidFill>
              </a:rPr>
              <a:t>Varshney</a:t>
            </a:r>
            <a:endParaRPr lang="en-US" sz="2800" b="1" dirty="0" smtClean="0">
              <a:solidFill>
                <a:schemeClr val="tx2">
                  <a:lumMod val="60000"/>
                  <a:lumOff val="40000"/>
                </a:schemeClr>
              </a:solidFill>
            </a:endParaRPr>
          </a:p>
          <a:p>
            <a:pPr marL="0" indent="0" algn="ctr">
              <a:buNone/>
            </a:pPr>
            <a:r>
              <a:rPr lang="en-US" sz="2800" b="1" dirty="0" smtClean="0">
                <a:solidFill>
                  <a:schemeClr val="tx2">
                    <a:lumMod val="60000"/>
                    <a:lumOff val="40000"/>
                  </a:schemeClr>
                </a:solidFill>
              </a:rPr>
              <a:t>   </a:t>
            </a:r>
            <a:r>
              <a:rPr lang="en-US" sz="2400" b="1" dirty="0" smtClean="0">
                <a:solidFill>
                  <a:schemeClr val="tx2">
                    <a:lumMod val="60000"/>
                    <a:lumOff val="40000"/>
                  </a:schemeClr>
                </a:solidFill>
              </a:rPr>
              <a:t>Professor Emeritus</a:t>
            </a:r>
          </a:p>
          <a:p>
            <a:pPr marL="0" indent="0" algn="ctr">
              <a:buNone/>
            </a:pPr>
            <a:endParaRPr lang="en-US" sz="2400" b="1" dirty="0">
              <a:solidFill>
                <a:schemeClr val="tx2">
                  <a:lumMod val="60000"/>
                  <a:lumOff val="40000"/>
                </a:schemeClr>
              </a:solidFill>
            </a:endParaRPr>
          </a:p>
          <a:p>
            <a:pPr marL="0" indent="0">
              <a:buNone/>
            </a:pPr>
            <a:r>
              <a:rPr lang="en-US" b="1" dirty="0" smtClean="0">
                <a:solidFill>
                  <a:schemeClr val="tx2">
                    <a:lumMod val="60000"/>
                    <a:lumOff val="40000"/>
                  </a:schemeClr>
                </a:solidFill>
              </a:rPr>
              <a:t>              </a:t>
            </a:r>
          </a:p>
          <a:p>
            <a:pPr marL="0" indent="0" algn="ctr">
              <a:buNone/>
            </a:pPr>
            <a:r>
              <a:rPr lang="en-US" sz="2800" b="1" dirty="0" smtClean="0">
                <a:solidFill>
                  <a:schemeClr val="tx2">
                    <a:lumMod val="60000"/>
                    <a:lumOff val="40000"/>
                  </a:schemeClr>
                </a:solidFill>
              </a:rPr>
              <a:t>  School of Environmental Science</a:t>
            </a:r>
          </a:p>
          <a:p>
            <a:pPr marL="0" indent="0" algn="ctr">
              <a:buNone/>
            </a:pPr>
            <a:r>
              <a:rPr lang="en-US" sz="2800" b="1" dirty="0" smtClean="0">
                <a:solidFill>
                  <a:schemeClr val="tx2">
                    <a:lumMod val="60000"/>
                    <a:lumOff val="40000"/>
                  </a:schemeClr>
                </a:solidFill>
              </a:rPr>
              <a:t>  Jawaharlal Nehru University</a:t>
            </a:r>
            <a:endParaRPr lang="en-US" sz="2800" b="1" dirty="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3CEF5F3F-2B9C-411F-84C6-ADAA412C51DE}" type="slidenum">
              <a:rPr lang="en-US" smtClean="0"/>
              <a:t>1</a:t>
            </a:fld>
            <a:endParaRPr lang="en-US"/>
          </a:p>
        </p:txBody>
      </p:sp>
    </p:spTree>
    <p:extLst>
      <p:ext uri="{BB962C8B-B14F-4D97-AF65-F5344CB8AC3E}">
        <p14:creationId xmlns:p14="http://schemas.microsoft.com/office/powerpoint/2010/main" val="2308528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2">
                    <a:lumMod val="60000"/>
                    <a:lumOff val="40000"/>
                  </a:schemeClr>
                </a:solidFill>
              </a:rPr>
              <a:t>Nature of </a:t>
            </a:r>
            <a:r>
              <a:rPr lang="en-US" b="1" dirty="0" smtClean="0">
                <a:solidFill>
                  <a:schemeClr val="tx2">
                    <a:lumMod val="60000"/>
                    <a:lumOff val="40000"/>
                  </a:schemeClr>
                </a:solidFill>
              </a:rPr>
              <a:t>Agro-ecosystems </a:t>
            </a:r>
            <a:r>
              <a:rPr lang="en-US" b="1" dirty="0" smtClean="0">
                <a:solidFill>
                  <a:schemeClr val="tx2">
                    <a:lumMod val="60000"/>
                    <a:lumOff val="40000"/>
                  </a:schemeClr>
                </a:solidFill>
              </a:rPr>
              <a:t>Systems</a:t>
            </a:r>
            <a:endParaRPr lang="en-US" b="1" dirty="0">
              <a:solidFill>
                <a:schemeClr val="tx2">
                  <a:lumMod val="60000"/>
                  <a:lumOff val="40000"/>
                </a:schemeClr>
              </a:solidFill>
            </a:endParaRPr>
          </a:p>
        </p:txBody>
      </p:sp>
      <p:sp>
        <p:nvSpPr>
          <p:cNvPr id="3" name="Content Placeholder 2"/>
          <p:cNvSpPr>
            <a:spLocks noGrp="1"/>
          </p:cNvSpPr>
          <p:nvPr>
            <p:ph idx="1"/>
          </p:nvPr>
        </p:nvSpPr>
        <p:spPr>
          <a:xfrm>
            <a:off x="609600" y="1493837"/>
            <a:ext cx="8229600" cy="4830763"/>
          </a:xfrm>
        </p:spPr>
        <p:txBody>
          <a:bodyPr>
            <a:normAutofit fontScale="85000" lnSpcReduction="10000"/>
          </a:bodyPr>
          <a:lstStyle/>
          <a:p>
            <a:pPr marL="0" indent="0">
              <a:buNone/>
            </a:pPr>
            <a:r>
              <a:rPr lang="en-US" sz="2600" b="1" dirty="0" smtClean="0">
                <a:solidFill>
                  <a:schemeClr val="tx2">
                    <a:lumMod val="60000"/>
                    <a:lumOff val="40000"/>
                  </a:schemeClr>
                </a:solidFill>
              </a:rPr>
              <a:t>Agro-ecosystems </a:t>
            </a:r>
            <a:r>
              <a:rPr lang="en-US" sz="2600" b="1" dirty="0" smtClean="0">
                <a:solidFill>
                  <a:schemeClr val="tx2">
                    <a:lumMod val="60000"/>
                    <a:lumOff val="40000"/>
                  </a:schemeClr>
                </a:solidFill>
              </a:rPr>
              <a:t>are human </a:t>
            </a:r>
            <a:r>
              <a:rPr lang="en-US" sz="2600" b="1" dirty="0" err="1" smtClean="0">
                <a:solidFill>
                  <a:schemeClr val="tx2">
                    <a:lumMod val="60000"/>
                    <a:lumOff val="40000"/>
                  </a:schemeClr>
                </a:solidFill>
              </a:rPr>
              <a:t>subsidised</a:t>
            </a:r>
            <a:r>
              <a:rPr lang="en-US" sz="2600" b="1" dirty="0" smtClean="0">
                <a:solidFill>
                  <a:schemeClr val="tx2">
                    <a:lumMod val="60000"/>
                    <a:lumOff val="40000"/>
                  </a:schemeClr>
                </a:solidFill>
              </a:rPr>
              <a:t> </a:t>
            </a:r>
            <a:r>
              <a:rPr lang="en-US" sz="2600" b="1" dirty="0" smtClean="0">
                <a:solidFill>
                  <a:schemeClr val="tx2">
                    <a:lumMod val="60000"/>
                    <a:lumOff val="40000"/>
                  </a:schemeClr>
                </a:solidFill>
              </a:rPr>
              <a:t>solar powered  ecosystems.</a:t>
            </a:r>
          </a:p>
          <a:p>
            <a:pPr marL="0" indent="0">
              <a:buNone/>
            </a:pPr>
            <a:endParaRPr lang="en-US" sz="2600" b="1" dirty="0" smtClean="0">
              <a:solidFill>
                <a:schemeClr val="tx2">
                  <a:lumMod val="60000"/>
                  <a:lumOff val="40000"/>
                </a:schemeClr>
              </a:solidFill>
            </a:endParaRPr>
          </a:p>
          <a:p>
            <a:pPr marL="0" indent="0">
              <a:buNone/>
            </a:pPr>
            <a:r>
              <a:rPr lang="en-US" sz="2600" b="1" dirty="0" smtClean="0">
                <a:solidFill>
                  <a:schemeClr val="tx2">
                    <a:lumMod val="60000"/>
                    <a:lumOff val="40000"/>
                  </a:schemeClr>
                </a:solidFill>
              </a:rPr>
              <a:t>These are highly modified single species (monoculture) communities  having least resilience.</a:t>
            </a:r>
          </a:p>
          <a:p>
            <a:pPr marL="0" indent="0">
              <a:buNone/>
            </a:pPr>
            <a:endParaRPr lang="en-US" sz="2600" b="1" dirty="0">
              <a:solidFill>
                <a:schemeClr val="tx2">
                  <a:lumMod val="60000"/>
                  <a:lumOff val="40000"/>
                </a:schemeClr>
              </a:solidFill>
            </a:endParaRPr>
          </a:p>
          <a:p>
            <a:pPr marL="0" indent="0">
              <a:buNone/>
            </a:pPr>
            <a:r>
              <a:rPr lang="en-US" sz="2600" b="1" dirty="0" smtClean="0">
                <a:solidFill>
                  <a:schemeClr val="tx2">
                    <a:lumMod val="60000"/>
                    <a:lumOff val="40000"/>
                  </a:schemeClr>
                </a:solidFill>
              </a:rPr>
              <a:t>Survival of agro-ecosystems depends on </a:t>
            </a:r>
            <a:r>
              <a:rPr lang="en-US" sz="2600" b="1" dirty="0" smtClean="0">
                <a:solidFill>
                  <a:schemeClr val="tx2">
                    <a:lumMod val="60000"/>
                    <a:lumOff val="40000"/>
                  </a:schemeClr>
                </a:solidFill>
              </a:rPr>
              <a:t>inputs </a:t>
            </a:r>
            <a:r>
              <a:rPr lang="en-US" sz="2600" b="1" dirty="0" smtClean="0">
                <a:solidFill>
                  <a:schemeClr val="tx2">
                    <a:lumMod val="60000"/>
                    <a:lumOff val="40000"/>
                  </a:schemeClr>
                </a:solidFill>
              </a:rPr>
              <a:t>of </a:t>
            </a:r>
            <a:r>
              <a:rPr lang="en-US" sz="2600" b="1" dirty="0" smtClean="0">
                <a:solidFill>
                  <a:schemeClr val="tx2">
                    <a:lumMod val="60000"/>
                    <a:lumOff val="40000"/>
                  </a:schemeClr>
                </a:solidFill>
              </a:rPr>
              <a:t>auxiliary energy </a:t>
            </a:r>
            <a:r>
              <a:rPr lang="en-US" sz="2600" b="1" dirty="0" smtClean="0">
                <a:solidFill>
                  <a:schemeClr val="tx2">
                    <a:lumMod val="60000"/>
                    <a:lumOff val="40000"/>
                  </a:schemeClr>
                </a:solidFill>
              </a:rPr>
              <a:t>and </a:t>
            </a:r>
            <a:endParaRPr lang="en-US" sz="2600" b="1" dirty="0" smtClean="0">
              <a:solidFill>
                <a:schemeClr val="tx2">
                  <a:lumMod val="60000"/>
                  <a:lumOff val="40000"/>
                </a:schemeClr>
              </a:solidFill>
            </a:endParaRPr>
          </a:p>
          <a:p>
            <a:pPr marL="0" indent="0">
              <a:buNone/>
            </a:pPr>
            <a:r>
              <a:rPr lang="en-US" sz="2600" b="1" dirty="0">
                <a:solidFill>
                  <a:schemeClr val="tx2">
                    <a:lumMod val="60000"/>
                    <a:lumOff val="40000"/>
                  </a:schemeClr>
                </a:solidFill>
              </a:rPr>
              <a:t> </a:t>
            </a:r>
            <a:r>
              <a:rPr lang="en-US" sz="2600" b="1" dirty="0" smtClean="0">
                <a:solidFill>
                  <a:schemeClr val="tx2">
                    <a:lumMod val="60000"/>
                    <a:lumOff val="40000"/>
                  </a:schemeClr>
                </a:solidFill>
              </a:rPr>
              <a:t>materials </a:t>
            </a:r>
            <a:r>
              <a:rPr lang="en-US" sz="2600" b="1" dirty="0" smtClean="0">
                <a:solidFill>
                  <a:schemeClr val="tx2">
                    <a:lumMod val="60000"/>
                    <a:lumOff val="40000"/>
                  </a:schemeClr>
                </a:solidFill>
              </a:rPr>
              <a:t>from outside.</a:t>
            </a:r>
          </a:p>
          <a:p>
            <a:pPr marL="0" indent="0">
              <a:buNone/>
            </a:pPr>
            <a:endParaRPr lang="en-US" sz="2600" b="1" dirty="0" smtClean="0">
              <a:solidFill>
                <a:schemeClr val="tx2">
                  <a:lumMod val="60000"/>
                  <a:lumOff val="40000"/>
                </a:schemeClr>
              </a:solidFill>
            </a:endParaRPr>
          </a:p>
          <a:p>
            <a:pPr marL="0" indent="0">
              <a:buNone/>
            </a:pPr>
            <a:r>
              <a:rPr lang="en-US" sz="2600" b="1" dirty="0" smtClean="0">
                <a:solidFill>
                  <a:schemeClr val="tx2">
                    <a:lumMod val="60000"/>
                    <a:lumOff val="40000"/>
                  </a:schemeClr>
                </a:solidFill>
              </a:rPr>
              <a:t>They are </a:t>
            </a:r>
            <a:r>
              <a:rPr lang="en-US" sz="2600" b="1" dirty="0" smtClean="0">
                <a:solidFill>
                  <a:schemeClr val="tx2">
                    <a:lumMod val="60000"/>
                    <a:lumOff val="40000"/>
                  </a:schemeClr>
                </a:solidFill>
              </a:rPr>
              <a:t>highly </a:t>
            </a:r>
            <a:r>
              <a:rPr lang="en-US" sz="2600" b="1" dirty="0" smtClean="0">
                <a:solidFill>
                  <a:schemeClr val="tx2">
                    <a:lumMod val="60000"/>
                    <a:lumOff val="40000"/>
                  </a:schemeClr>
                </a:solidFill>
              </a:rPr>
              <a:t>vulnerable and exert enormous impact on the </a:t>
            </a:r>
            <a:r>
              <a:rPr lang="en-US" sz="2600" b="1" dirty="0" smtClean="0">
                <a:solidFill>
                  <a:schemeClr val="tx2">
                    <a:lumMod val="60000"/>
                    <a:lumOff val="40000"/>
                  </a:schemeClr>
                </a:solidFill>
              </a:rPr>
              <a:t>output </a:t>
            </a:r>
            <a:r>
              <a:rPr lang="en-US" sz="2600" b="1" dirty="0" smtClean="0">
                <a:solidFill>
                  <a:schemeClr val="tx2">
                    <a:lumMod val="60000"/>
                    <a:lumOff val="40000"/>
                  </a:schemeClr>
                </a:solidFill>
              </a:rPr>
              <a:t>environment. </a:t>
            </a:r>
          </a:p>
          <a:p>
            <a:pPr marL="0" indent="0">
              <a:buNone/>
            </a:pPr>
            <a:endParaRPr lang="en-US" sz="2600" b="1" dirty="0">
              <a:solidFill>
                <a:schemeClr val="tx2">
                  <a:lumMod val="60000"/>
                  <a:lumOff val="40000"/>
                </a:schemeClr>
              </a:solidFill>
            </a:endParaRPr>
          </a:p>
          <a:p>
            <a:pPr marL="0" indent="0">
              <a:buNone/>
            </a:pPr>
            <a:r>
              <a:rPr lang="en-US" sz="2600" b="1" dirty="0" smtClean="0">
                <a:solidFill>
                  <a:schemeClr val="tx2">
                    <a:lumMod val="60000"/>
                    <a:lumOff val="40000"/>
                  </a:schemeClr>
                </a:solidFill>
              </a:rPr>
              <a:t>Agriculture is one of the most climate – dependent activities</a:t>
            </a:r>
            <a:r>
              <a:rPr lang="en-US" sz="2600" b="1" dirty="0" smtClean="0">
                <a:solidFill>
                  <a:schemeClr val="tx2">
                    <a:lumMod val="60000"/>
                    <a:lumOff val="40000"/>
                  </a:schemeClr>
                </a:solidFill>
              </a:rPr>
              <a:t>.</a:t>
            </a:r>
            <a:endParaRPr lang="en-US" b="1" dirty="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3CEF5F3F-2B9C-411F-84C6-ADAA412C51DE}" type="slidenum">
              <a:rPr lang="en-US" smtClean="0"/>
              <a:t>2</a:t>
            </a:fld>
            <a:endParaRPr lang="en-US"/>
          </a:p>
        </p:txBody>
      </p:sp>
    </p:spTree>
    <p:extLst>
      <p:ext uri="{BB962C8B-B14F-4D97-AF65-F5344CB8AC3E}">
        <p14:creationId xmlns:p14="http://schemas.microsoft.com/office/powerpoint/2010/main" val="18744757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smtClean="0">
                <a:solidFill>
                  <a:schemeClr val="accent1"/>
                </a:solidFill>
              </a:rPr>
              <a:t>Trends in Energy Use and Value of Agricultural Output</a:t>
            </a:r>
            <a:r>
              <a:rPr lang="en-US" sz="2800" b="1" dirty="0" smtClean="0">
                <a:solidFill>
                  <a:schemeClr val="accent1"/>
                </a:solidFill>
              </a:rPr>
              <a:t/>
            </a:r>
            <a:br>
              <a:rPr lang="en-US" sz="2800" b="1" dirty="0" smtClean="0">
                <a:solidFill>
                  <a:schemeClr val="accent1"/>
                </a:solidFill>
              </a:rPr>
            </a:br>
            <a:r>
              <a:rPr lang="en-US" sz="2400" dirty="0" smtClean="0">
                <a:solidFill>
                  <a:schemeClr val="accent1"/>
                </a:solidFill>
              </a:rPr>
              <a:t>Indices 1990-91 =100</a:t>
            </a:r>
            <a:br>
              <a:rPr lang="en-US" sz="2400" dirty="0" smtClean="0">
                <a:solidFill>
                  <a:schemeClr val="accent1"/>
                </a:solidFill>
              </a:rPr>
            </a:br>
            <a:r>
              <a:rPr lang="en-US" sz="2000" dirty="0" smtClean="0">
                <a:solidFill>
                  <a:schemeClr val="accent1"/>
                </a:solidFill>
              </a:rPr>
              <a:t>Source: </a:t>
            </a:r>
            <a:r>
              <a:rPr lang="en-US" sz="2000" dirty="0" err="1" smtClean="0">
                <a:solidFill>
                  <a:schemeClr val="accent1"/>
                </a:solidFill>
              </a:rPr>
              <a:t>Jha</a:t>
            </a:r>
            <a:r>
              <a:rPr lang="en-US" sz="2000" dirty="0" smtClean="0">
                <a:solidFill>
                  <a:schemeClr val="accent1"/>
                </a:solidFill>
              </a:rPr>
              <a:t> et al, IARI, 2012</a:t>
            </a:r>
            <a:endParaRPr lang="en-US" sz="2000" dirty="0">
              <a:solidFill>
                <a:schemeClr val="accent1"/>
              </a:solidFill>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346400"/>
            <a:ext cx="7620000" cy="490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EF5F3F-2B9C-411F-84C6-ADAA412C51DE}" type="slidenum">
              <a:rPr lang="en-US" smtClean="0"/>
              <a:t>3</a:t>
            </a:fld>
            <a:endParaRPr lang="en-US"/>
          </a:p>
        </p:txBody>
      </p:sp>
    </p:spTree>
    <p:extLst>
      <p:ext uri="{BB962C8B-B14F-4D97-AF65-F5344CB8AC3E}">
        <p14:creationId xmlns:p14="http://schemas.microsoft.com/office/powerpoint/2010/main" val="2744173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solidFill>
              </a:rPr>
              <a:t>CO</a:t>
            </a:r>
            <a:r>
              <a:rPr lang="en-US" b="1" baseline="-25000" dirty="0" smtClean="0">
                <a:solidFill>
                  <a:schemeClr val="accent1"/>
                </a:solidFill>
              </a:rPr>
              <a:t>2</a:t>
            </a:r>
            <a:r>
              <a:rPr lang="en-US" b="1" dirty="0" smtClean="0">
                <a:solidFill>
                  <a:schemeClr val="accent1"/>
                </a:solidFill>
              </a:rPr>
              <a:t> Emission</a:t>
            </a:r>
            <a:endParaRPr lang="en-US" b="1" dirty="0">
              <a:solidFill>
                <a:schemeClr val="accent1"/>
              </a:solidFill>
            </a:endParaRPr>
          </a:p>
        </p:txBody>
      </p:sp>
      <p:sp>
        <p:nvSpPr>
          <p:cNvPr id="3" name="Content Placeholder 2"/>
          <p:cNvSpPr>
            <a:spLocks noGrp="1"/>
          </p:cNvSpPr>
          <p:nvPr>
            <p:ph idx="1"/>
          </p:nvPr>
        </p:nvSpPr>
        <p:spPr>
          <a:xfrm>
            <a:off x="457200" y="1600201"/>
            <a:ext cx="8229600" cy="2971800"/>
          </a:xfrm>
        </p:spPr>
        <p:txBody>
          <a:bodyPr>
            <a:normAutofit/>
          </a:bodyPr>
          <a:lstStyle/>
          <a:p>
            <a:r>
              <a:rPr lang="en-US" sz="2800" dirty="0" smtClean="0">
                <a:solidFill>
                  <a:schemeClr val="accent1"/>
                </a:solidFill>
              </a:rPr>
              <a:t>Agriculture sector </a:t>
            </a:r>
            <a:r>
              <a:rPr lang="en-US" sz="2800" dirty="0">
                <a:solidFill>
                  <a:schemeClr val="accent1"/>
                </a:solidFill>
              </a:rPr>
              <a:t>is highly vulnerable to climate change, agricultural production is a major contributor to the problem, accounting for 17.6 percent of gross emissions in India. </a:t>
            </a:r>
            <a:r>
              <a:rPr lang="en-US" sz="2800" dirty="0" smtClean="0">
                <a:solidFill>
                  <a:schemeClr val="accent1"/>
                </a:solidFill>
              </a:rPr>
              <a:t>This  </a:t>
            </a:r>
            <a:r>
              <a:rPr lang="en-US" sz="2800" dirty="0">
                <a:solidFill>
                  <a:schemeClr val="accent1"/>
                </a:solidFill>
              </a:rPr>
              <a:t>figure </a:t>
            </a:r>
            <a:r>
              <a:rPr lang="en-US" sz="2800" dirty="0" smtClean="0">
                <a:solidFill>
                  <a:schemeClr val="accent1"/>
                </a:solidFill>
              </a:rPr>
              <a:t>increases </a:t>
            </a:r>
            <a:r>
              <a:rPr lang="en-US" sz="2800" dirty="0">
                <a:solidFill>
                  <a:schemeClr val="accent1"/>
                </a:solidFill>
              </a:rPr>
              <a:t>to 27 </a:t>
            </a:r>
            <a:r>
              <a:rPr lang="en-US" sz="2800" dirty="0" smtClean="0">
                <a:solidFill>
                  <a:schemeClr val="accent1"/>
                </a:solidFill>
              </a:rPr>
              <a:t>percent by </a:t>
            </a:r>
            <a:r>
              <a:rPr lang="en-US" sz="2800" dirty="0">
                <a:solidFill>
                  <a:schemeClr val="accent1"/>
                </a:solidFill>
              </a:rPr>
              <a:t>adding emissions related to consumption. </a:t>
            </a:r>
            <a:endParaRPr lang="en-US" sz="2800" dirty="0" smtClean="0">
              <a:solidFill>
                <a:schemeClr val="accent1"/>
              </a:solidFill>
            </a:endParaRPr>
          </a:p>
        </p:txBody>
      </p:sp>
      <p:pic>
        <p:nvPicPr>
          <p:cNvPr id="102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9997" y="4724398"/>
            <a:ext cx="2481943" cy="1861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1000" y="4334232"/>
            <a:ext cx="5715000" cy="2246769"/>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accent1"/>
                </a:solidFill>
              </a:rPr>
              <a:t>Agriculture as an economic activity is not only less productive but also highly carbon intensive – hardly aliened to the much desired sustainable scenario</a:t>
            </a:r>
            <a:r>
              <a:rPr lang="en-US" sz="2800" dirty="0" smtClean="0">
                <a:solidFill>
                  <a:schemeClr val="accent1"/>
                </a:solidFill>
              </a:rPr>
              <a:t>.</a:t>
            </a:r>
            <a:endParaRPr lang="en-US" dirty="0">
              <a:solidFill>
                <a:schemeClr val="accent1"/>
              </a:solidFill>
            </a:endParaRPr>
          </a:p>
        </p:txBody>
      </p:sp>
      <p:sp>
        <p:nvSpPr>
          <p:cNvPr id="5" name="Slide Number Placeholder 4"/>
          <p:cNvSpPr>
            <a:spLocks noGrp="1"/>
          </p:cNvSpPr>
          <p:nvPr>
            <p:ph type="sldNum" sz="quarter" idx="12"/>
          </p:nvPr>
        </p:nvSpPr>
        <p:spPr/>
        <p:txBody>
          <a:bodyPr/>
          <a:lstStyle/>
          <a:p>
            <a:fld id="{3CEF5F3F-2B9C-411F-84C6-ADAA412C51DE}" type="slidenum">
              <a:rPr lang="en-US" smtClean="0"/>
              <a:t>4</a:t>
            </a:fld>
            <a:endParaRPr lang="en-US"/>
          </a:p>
        </p:txBody>
      </p:sp>
    </p:spTree>
    <p:extLst>
      <p:ext uri="{BB962C8B-B14F-4D97-AF65-F5344CB8AC3E}">
        <p14:creationId xmlns:p14="http://schemas.microsoft.com/office/powerpoint/2010/main" val="3936910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solidFill>
                  <a:schemeClr val="accent1"/>
                </a:solidFill>
              </a:rPr>
              <a:t>Renewable Energy - Wind and Solar</a:t>
            </a:r>
            <a:r>
              <a:rPr lang="en-US" dirty="0" smtClean="0">
                <a:solidFill>
                  <a:schemeClr val="accent1"/>
                </a:solidFill>
              </a:rPr>
              <a:t/>
            </a:r>
            <a:br>
              <a:rPr lang="en-US" dirty="0" smtClean="0">
                <a:solidFill>
                  <a:schemeClr val="accent1"/>
                </a:solidFill>
              </a:rPr>
            </a:br>
            <a:r>
              <a:rPr lang="en-US" dirty="0" smtClean="0">
                <a:solidFill>
                  <a:schemeClr val="accent1"/>
                </a:solidFill>
              </a:rPr>
              <a:t>(</a:t>
            </a:r>
            <a:r>
              <a:rPr lang="en-US" sz="3600" dirty="0" smtClean="0">
                <a:solidFill>
                  <a:schemeClr val="accent1"/>
                </a:solidFill>
              </a:rPr>
              <a:t>A </a:t>
            </a:r>
            <a:r>
              <a:rPr lang="en-US" sz="3600" dirty="0">
                <a:solidFill>
                  <a:schemeClr val="accent1"/>
                </a:solidFill>
              </a:rPr>
              <a:t>fast-changing cost </a:t>
            </a:r>
            <a:r>
              <a:rPr lang="en-US" sz="3600" dirty="0" smtClean="0">
                <a:solidFill>
                  <a:schemeClr val="accent1"/>
                </a:solidFill>
              </a:rPr>
              <a:t>profile</a:t>
            </a:r>
            <a:r>
              <a:rPr lang="en-US" dirty="0" smtClean="0">
                <a:solidFill>
                  <a:schemeClr val="accent1"/>
                </a:solidFill>
              </a:rPr>
              <a:t>)</a:t>
            </a:r>
            <a:r>
              <a:rPr lang="en-US" dirty="0"/>
              <a:t/>
            </a:r>
            <a:br>
              <a:rPr lang="en-US" dirty="0"/>
            </a:br>
            <a:endParaRPr lang="en-US" dirty="0"/>
          </a:p>
        </p:txBody>
      </p:sp>
      <p:sp>
        <p:nvSpPr>
          <p:cNvPr id="3" name="Content Placeholder 2"/>
          <p:cNvSpPr>
            <a:spLocks noGrp="1"/>
          </p:cNvSpPr>
          <p:nvPr>
            <p:ph idx="1"/>
          </p:nvPr>
        </p:nvSpPr>
        <p:spPr>
          <a:xfrm>
            <a:off x="457200" y="1951037"/>
            <a:ext cx="8229600" cy="4525963"/>
          </a:xfrm>
        </p:spPr>
        <p:txBody>
          <a:bodyPr>
            <a:normAutofit/>
          </a:bodyPr>
          <a:lstStyle/>
          <a:p>
            <a:pPr fontAlgn="base"/>
            <a:r>
              <a:rPr lang="en-US" sz="2400" dirty="0" smtClean="0">
                <a:solidFill>
                  <a:schemeClr val="accent1"/>
                </a:solidFill>
              </a:rPr>
              <a:t>The </a:t>
            </a:r>
            <a:r>
              <a:rPr lang="en-US" sz="2400" dirty="0">
                <a:solidFill>
                  <a:schemeClr val="accent1"/>
                </a:solidFill>
              </a:rPr>
              <a:t>key reason that renewable energy can now play a major role is that costs have fallen very fast. In 1990, wind power was 3–4 times more expensive than fossil fuel electricity, making it infeasible at scale.  Since then costs have dropped by half or more while performance has increased dramatically</a:t>
            </a:r>
            <a:r>
              <a:rPr lang="en-US" sz="2600" dirty="0">
                <a:solidFill>
                  <a:schemeClr val="accent1"/>
                </a:solidFill>
              </a:rPr>
              <a:t>. </a:t>
            </a:r>
          </a:p>
          <a:p>
            <a:endParaRPr lang="en-US" sz="2400" dirty="0" smtClean="0">
              <a:solidFill>
                <a:schemeClr val="accent1"/>
              </a:solidFill>
            </a:endParaRPr>
          </a:p>
          <a:p>
            <a:r>
              <a:rPr lang="en-US" sz="2400" dirty="0" smtClean="0">
                <a:solidFill>
                  <a:schemeClr val="accent1"/>
                </a:solidFill>
              </a:rPr>
              <a:t>Solar </a:t>
            </a:r>
            <a:r>
              <a:rPr lang="en-US" sz="2400" dirty="0">
                <a:solidFill>
                  <a:schemeClr val="accent1"/>
                </a:solidFill>
              </a:rPr>
              <a:t>PV power remains costlier, but is now half the cost it was just in 2010,  as module prices have fallen 80% since </a:t>
            </a:r>
            <a:r>
              <a:rPr lang="en-US" sz="2400" dirty="0" smtClean="0">
                <a:solidFill>
                  <a:schemeClr val="accent1"/>
                </a:solidFill>
              </a:rPr>
              <a:t>2008 and likely to fall further.</a:t>
            </a:r>
            <a:endParaRPr lang="en-US" sz="2400" dirty="0">
              <a:solidFill>
                <a:schemeClr val="accent1"/>
              </a:solidFill>
            </a:endParaRPr>
          </a:p>
        </p:txBody>
      </p:sp>
      <p:sp>
        <p:nvSpPr>
          <p:cNvPr id="4" name="Slide Number Placeholder 3"/>
          <p:cNvSpPr>
            <a:spLocks noGrp="1"/>
          </p:cNvSpPr>
          <p:nvPr>
            <p:ph type="sldNum" sz="quarter" idx="12"/>
          </p:nvPr>
        </p:nvSpPr>
        <p:spPr/>
        <p:txBody>
          <a:bodyPr/>
          <a:lstStyle/>
          <a:p>
            <a:fld id="{3CEF5F3F-2B9C-411F-84C6-ADAA412C51DE}" type="slidenum">
              <a:rPr lang="en-US" smtClean="0"/>
              <a:t>5</a:t>
            </a:fld>
            <a:endParaRPr lang="en-US"/>
          </a:p>
        </p:txBody>
      </p:sp>
    </p:spTree>
    <p:extLst>
      <p:ext uri="{BB962C8B-B14F-4D97-AF65-F5344CB8AC3E}">
        <p14:creationId xmlns:p14="http://schemas.microsoft.com/office/powerpoint/2010/main" val="2178969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Fertilizers</a:t>
            </a:r>
            <a:endParaRPr lang="en-US" b="1" dirty="0">
              <a:solidFill>
                <a:schemeClr val="tx2"/>
              </a:solidFill>
            </a:endParaRPr>
          </a:p>
        </p:txBody>
      </p:sp>
      <p:sp>
        <p:nvSpPr>
          <p:cNvPr id="3" name="Content Placeholder 2"/>
          <p:cNvSpPr>
            <a:spLocks noGrp="1"/>
          </p:cNvSpPr>
          <p:nvPr>
            <p:ph idx="1"/>
          </p:nvPr>
        </p:nvSpPr>
        <p:spPr>
          <a:xfrm>
            <a:off x="381000" y="1371600"/>
            <a:ext cx="8534400" cy="4754563"/>
          </a:xfrm>
        </p:spPr>
        <p:txBody>
          <a:bodyPr>
            <a:normAutofit fontScale="25000" lnSpcReduction="20000"/>
          </a:bodyPr>
          <a:lstStyle/>
          <a:p>
            <a:endParaRPr lang="en-US" dirty="0" smtClean="0"/>
          </a:p>
          <a:p>
            <a:r>
              <a:rPr lang="en-US" sz="8800" dirty="0" smtClean="0">
                <a:solidFill>
                  <a:schemeClr val="tx2"/>
                </a:solidFill>
              </a:rPr>
              <a:t>Fertilizer  import by India was about </a:t>
            </a:r>
            <a:r>
              <a:rPr lang="en-US" sz="8800" dirty="0">
                <a:solidFill>
                  <a:schemeClr val="tx2"/>
                </a:solidFill>
              </a:rPr>
              <a:t>2 million </a:t>
            </a:r>
            <a:r>
              <a:rPr lang="en-US" sz="8800" dirty="0" err="1">
                <a:solidFill>
                  <a:schemeClr val="tx2"/>
                </a:solidFill>
              </a:rPr>
              <a:t>tonnes</a:t>
            </a:r>
            <a:r>
              <a:rPr lang="en-US" sz="8800" dirty="0">
                <a:solidFill>
                  <a:schemeClr val="tx2"/>
                </a:solidFill>
              </a:rPr>
              <a:t> in </a:t>
            </a:r>
            <a:r>
              <a:rPr lang="en-US" sz="8800" dirty="0" smtClean="0">
                <a:solidFill>
                  <a:schemeClr val="tx2"/>
                </a:solidFill>
              </a:rPr>
              <a:t>early part </a:t>
            </a:r>
            <a:r>
              <a:rPr lang="en-US" sz="8800" dirty="0">
                <a:solidFill>
                  <a:schemeClr val="tx2"/>
                </a:solidFill>
              </a:rPr>
              <a:t>of 2000, increased to 10.2 million </a:t>
            </a:r>
            <a:r>
              <a:rPr lang="en-US" sz="8800" dirty="0" err="1">
                <a:solidFill>
                  <a:schemeClr val="tx2"/>
                </a:solidFill>
              </a:rPr>
              <a:t>tonnes</a:t>
            </a:r>
            <a:r>
              <a:rPr lang="en-US" sz="8800" dirty="0">
                <a:solidFill>
                  <a:schemeClr val="tx2"/>
                </a:solidFill>
              </a:rPr>
              <a:t> </a:t>
            </a:r>
            <a:r>
              <a:rPr lang="en-US" sz="8800" dirty="0" smtClean="0">
                <a:solidFill>
                  <a:schemeClr val="tx2"/>
                </a:solidFill>
              </a:rPr>
              <a:t>in </a:t>
            </a:r>
            <a:r>
              <a:rPr lang="en-US" sz="8800" dirty="0">
                <a:solidFill>
                  <a:schemeClr val="tx2"/>
                </a:solidFill>
              </a:rPr>
              <a:t>2008-09</a:t>
            </a:r>
            <a:r>
              <a:rPr lang="en-US" sz="8800" dirty="0" smtClean="0">
                <a:solidFill>
                  <a:schemeClr val="tx2"/>
                </a:solidFill>
              </a:rPr>
              <a:t>. India </a:t>
            </a:r>
            <a:r>
              <a:rPr lang="en-US" sz="8800" dirty="0">
                <a:solidFill>
                  <a:schemeClr val="tx2"/>
                </a:solidFill>
              </a:rPr>
              <a:t>was the third largest producer of </a:t>
            </a:r>
            <a:r>
              <a:rPr lang="en-US" sz="8800" dirty="0" smtClean="0">
                <a:solidFill>
                  <a:schemeClr val="tx2"/>
                </a:solidFill>
              </a:rPr>
              <a:t>fertilizers in </a:t>
            </a:r>
            <a:r>
              <a:rPr lang="en-US" sz="8800" dirty="0">
                <a:solidFill>
                  <a:schemeClr val="tx2"/>
                </a:solidFill>
              </a:rPr>
              <a:t>the world next to China and USA and the second </a:t>
            </a:r>
            <a:r>
              <a:rPr lang="en-US" sz="8800" dirty="0" smtClean="0">
                <a:solidFill>
                  <a:schemeClr val="tx2"/>
                </a:solidFill>
              </a:rPr>
              <a:t>largest consumer </a:t>
            </a:r>
            <a:r>
              <a:rPr lang="en-US" sz="8800" dirty="0">
                <a:solidFill>
                  <a:schemeClr val="tx2"/>
                </a:solidFill>
              </a:rPr>
              <a:t>after China during 2008. </a:t>
            </a:r>
            <a:endParaRPr lang="en-US" sz="8800" dirty="0" smtClean="0">
              <a:solidFill>
                <a:schemeClr val="tx2"/>
              </a:solidFill>
            </a:endParaRPr>
          </a:p>
          <a:p>
            <a:endParaRPr lang="en-US" sz="8800" dirty="0">
              <a:solidFill>
                <a:schemeClr val="tx2"/>
              </a:solidFill>
            </a:endParaRPr>
          </a:p>
          <a:p>
            <a:r>
              <a:rPr lang="en-US" sz="8800" dirty="0" smtClean="0">
                <a:solidFill>
                  <a:schemeClr val="tx2"/>
                </a:solidFill>
              </a:rPr>
              <a:t>The </a:t>
            </a:r>
            <a:r>
              <a:rPr lang="en-US" sz="8800" dirty="0">
                <a:solidFill>
                  <a:schemeClr val="tx2"/>
                </a:solidFill>
              </a:rPr>
              <a:t>overall </a:t>
            </a:r>
            <a:r>
              <a:rPr lang="en-US" sz="8800" dirty="0" smtClean="0">
                <a:solidFill>
                  <a:schemeClr val="tx2"/>
                </a:solidFill>
              </a:rPr>
              <a:t>consumption of </a:t>
            </a:r>
            <a:r>
              <a:rPr lang="en-US" sz="8800" dirty="0">
                <a:solidFill>
                  <a:schemeClr val="tx2"/>
                </a:solidFill>
              </a:rPr>
              <a:t>fertilizers in the country has increased from </a:t>
            </a:r>
            <a:r>
              <a:rPr lang="en-US" sz="8800" dirty="0" smtClean="0">
                <a:solidFill>
                  <a:schemeClr val="tx2"/>
                </a:solidFill>
              </a:rPr>
              <a:t>65.6 thousand </a:t>
            </a:r>
            <a:r>
              <a:rPr lang="en-US" sz="8800" dirty="0" err="1">
                <a:solidFill>
                  <a:schemeClr val="tx2"/>
                </a:solidFill>
              </a:rPr>
              <a:t>tonnes</a:t>
            </a:r>
            <a:r>
              <a:rPr lang="en-US" sz="8800" dirty="0">
                <a:solidFill>
                  <a:schemeClr val="tx2"/>
                </a:solidFill>
              </a:rPr>
              <a:t> in 1951-52 to 26.49 million </a:t>
            </a:r>
            <a:r>
              <a:rPr lang="en-US" sz="8800" dirty="0" err="1">
                <a:solidFill>
                  <a:schemeClr val="tx2"/>
                </a:solidFill>
              </a:rPr>
              <a:t>tonnes</a:t>
            </a:r>
            <a:r>
              <a:rPr lang="en-US" sz="8800" dirty="0">
                <a:solidFill>
                  <a:schemeClr val="tx2"/>
                </a:solidFill>
              </a:rPr>
              <a:t> in </a:t>
            </a:r>
            <a:r>
              <a:rPr lang="en-US" sz="8800" dirty="0" smtClean="0">
                <a:solidFill>
                  <a:schemeClr val="tx2"/>
                </a:solidFill>
              </a:rPr>
              <a:t>2009- 10</a:t>
            </a:r>
            <a:r>
              <a:rPr lang="en-US" sz="8800" dirty="0">
                <a:solidFill>
                  <a:schemeClr val="tx2"/>
                </a:solidFill>
              </a:rPr>
              <a:t>. </a:t>
            </a:r>
            <a:endParaRPr lang="en-US" sz="8800" dirty="0" smtClean="0">
              <a:solidFill>
                <a:schemeClr val="tx2"/>
              </a:solidFill>
            </a:endParaRPr>
          </a:p>
          <a:p>
            <a:pPr marL="0" indent="0">
              <a:buNone/>
            </a:pPr>
            <a:endParaRPr lang="en-US" sz="8800" dirty="0" smtClean="0">
              <a:solidFill>
                <a:schemeClr val="tx2"/>
              </a:solidFill>
            </a:endParaRPr>
          </a:p>
          <a:p>
            <a:r>
              <a:rPr lang="en-US" sz="8800" dirty="0" smtClean="0">
                <a:solidFill>
                  <a:schemeClr val="tx2"/>
                </a:solidFill>
              </a:rPr>
              <a:t>By </a:t>
            </a:r>
            <a:r>
              <a:rPr lang="en-US" sz="8800" dirty="0">
                <a:solidFill>
                  <a:schemeClr val="tx2"/>
                </a:solidFill>
              </a:rPr>
              <a:t>2020, fertilizer demand in the country is projected to increase to about 41.6 </a:t>
            </a:r>
            <a:r>
              <a:rPr lang="fr-FR" sz="8800" dirty="0">
                <a:solidFill>
                  <a:schemeClr val="tx2"/>
                </a:solidFill>
              </a:rPr>
              <a:t>million tonnes – 23 million tonnes of N, 11.5 million tonnes </a:t>
            </a:r>
            <a:r>
              <a:rPr lang="en-US" sz="8800" dirty="0">
                <a:solidFill>
                  <a:schemeClr val="tx2"/>
                </a:solidFill>
              </a:rPr>
              <a:t>of P and 7.1 million </a:t>
            </a:r>
            <a:r>
              <a:rPr lang="en-US" sz="8800" dirty="0" err="1">
                <a:solidFill>
                  <a:schemeClr val="tx2"/>
                </a:solidFill>
              </a:rPr>
              <a:t>tonnes</a:t>
            </a:r>
            <a:r>
              <a:rPr lang="en-US" sz="8800" dirty="0">
                <a:solidFill>
                  <a:schemeClr val="tx2"/>
                </a:solidFill>
              </a:rPr>
              <a:t> of K. </a:t>
            </a:r>
          </a:p>
          <a:p>
            <a:endParaRPr lang="en-US" sz="8800" dirty="0" smtClean="0">
              <a:solidFill>
                <a:schemeClr val="tx2"/>
              </a:solidFill>
            </a:endParaRPr>
          </a:p>
          <a:p>
            <a:r>
              <a:rPr lang="en-US" sz="8800" dirty="0" smtClean="0">
                <a:solidFill>
                  <a:schemeClr val="tx2"/>
                </a:solidFill>
              </a:rPr>
              <a:t>Accordingly</a:t>
            </a:r>
            <a:r>
              <a:rPr lang="en-US" sz="8800" dirty="0">
                <a:solidFill>
                  <a:schemeClr val="tx2"/>
                </a:solidFill>
              </a:rPr>
              <a:t>, per hectare consumption of </a:t>
            </a:r>
            <a:r>
              <a:rPr lang="en-US" sz="8800" dirty="0" smtClean="0">
                <a:solidFill>
                  <a:schemeClr val="tx2"/>
                </a:solidFill>
              </a:rPr>
              <a:t>fertilizers, which </a:t>
            </a:r>
            <a:r>
              <a:rPr lang="en-US" sz="8800" dirty="0">
                <a:solidFill>
                  <a:schemeClr val="tx2"/>
                </a:solidFill>
              </a:rPr>
              <a:t>was less than one kg in1951-52, has gone up to </a:t>
            </a:r>
            <a:r>
              <a:rPr lang="en-US" sz="8800" dirty="0" smtClean="0">
                <a:solidFill>
                  <a:schemeClr val="tx2"/>
                </a:solidFill>
              </a:rPr>
              <a:t>the level </a:t>
            </a:r>
            <a:r>
              <a:rPr lang="en-US" sz="8800" dirty="0">
                <a:solidFill>
                  <a:schemeClr val="tx2"/>
                </a:solidFill>
              </a:rPr>
              <a:t>of 135 kg in </a:t>
            </a:r>
            <a:r>
              <a:rPr lang="en-US" sz="8800" dirty="0" smtClean="0">
                <a:solidFill>
                  <a:schemeClr val="tx2"/>
                </a:solidFill>
              </a:rPr>
              <a:t>2009-10.</a:t>
            </a:r>
            <a:r>
              <a:rPr lang="en-US" sz="8800" dirty="0">
                <a:solidFill>
                  <a:schemeClr val="tx2"/>
                </a:solidFill>
              </a:rPr>
              <a:t> </a:t>
            </a:r>
            <a:endParaRPr lang="en-US" sz="8800" dirty="0" smtClean="0">
              <a:solidFill>
                <a:schemeClr val="tx2"/>
              </a:solidFill>
            </a:endParaRPr>
          </a:p>
          <a:p>
            <a:endParaRPr lang="en-US" sz="6400" dirty="0"/>
          </a:p>
          <a:p>
            <a:endParaRPr lang="en-US" b="1" dirty="0"/>
          </a:p>
          <a:p>
            <a:endParaRPr lang="en-US" sz="2900" dirty="0" smtClean="0"/>
          </a:p>
          <a:p>
            <a:pPr marL="0" indent="0">
              <a:buNone/>
            </a:pPr>
            <a:endParaRPr lang="en-US" sz="2900" dirty="0"/>
          </a:p>
          <a:p>
            <a:pPr marL="0" indent="0">
              <a:buNone/>
            </a:pPr>
            <a:r>
              <a:rPr lang="en-US" sz="4300" dirty="0" smtClean="0">
                <a:solidFill>
                  <a:schemeClr val="tx2"/>
                </a:solidFill>
              </a:rPr>
              <a:t>     </a:t>
            </a:r>
            <a:r>
              <a:rPr lang="en-US" sz="4300" dirty="0" smtClean="0">
                <a:solidFill>
                  <a:schemeClr val="tx2"/>
                </a:solidFill>
              </a:rPr>
              <a:t>        </a:t>
            </a:r>
            <a:r>
              <a:rPr lang="en-US" sz="4300" dirty="0" smtClean="0">
                <a:solidFill>
                  <a:schemeClr val="tx2"/>
                </a:solidFill>
              </a:rPr>
              <a:t>Source</a:t>
            </a:r>
            <a:r>
              <a:rPr lang="en-US" sz="4300" dirty="0">
                <a:solidFill>
                  <a:schemeClr val="tx2"/>
                </a:solidFill>
              </a:rPr>
              <a:t>: </a:t>
            </a:r>
            <a:r>
              <a:rPr lang="en-US" sz="4300" dirty="0" err="1">
                <a:solidFill>
                  <a:schemeClr val="tx2"/>
                </a:solidFill>
              </a:rPr>
              <a:t>Jaga</a:t>
            </a:r>
            <a:r>
              <a:rPr lang="en-US" sz="4300" dirty="0">
                <a:solidFill>
                  <a:schemeClr val="tx2"/>
                </a:solidFill>
              </a:rPr>
              <a:t> &amp; </a:t>
            </a:r>
            <a:r>
              <a:rPr lang="en-US" sz="4300" dirty="0" err="1">
                <a:solidFill>
                  <a:schemeClr val="tx2"/>
                </a:solidFill>
              </a:rPr>
              <a:t>Patel.IJSET</a:t>
            </a:r>
            <a:r>
              <a:rPr lang="en-US" sz="4300" dirty="0">
                <a:solidFill>
                  <a:schemeClr val="tx2"/>
                </a:solidFill>
              </a:rPr>
              <a:t>. 2012.</a:t>
            </a:r>
          </a:p>
          <a:p>
            <a:endParaRPr lang="en-US" dirty="0" smtClean="0">
              <a:solidFill>
                <a:schemeClr val="tx2"/>
              </a:solidFill>
            </a:endParaRPr>
          </a:p>
          <a:p>
            <a:endParaRPr lang="en-US" dirty="0" smtClean="0"/>
          </a:p>
        </p:txBody>
      </p:sp>
      <p:sp>
        <p:nvSpPr>
          <p:cNvPr id="4" name="Slide Number Placeholder 3"/>
          <p:cNvSpPr>
            <a:spLocks noGrp="1"/>
          </p:cNvSpPr>
          <p:nvPr>
            <p:ph type="sldNum" sz="quarter" idx="12"/>
          </p:nvPr>
        </p:nvSpPr>
        <p:spPr/>
        <p:txBody>
          <a:bodyPr/>
          <a:lstStyle/>
          <a:p>
            <a:fld id="{3CEF5F3F-2B9C-411F-84C6-ADAA412C51DE}" type="slidenum">
              <a:rPr lang="en-US" smtClean="0"/>
              <a:t>6</a:t>
            </a:fld>
            <a:endParaRPr lang="en-US"/>
          </a:p>
        </p:txBody>
      </p:sp>
    </p:spTree>
    <p:extLst>
      <p:ext uri="{BB962C8B-B14F-4D97-AF65-F5344CB8AC3E}">
        <p14:creationId xmlns:p14="http://schemas.microsoft.com/office/powerpoint/2010/main" val="505123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86" y="0"/>
            <a:ext cx="9189508" cy="6892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EF5F3F-2B9C-411F-84C6-ADAA412C51DE}" type="slidenum">
              <a:rPr lang="en-US" smtClean="0"/>
              <a:t>7</a:t>
            </a:fld>
            <a:endParaRPr lang="en-US"/>
          </a:p>
        </p:txBody>
      </p:sp>
    </p:spTree>
    <p:extLst>
      <p:ext uri="{BB962C8B-B14F-4D97-AF65-F5344CB8AC3E}">
        <p14:creationId xmlns:p14="http://schemas.microsoft.com/office/powerpoint/2010/main" val="4432150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92162"/>
          </a:xfrm>
        </p:spPr>
        <p:txBody>
          <a:bodyPr/>
          <a:lstStyle/>
          <a:p>
            <a:r>
              <a:rPr lang="en-US" b="1" dirty="0" smtClean="0">
                <a:solidFill>
                  <a:schemeClr val="tx2"/>
                </a:solidFill>
              </a:rPr>
              <a:t>Soil Erosion</a:t>
            </a:r>
            <a:endParaRPr lang="en-US" b="1" dirty="0">
              <a:solidFill>
                <a:schemeClr val="tx2"/>
              </a:solidFill>
            </a:endParaRPr>
          </a:p>
        </p:txBody>
      </p:sp>
      <p:sp>
        <p:nvSpPr>
          <p:cNvPr id="3" name="Content Placeholder 2"/>
          <p:cNvSpPr>
            <a:spLocks noGrp="1"/>
          </p:cNvSpPr>
          <p:nvPr>
            <p:ph idx="1"/>
          </p:nvPr>
        </p:nvSpPr>
        <p:spPr>
          <a:xfrm>
            <a:off x="457200" y="1417637"/>
            <a:ext cx="8229600" cy="4906963"/>
          </a:xfrm>
        </p:spPr>
        <p:txBody>
          <a:bodyPr>
            <a:normAutofit fontScale="92500" lnSpcReduction="20000"/>
          </a:bodyPr>
          <a:lstStyle/>
          <a:p>
            <a:r>
              <a:rPr lang="en-US" sz="2400" b="1" dirty="0">
                <a:solidFill>
                  <a:schemeClr val="tx2"/>
                </a:solidFill>
              </a:rPr>
              <a:t>India losing 5,334 million </a:t>
            </a:r>
            <a:r>
              <a:rPr lang="en-US" sz="2400" b="1" dirty="0" err="1">
                <a:solidFill>
                  <a:schemeClr val="tx2"/>
                </a:solidFill>
              </a:rPr>
              <a:t>tonnes</a:t>
            </a:r>
            <a:r>
              <a:rPr lang="en-US" sz="2400" b="1" dirty="0">
                <a:solidFill>
                  <a:schemeClr val="tx2"/>
                </a:solidFill>
              </a:rPr>
              <a:t> of soil annually due to erosion: </a:t>
            </a:r>
            <a:r>
              <a:rPr lang="en-US" sz="2400" b="1" dirty="0" smtClean="0">
                <a:solidFill>
                  <a:schemeClr val="tx2"/>
                </a:solidFill>
              </a:rPr>
              <a:t>(Govt.)</a:t>
            </a:r>
            <a:endParaRPr lang="en-US" sz="2400" dirty="0">
              <a:solidFill>
                <a:schemeClr val="tx2"/>
              </a:solidFill>
            </a:endParaRPr>
          </a:p>
          <a:p>
            <a:endParaRPr lang="en-US" sz="2400" dirty="0" smtClean="0">
              <a:solidFill>
                <a:schemeClr val="tx2"/>
              </a:solidFill>
            </a:endParaRPr>
          </a:p>
          <a:p>
            <a:r>
              <a:rPr lang="en-US" sz="2400" dirty="0" smtClean="0">
                <a:solidFill>
                  <a:schemeClr val="tx2"/>
                </a:solidFill>
              </a:rPr>
              <a:t>Negative </a:t>
            </a:r>
            <a:r>
              <a:rPr lang="en-US" sz="2400" dirty="0">
                <a:solidFill>
                  <a:schemeClr val="tx2"/>
                </a:solidFill>
              </a:rPr>
              <a:t>nutrient balances in most Indian soils not only mirror poor soil health, they </a:t>
            </a:r>
            <a:r>
              <a:rPr lang="en-US" sz="2400" dirty="0" smtClean="0">
                <a:solidFill>
                  <a:schemeClr val="tx2"/>
                </a:solidFill>
              </a:rPr>
              <a:t>also    represent </a:t>
            </a:r>
            <a:r>
              <a:rPr lang="en-US" sz="2400" dirty="0">
                <a:solidFill>
                  <a:schemeClr val="tx2"/>
                </a:solidFill>
              </a:rPr>
              <a:t>severe on-going depletion of the </a:t>
            </a:r>
            <a:r>
              <a:rPr lang="en-US" sz="2400" dirty="0" smtClean="0">
                <a:solidFill>
                  <a:schemeClr val="tx2"/>
                </a:solidFill>
              </a:rPr>
              <a:t>  soil’s </a:t>
            </a:r>
            <a:r>
              <a:rPr lang="en-US" sz="2400" dirty="0">
                <a:solidFill>
                  <a:schemeClr val="tx2"/>
                </a:solidFill>
              </a:rPr>
              <a:t>nutrient capital, degradation of the </a:t>
            </a:r>
            <a:r>
              <a:rPr lang="en-US" sz="2400" dirty="0" smtClean="0">
                <a:solidFill>
                  <a:schemeClr val="tx2"/>
                </a:solidFill>
              </a:rPr>
              <a:t> environment, and </a:t>
            </a:r>
            <a:r>
              <a:rPr lang="en-US" sz="2400" dirty="0">
                <a:solidFill>
                  <a:schemeClr val="tx2"/>
                </a:solidFill>
              </a:rPr>
              <a:t>vulnerability of the crop </a:t>
            </a:r>
            <a:r>
              <a:rPr lang="en-US" sz="2400" dirty="0" smtClean="0">
                <a:solidFill>
                  <a:schemeClr val="tx2"/>
                </a:solidFill>
              </a:rPr>
              <a:t> production </a:t>
            </a:r>
            <a:r>
              <a:rPr lang="en-US" sz="2400" dirty="0">
                <a:solidFill>
                  <a:schemeClr val="tx2"/>
                </a:solidFill>
              </a:rPr>
              <a:t>system </a:t>
            </a:r>
            <a:r>
              <a:rPr lang="en-US" sz="2400" dirty="0" smtClean="0">
                <a:solidFill>
                  <a:schemeClr val="tx2"/>
                </a:solidFill>
              </a:rPr>
              <a:t> in </a:t>
            </a:r>
            <a:r>
              <a:rPr lang="en-US" sz="2400" dirty="0">
                <a:solidFill>
                  <a:schemeClr val="tx2"/>
                </a:solidFill>
              </a:rPr>
              <a:t>terms of its ability to </a:t>
            </a:r>
            <a:r>
              <a:rPr lang="en-US" sz="2400" dirty="0" smtClean="0">
                <a:solidFill>
                  <a:schemeClr val="tx2"/>
                </a:solidFill>
              </a:rPr>
              <a:t>sustain high yields.</a:t>
            </a:r>
          </a:p>
          <a:p>
            <a:r>
              <a:rPr lang="en-US" sz="2400" dirty="0" smtClean="0">
                <a:solidFill>
                  <a:schemeClr val="tx2"/>
                </a:solidFill>
              </a:rPr>
              <a:t>No </a:t>
            </a:r>
            <a:r>
              <a:rPr lang="en-US" sz="2400" dirty="0">
                <a:solidFill>
                  <a:schemeClr val="tx2"/>
                </a:solidFill>
              </a:rPr>
              <a:t>amount of planning for </a:t>
            </a:r>
            <a:r>
              <a:rPr lang="en-US" sz="2400" dirty="0" smtClean="0">
                <a:solidFill>
                  <a:schemeClr val="tx2"/>
                </a:solidFill>
              </a:rPr>
              <a:t>higher agricultural </a:t>
            </a:r>
            <a:r>
              <a:rPr lang="en-US" sz="2400" dirty="0">
                <a:solidFill>
                  <a:schemeClr val="tx2"/>
                </a:solidFill>
              </a:rPr>
              <a:t>production targets will bear fruit on impoverished</a:t>
            </a:r>
            <a:r>
              <a:rPr lang="en-US" sz="2400" dirty="0" smtClean="0">
                <a:solidFill>
                  <a:schemeClr val="tx2"/>
                </a:solidFill>
              </a:rPr>
              <a:t>, nutrient </a:t>
            </a:r>
            <a:r>
              <a:rPr lang="en-US" sz="2400" dirty="0">
                <a:solidFill>
                  <a:schemeClr val="tx2"/>
                </a:solidFill>
              </a:rPr>
              <a:t>depleted soils whose nutrient balance sheets </a:t>
            </a:r>
            <a:r>
              <a:rPr lang="en-US" sz="2400" dirty="0" smtClean="0">
                <a:solidFill>
                  <a:schemeClr val="tx2"/>
                </a:solidFill>
              </a:rPr>
              <a:t>have been </a:t>
            </a:r>
            <a:r>
              <a:rPr lang="en-US" sz="2400" dirty="0">
                <a:solidFill>
                  <a:schemeClr val="tx2"/>
                </a:solidFill>
              </a:rPr>
              <a:t>in the red for decades. Depleted soils will refuse to </a:t>
            </a:r>
            <a:r>
              <a:rPr lang="en-US" sz="2400" dirty="0" smtClean="0">
                <a:solidFill>
                  <a:schemeClr val="tx2"/>
                </a:solidFill>
              </a:rPr>
              <a:t>deliver the </a:t>
            </a:r>
            <a:r>
              <a:rPr lang="en-US" sz="2400" dirty="0">
                <a:solidFill>
                  <a:schemeClr val="tx2"/>
                </a:solidFill>
              </a:rPr>
              <a:t>goods if not handled properly. </a:t>
            </a:r>
            <a:endParaRPr lang="en-US" sz="2400" dirty="0" smtClean="0">
              <a:solidFill>
                <a:schemeClr val="tx2"/>
              </a:solidFill>
            </a:endParaRPr>
          </a:p>
          <a:p>
            <a:endParaRPr lang="en-US" sz="2400" b="1" dirty="0" smtClean="0">
              <a:solidFill>
                <a:schemeClr val="tx2"/>
              </a:solidFill>
            </a:endParaRPr>
          </a:p>
          <a:p>
            <a:r>
              <a:rPr lang="en-US" sz="2400" b="1" dirty="0" smtClean="0">
                <a:solidFill>
                  <a:schemeClr val="tx2"/>
                </a:solidFill>
              </a:rPr>
              <a:t>The </a:t>
            </a:r>
            <a:r>
              <a:rPr lang="en-US" sz="2400" b="1" dirty="0">
                <a:solidFill>
                  <a:schemeClr val="tx2"/>
                </a:solidFill>
              </a:rPr>
              <a:t>custodian of </a:t>
            </a:r>
            <a:r>
              <a:rPr lang="en-US" sz="2400" b="1" dirty="0" smtClean="0">
                <a:solidFill>
                  <a:schemeClr val="tx2"/>
                </a:solidFill>
              </a:rPr>
              <a:t>national wealth </a:t>
            </a:r>
            <a:r>
              <a:rPr lang="en-US" sz="2400" b="1" dirty="0">
                <a:solidFill>
                  <a:schemeClr val="tx2"/>
                </a:solidFill>
              </a:rPr>
              <a:t>and well being is as much the soil </a:t>
            </a:r>
            <a:r>
              <a:rPr lang="en-US" sz="2400" b="1" dirty="0" smtClean="0">
                <a:solidFill>
                  <a:schemeClr val="tx2"/>
                </a:solidFill>
              </a:rPr>
              <a:t>bank of </a:t>
            </a:r>
            <a:r>
              <a:rPr lang="en-US" sz="2400" b="1" dirty="0" smtClean="0">
                <a:solidFill>
                  <a:schemeClr val="tx2"/>
                </a:solidFill>
              </a:rPr>
              <a:t>India as </a:t>
            </a:r>
            <a:r>
              <a:rPr lang="en-US" sz="2400" b="1" dirty="0">
                <a:solidFill>
                  <a:schemeClr val="tx2"/>
                </a:solidFill>
              </a:rPr>
              <a:t>is the Reserve Bank of India. </a:t>
            </a:r>
            <a:r>
              <a:rPr lang="en-US" sz="2400" dirty="0">
                <a:solidFill>
                  <a:schemeClr val="tx2"/>
                </a:solidFill>
              </a:rPr>
              <a:t>BC</a:t>
            </a:r>
          </a:p>
        </p:txBody>
      </p:sp>
      <p:sp>
        <p:nvSpPr>
          <p:cNvPr id="4" name="Slide Number Placeholder 3"/>
          <p:cNvSpPr>
            <a:spLocks noGrp="1"/>
          </p:cNvSpPr>
          <p:nvPr>
            <p:ph type="sldNum" sz="quarter" idx="12"/>
          </p:nvPr>
        </p:nvSpPr>
        <p:spPr/>
        <p:txBody>
          <a:bodyPr/>
          <a:lstStyle/>
          <a:p>
            <a:fld id="{3CEF5F3F-2B9C-411F-84C6-ADAA412C51DE}" type="slidenum">
              <a:rPr lang="en-US" smtClean="0"/>
              <a:t>8</a:t>
            </a:fld>
            <a:endParaRPr lang="en-US"/>
          </a:p>
        </p:txBody>
      </p:sp>
    </p:spTree>
    <p:extLst>
      <p:ext uri="{BB962C8B-B14F-4D97-AF65-F5344CB8AC3E}">
        <p14:creationId xmlns:p14="http://schemas.microsoft.com/office/powerpoint/2010/main" val="34423541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solidFill>
              </a:rPr>
              <a:t>Increasing Micronutrient Deficiency</a:t>
            </a:r>
            <a:endParaRPr lang="en-US" b="1" dirty="0">
              <a:solidFill>
                <a:schemeClr val="accent1"/>
              </a:solidFill>
            </a:endParaRP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1371600"/>
            <a:ext cx="7696200" cy="475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EF5F3F-2B9C-411F-84C6-ADAA412C51DE}" type="slidenum">
              <a:rPr lang="en-US" smtClean="0"/>
              <a:t>9</a:t>
            </a:fld>
            <a:endParaRPr lang="en-US"/>
          </a:p>
        </p:txBody>
      </p:sp>
    </p:spTree>
    <p:extLst>
      <p:ext uri="{BB962C8B-B14F-4D97-AF65-F5344CB8AC3E}">
        <p14:creationId xmlns:p14="http://schemas.microsoft.com/office/powerpoint/2010/main" val="30290955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tx2"/>
                </a:solidFill>
              </a:rPr>
              <a:t>Pesticide </a:t>
            </a:r>
            <a:r>
              <a:rPr lang="en-US" sz="3200" b="1" dirty="0">
                <a:solidFill>
                  <a:schemeClr val="tx2"/>
                </a:solidFill>
              </a:rPr>
              <a:t>Substitute – “Push-pull </a:t>
            </a:r>
            <a:r>
              <a:rPr lang="en-US" sz="3200" b="1" dirty="0" smtClean="0">
                <a:solidFill>
                  <a:schemeClr val="tx2"/>
                </a:solidFill>
              </a:rPr>
              <a:t>Technology” </a:t>
            </a:r>
            <a:r>
              <a:rPr lang="en-US" sz="3200" b="1" dirty="0">
                <a:solidFill>
                  <a:schemeClr val="tx2"/>
                </a:solidFill>
              </a:rPr>
              <a:t>for </a:t>
            </a:r>
            <a:r>
              <a:rPr lang="en-US" sz="3200" b="1" dirty="0" smtClean="0">
                <a:solidFill>
                  <a:schemeClr val="tx2"/>
                </a:solidFill>
              </a:rPr>
              <a:t>pest control</a:t>
            </a:r>
            <a:endParaRPr lang="en-US" sz="3200" dirty="0">
              <a:solidFill>
                <a:schemeClr val="tx2"/>
              </a:solidFill>
            </a:endParaRPr>
          </a:p>
        </p:txBody>
      </p:sp>
      <p:sp>
        <p:nvSpPr>
          <p:cNvPr id="3" name="Content Placeholder 2"/>
          <p:cNvSpPr>
            <a:spLocks noGrp="1"/>
          </p:cNvSpPr>
          <p:nvPr>
            <p:ph idx="1"/>
          </p:nvPr>
        </p:nvSpPr>
        <p:spPr>
          <a:xfrm>
            <a:off x="457200" y="1447800"/>
            <a:ext cx="8229600" cy="4678363"/>
          </a:xfrm>
        </p:spPr>
        <p:txBody>
          <a:bodyPr>
            <a:normAutofit fontScale="77500" lnSpcReduction="20000"/>
          </a:bodyPr>
          <a:lstStyle/>
          <a:p>
            <a:r>
              <a:rPr lang="en-US" dirty="0" smtClean="0">
                <a:solidFill>
                  <a:schemeClr val="tx2"/>
                </a:solidFill>
              </a:rPr>
              <a:t>It is </a:t>
            </a:r>
            <a:r>
              <a:rPr lang="en-US" dirty="0">
                <a:solidFill>
                  <a:schemeClr val="tx2"/>
                </a:solidFill>
              </a:rPr>
              <a:t>based on a novel cropping system developed by the International Centre of Insect Physiology and Ecology, </a:t>
            </a:r>
            <a:r>
              <a:rPr lang="en-US" dirty="0" err="1">
                <a:solidFill>
                  <a:schemeClr val="tx2"/>
                </a:solidFill>
              </a:rPr>
              <a:t>Rothamsted</a:t>
            </a:r>
            <a:r>
              <a:rPr lang="en-US" dirty="0">
                <a:solidFill>
                  <a:schemeClr val="tx2"/>
                </a:solidFill>
              </a:rPr>
              <a:t> Research (UK) and national partners for integrated pest, weed and soil management in cereal—livestock farming systems. </a:t>
            </a:r>
            <a:endParaRPr lang="en-US" dirty="0" smtClean="0">
              <a:solidFill>
                <a:schemeClr val="tx2"/>
              </a:solidFill>
            </a:endParaRPr>
          </a:p>
          <a:p>
            <a:endParaRPr lang="en-US" dirty="0" smtClean="0">
              <a:solidFill>
                <a:schemeClr val="tx2"/>
              </a:solidFill>
            </a:endParaRPr>
          </a:p>
          <a:p>
            <a:r>
              <a:rPr lang="en-US" dirty="0" smtClean="0">
                <a:solidFill>
                  <a:schemeClr val="tx2"/>
                </a:solidFill>
              </a:rPr>
              <a:t>It entails </a:t>
            </a:r>
            <a:r>
              <a:rPr lang="en-US" dirty="0">
                <a:solidFill>
                  <a:schemeClr val="tx2"/>
                </a:solidFill>
              </a:rPr>
              <a:t>mixing, into a field of crops, plants that repel insect pests (‘push’) and planting, around a crop, diversionary trap plants that attract the pests (‘pull’).</a:t>
            </a:r>
          </a:p>
          <a:p>
            <a:endParaRPr lang="en-US" dirty="0" smtClean="0">
              <a:solidFill>
                <a:schemeClr val="tx2"/>
              </a:solidFill>
            </a:endParaRPr>
          </a:p>
          <a:p>
            <a:r>
              <a:rPr lang="en-US" dirty="0" smtClean="0">
                <a:solidFill>
                  <a:schemeClr val="tx2"/>
                </a:solidFill>
              </a:rPr>
              <a:t>Stem borers </a:t>
            </a:r>
            <a:r>
              <a:rPr lang="en-US" dirty="0">
                <a:solidFill>
                  <a:schemeClr val="tx2"/>
                </a:solidFill>
              </a:rPr>
              <a:t>are attracted to Napier grass (</a:t>
            </a:r>
            <a:r>
              <a:rPr lang="en-US" i="1" dirty="0" err="1">
                <a:solidFill>
                  <a:schemeClr val="tx2"/>
                </a:solidFill>
              </a:rPr>
              <a:t>Pennisetum</a:t>
            </a:r>
            <a:r>
              <a:rPr lang="en-US" i="1" dirty="0">
                <a:solidFill>
                  <a:schemeClr val="tx2"/>
                </a:solidFill>
              </a:rPr>
              <a:t> </a:t>
            </a:r>
            <a:r>
              <a:rPr lang="en-US" i="1" dirty="0" err="1">
                <a:solidFill>
                  <a:schemeClr val="tx2"/>
                </a:solidFill>
              </a:rPr>
              <a:t>purpureum</a:t>
            </a:r>
            <a:r>
              <a:rPr lang="en-US" dirty="0">
                <a:solidFill>
                  <a:schemeClr val="tx2"/>
                </a:solidFill>
              </a:rPr>
              <a:t>), a trap plant (pull), and are repelled from the main cereal crop using a repellent legume intercrop (push), </a:t>
            </a:r>
            <a:r>
              <a:rPr lang="en-US" dirty="0" err="1">
                <a:solidFill>
                  <a:schemeClr val="tx2"/>
                </a:solidFill>
              </a:rPr>
              <a:t>desmodium</a:t>
            </a:r>
            <a:r>
              <a:rPr lang="en-US" dirty="0">
                <a:solidFill>
                  <a:schemeClr val="tx2"/>
                </a:solidFill>
              </a:rPr>
              <a:t> (</a:t>
            </a:r>
            <a:r>
              <a:rPr lang="en-US" i="1" dirty="0" err="1">
                <a:solidFill>
                  <a:schemeClr val="tx2"/>
                </a:solidFill>
              </a:rPr>
              <a:t>Desmodium</a:t>
            </a:r>
            <a:r>
              <a:rPr lang="en-US" dirty="0">
                <a:solidFill>
                  <a:schemeClr val="tx2"/>
                </a:solidFill>
              </a:rPr>
              <a:t> spp.).</a:t>
            </a:r>
          </a:p>
        </p:txBody>
      </p:sp>
      <p:sp>
        <p:nvSpPr>
          <p:cNvPr id="4" name="Slide Number Placeholder 3"/>
          <p:cNvSpPr>
            <a:spLocks noGrp="1"/>
          </p:cNvSpPr>
          <p:nvPr>
            <p:ph type="sldNum" sz="quarter" idx="12"/>
          </p:nvPr>
        </p:nvSpPr>
        <p:spPr/>
        <p:txBody>
          <a:bodyPr/>
          <a:lstStyle/>
          <a:p>
            <a:fld id="{3CEF5F3F-2B9C-411F-84C6-ADAA412C51DE}" type="slidenum">
              <a:rPr lang="en-US" smtClean="0"/>
              <a:t>10</a:t>
            </a:fld>
            <a:endParaRPr lang="en-US"/>
          </a:p>
        </p:txBody>
      </p:sp>
    </p:spTree>
    <p:extLst>
      <p:ext uri="{BB962C8B-B14F-4D97-AF65-F5344CB8AC3E}">
        <p14:creationId xmlns:p14="http://schemas.microsoft.com/office/powerpoint/2010/main" val="2040457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000" b="1" dirty="0" smtClean="0">
                <a:solidFill>
                  <a:schemeClr val="tx2"/>
                </a:solidFill>
              </a:rPr>
              <a:t>AIR Pollution an Important Factor Affecting Crop Yield</a:t>
            </a:r>
            <a:endParaRPr lang="en-US" sz="3000" dirty="0"/>
          </a:p>
        </p:txBody>
      </p:sp>
      <p:sp>
        <p:nvSpPr>
          <p:cNvPr id="3" name="Content Placeholder 2"/>
          <p:cNvSpPr>
            <a:spLocks noGrp="1"/>
          </p:cNvSpPr>
          <p:nvPr>
            <p:ph idx="1"/>
          </p:nvPr>
        </p:nvSpPr>
        <p:spPr>
          <a:xfrm>
            <a:off x="457200" y="1371600"/>
            <a:ext cx="8229600" cy="4754563"/>
          </a:xfrm>
        </p:spPr>
        <p:txBody>
          <a:bodyPr>
            <a:normAutofit/>
          </a:bodyPr>
          <a:lstStyle/>
          <a:p>
            <a:pPr marL="0" indent="0" algn="r">
              <a:buNone/>
            </a:pPr>
            <a:r>
              <a:rPr lang="en-US" sz="2800" dirty="0" smtClean="0"/>
              <a:t>   </a:t>
            </a:r>
          </a:p>
          <a:p>
            <a:pPr marL="0" indent="0">
              <a:buNone/>
            </a:pPr>
            <a:r>
              <a:rPr lang="en-US" sz="3600" kern="0" baseline="-25000" dirty="0" smtClean="0">
                <a:solidFill>
                  <a:srgbClr val="000000"/>
                </a:solidFill>
                <a:latin typeface="Calibri" panose="020F0502020204030204" pitchFamily="34" charset="0"/>
              </a:rPr>
              <a:t>   </a:t>
            </a:r>
            <a:r>
              <a:rPr lang="en-US" sz="3600" kern="0" baseline="-25000" dirty="0" smtClean="0">
                <a:solidFill>
                  <a:schemeClr val="tx2"/>
                </a:solidFill>
                <a:latin typeface="Calibri" panose="020F0502020204030204" pitchFamily="34" charset="0"/>
              </a:rPr>
              <a:t>Ground level ozone pollution</a:t>
            </a:r>
          </a:p>
          <a:p>
            <a:pPr marL="0" indent="0">
              <a:buNone/>
            </a:pPr>
            <a:r>
              <a:rPr lang="en-US" sz="3600" kern="0" baseline="-25000" dirty="0">
                <a:solidFill>
                  <a:schemeClr val="tx2"/>
                </a:solidFill>
                <a:latin typeface="Calibri" panose="020F0502020204030204" pitchFamily="34" charset="0"/>
              </a:rPr>
              <a:t> </a:t>
            </a:r>
            <a:r>
              <a:rPr lang="en-US" sz="3600" kern="0" baseline="-25000" dirty="0" smtClean="0">
                <a:solidFill>
                  <a:schemeClr val="tx2"/>
                </a:solidFill>
                <a:latin typeface="Calibri" panose="020F0502020204030204" pitchFamily="34" charset="0"/>
              </a:rPr>
              <a:t>  Chemically Identical to Upper Stratospheric Ozone</a:t>
            </a:r>
          </a:p>
          <a:p>
            <a:pPr marL="0" indent="0">
              <a:buNone/>
            </a:pPr>
            <a:r>
              <a:rPr lang="en-US" sz="3600" kern="0" baseline="-25000" dirty="0" smtClean="0">
                <a:solidFill>
                  <a:schemeClr val="tx2"/>
                </a:solidFill>
                <a:latin typeface="Calibri" panose="020F0502020204030204" pitchFamily="34" charset="0"/>
              </a:rPr>
              <a:t> </a:t>
            </a:r>
          </a:p>
          <a:p>
            <a:pPr marL="0" indent="0">
              <a:buNone/>
            </a:pPr>
            <a:r>
              <a:rPr lang="en-US" sz="3600" kern="0" baseline="-25000" dirty="0" smtClean="0">
                <a:solidFill>
                  <a:schemeClr val="tx2"/>
                </a:solidFill>
                <a:latin typeface="Calibri" panose="020F0502020204030204" pitchFamily="34" charset="0"/>
              </a:rPr>
              <a:t>    Ground level ozone is formed from as result  of </a:t>
            </a:r>
            <a:r>
              <a:rPr lang="en-US" sz="3600" kern="0" baseline="-25000" dirty="0" err="1" smtClean="0">
                <a:solidFill>
                  <a:schemeClr val="tx2"/>
                </a:solidFill>
                <a:latin typeface="Calibri" panose="020F0502020204030204" pitchFamily="34" charset="0"/>
              </a:rPr>
              <a:t>physio</a:t>
            </a:r>
            <a:r>
              <a:rPr lang="en-US" sz="3600" kern="0" baseline="-25000" dirty="0" smtClean="0">
                <a:solidFill>
                  <a:schemeClr val="tx2"/>
                </a:solidFill>
                <a:latin typeface="Calibri" panose="020F0502020204030204" pitchFamily="34" charset="0"/>
              </a:rPr>
              <a:t>-</a:t>
            </a:r>
          </a:p>
          <a:p>
            <a:pPr marL="0" indent="0">
              <a:buNone/>
            </a:pPr>
            <a:r>
              <a:rPr lang="en-US" sz="3600" kern="0" baseline="-25000" dirty="0">
                <a:solidFill>
                  <a:schemeClr val="tx2"/>
                </a:solidFill>
                <a:latin typeface="Calibri" panose="020F0502020204030204" pitchFamily="34" charset="0"/>
              </a:rPr>
              <a:t> </a:t>
            </a:r>
            <a:r>
              <a:rPr lang="en-US" sz="3600" kern="0" baseline="-25000" dirty="0" smtClean="0">
                <a:solidFill>
                  <a:schemeClr val="tx2"/>
                </a:solidFill>
                <a:latin typeface="Calibri" panose="020F0502020204030204" pitchFamily="34" charset="0"/>
              </a:rPr>
              <a:t>   chemical   reaction. Between volatile hydrocarbons (VOCs)</a:t>
            </a:r>
          </a:p>
          <a:p>
            <a:pPr marL="0" indent="0">
              <a:buNone/>
            </a:pPr>
            <a:r>
              <a:rPr lang="en-US" sz="3600" kern="0" baseline="-25000" dirty="0">
                <a:solidFill>
                  <a:schemeClr val="tx2"/>
                </a:solidFill>
                <a:latin typeface="Calibri" panose="020F0502020204030204" pitchFamily="34" charset="0"/>
              </a:rPr>
              <a:t> </a:t>
            </a:r>
            <a:r>
              <a:rPr lang="en-US" sz="3600" kern="0" baseline="-25000" dirty="0" smtClean="0">
                <a:solidFill>
                  <a:schemeClr val="tx2"/>
                </a:solidFill>
                <a:latin typeface="Calibri" panose="020F0502020204030204" pitchFamily="34" charset="0"/>
              </a:rPr>
              <a:t>   and Oxides of Nitrogen (NOx) emitted from human activities</a:t>
            </a:r>
            <a:r>
              <a:rPr lang="en-US" kern="0" baseline="-25000" dirty="0" smtClean="0">
                <a:solidFill>
                  <a:schemeClr val="tx2"/>
                </a:solidFill>
                <a:latin typeface="Calibri" panose="020F0502020204030204" pitchFamily="34" charset="0"/>
              </a:rPr>
              <a:t>.</a:t>
            </a:r>
          </a:p>
          <a:p>
            <a:pPr marL="0" indent="0">
              <a:buNone/>
            </a:pPr>
            <a:r>
              <a:rPr lang="en-US" sz="4000" kern="0" baseline="-25000" dirty="0" smtClean="0">
                <a:solidFill>
                  <a:schemeClr val="tx2"/>
                </a:solidFill>
                <a:latin typeface="Arial" pitchFamily="34" charset="0"/>
              </a:rPr>
              <a:t>        VOCs+ NOx + Heat + Sunlight = Ozone   </a:t>
            </a:r>
            <a:endParaRPr lang="en-US" sz="4000" kern="0" dirty="0" smtClean="0">
              <a:solidFill>
                <a:schemeClr val="tx2"/>
              </a:solidFill>
              <a:latin typeface="Arial" pitchFamily="34"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3CEF5F3F-2B9C-411F-84C6-ADAA412C51DE}" type="slidenum">
              <a:rPr lang="en-US" smtClean="0"/>
              <a:t>11</a:t>
            </a:fld>
            <a:endParaRPr lang="en-US"/>
          </a:p>
        </p:txBody>
      </p:sp>
    </p:spTree>
    <p:extLst>
      <p:ext uri="{BB962C8B-B14F-4D97-AF65-F5344CB8AC3E}">
        <p14:creationId xmlns:p14="http://schemas.microsoft.com/office/powerpoint/2010/main" val="4950783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Ground Level Ozone </a:t>
            </a:r>
            <a:endParaRPr lang="en-US" b="1" dirty="0">
              <a:solidFill>
                <a:schemeClr val="tx2"/>
              </a:solidFill>
            </a:endParaRPr>
          </a:p>
        </p:txBody>
      </p:sp>
      <p:sp>
        <p:nvSpPr>
          <p:cNvPr id="3" name="Content Placeholder 2"/>
          <p:cNvSpPr>
            <a:spLocks noGrp="1"/>
          </p:cNvSpPr>
          <p:nvPr>
            <p:ph idx="1"/>
          </p:nvPr>
        </p:nvSpPr>
        <p:spPr/>
        <p:txBody>
          <a:bodyPr>
            <a:normAutofit fontScale="70000" lnSpcReduction="20000"/>
          </a:bodyPr>
          <a:lstStyle/>
          <a:p>
            <a:pPr marL="0" indent="0">
              <a:buNone/>
            </a:pPr>
            <a:r>
              <a:rPr lang="en-US" dirty="0">
                <a:solidFill>
                  <a:schemeClr val="tx2"/>
                </a:solidFill>
              </a:rPr>
              <a:t>Ground level ozone (O3) is the most widespread and </a:t>
            </a:r>
            <a:r>
              <a:rPr lang="en-US" dirty="0" err="1">
                <a:solidFill>
                  <a:schemeClr val="tx2"/>
                </a:solidFill>
              </a:rPr>
              <a:t>phyto</a:t>
            </a:r>
            <a:r>
              <a:rPr lang="en-US" dirty="0">
                <a:solidFill>
                  <a:schemeClr val="tx2"/>
                </a:solidFill>
              </a:rPr>
              <a:t>-toxic pollutant that </a:t>
            </a:r>
            <a:r>
              <a:rPr lang="en-US" dirty="0" smtClean="0">
                <a:solidFill>
                  <a:schemeClr val="tx2"/>
                </a:solidFill>
              </a:rPr>
              <a:t>frequently </a:t>
            </a:r>
            <a:r>
              <a:rPr lang="en-US" dirty="0">
                <a:solidFill>
                  <a:schemeClr val="tx2"/>
                </a:solidFill>
              </a:rPr>
              <a:t>exceeds </a:t>
            </a:r>
            <a:r>
              <a:rPr lang="en-US" dirty="0" smtClean="0">
                <a:solidFill>
                  <a:schemeClr val="tx2"/>
                </a:solidFill>
              </a:rPr>
              <a:t>WHO </a:t>
            </a:r>
            <a:r>
              <a:rPr lang="en-US" dirty="0">
                <a:solidFill>
                  <a:schemeClr val="tx2"/>
                </a:solidFill>
              </a:rPr>
              <a:t>air quality guidelines for </a:t>
            </a:r>
            <a:r>
              <a:rPr lang="en-US" dirty="0" smtClean="0">
                <a:solidFill>
                  <a:schemeClr val="tx2"/>
                </a:solidFill>
              </a:rPr>
              <a:t>agricultural </a:t>
            </a:r>
            <a:r>
              <a:rPr lang="en-US" dirty="0">
                <a:solidFill>
                  <a:schemeClr val="tx2"/>
                </a:solidFill>
              </a:rPr>
              <a:t>crops across many parts of the globe. </a:t>
            </a:r>
            <a:endParaRPr lang="en-US" dirty="0" smtClean="0">
              <a:solidFill>
                <a:schemeClr val="tx2"/>
              </a:solidFill>
            </a:endParaRPr>
          </a:p>
          <a:p>
            <a:pPr marL="0" indent="0">
              <a:buNone/>
            </a:pPr>
            <a:endParaRPr lang="en-US" dirty="0" smtClean="0">
              <a:solidFill>
                <a:schemeClr val="tx2"/>
              </a:solidFill>
            </a:endParaRPr>
          </a:p>
          <a:p>
            <a:pPr marL="0" indent="0">
              <a:buNone/>
            </a:pPr>
            <a:r>
              <a:rPr lang="en-US" dirty="0" smtClean="0">
                <a:solidFill>
                  <a:schemeClr val="tx2"/>
                </a:solidFill>
              </a:rPr>
              <a:t>Elevated </a:t>
            </a:r>
            <a:r>
              <a:rPr lang="en-US" dirty="0">
                <a:solidFill>
                  <a:schemeClr val="tx2"/>
                </a:solidFill>
              </a:rPr>
              <a:t>O3 levels have been found </a:t>
            </a:r>
            <a:r>
              <a:rPr lang="en-US" dirty="0" smtClean="0">
                <a:solidFill>
                  <a:schemeClr val="tx2"/>
                </a:solidFill>
              </a:rPr>
              <a:t>to </a:t>
            </a:r>
            <a:r>
              <a:rPr lang="en-US" dirty="0">
                <a:solidFill>
                  <a:schemeClr val="tx2"/>
                </a:solidFill>
              </a:rPr>
              <a:t>cause declines in the yield of many crop species, such as wheat, rice, soybean </a:t>
            </a:r>
            <a:r>
              <a:rPr lang="en-US" dirty="0" smtClean="0">
                <a:solidFill>
                  <a:schemeClr val="tx2"/>
                </a:solidFill>
              </a:rPr>
              <a:t>, potato, </a:t>
            </a:r>
            <a:r>
              <a:rPr lang="en-US" dirty="0" err="1" smtClean="0">
                <a:solidFill>
                  <a:schemeClr val="tx2"/>
                </a:solidFill>
              </a:rPr>
              <a:t>soynean</a:t>
            </a:r>
            <a:r>
              <a:rPr lang="en-US" dirty="0" smtClean="0">
                <a:solidFill>
                  <a:schemeClr val="tx2"/>
                </a:solidFill>
              </a:rPr>
              <a:t> and many vegetable crops.</a:t>
            </a:r>
          </a:p>
          <a:p>
            <a:pPr marL="0" indent="0">
              <a:buNone/>
            </a:pPr>
            <a:endParaRPr lang="en-US" dirty="0" smtClean="0">
              <a:solidFill>
                <a:schemeClr val="tx2"/>
              </a:solidFill>
            </a:endParaRPr>
          </a:p>
          <a:p>
            <a:pPr marL="0" indent="0">
              <a:buNone/>
            </a:pPr>
            <a:r>
              <a:rPr lang="en-US" dirty="0" smtClean="0">
                <a:solidFill>
                  <a:schemeClr val="tx2"/>
                </a:solidFill>
              </a:rPr>
              <a:t>Surface </a:t>
            </a:r>
            <a:r>
              <a:rPr lang="en-US" dirty="0">
                <a:solidFill>
                  <a:schemeClr val="tx2"/>
                </a:solidFill>
              </a:rPr>
              <a:t>O3 concentrations have been modelled using MATCH (</a:t>
            </a:r>
            <a:r>
              <a:rPr lang="en-US" dirty="0" err="1">
                <a:solidFill>
                  <a:schemeClr val="tx2"/>
                </a:solidFill>
              </a:rPr>
              <a:t>Engardt</a:t>
            </a:r>
            <a:r>
              <a:rPr lang="en-US" dirty="0">
                <a:solidFill>
                  <a:schemeClr val="tx2"/>
                </a:solidFill>
              </a:rPr>
              <a:t>, 2008), an atmospheric pollution dispersion model used </a:t>
            </a:r>
            <a:r>
              <a:rPr lang="en-US" dirty="0" smtClean="0">
                <a:solidFill>
                  <a:schemeClr val="tx2"/>
                </a:solidFill>
              </a:rPr>
              <a:t>extensively </a:t>
            </a:r>
            <a:r>
              <a:rPr lang="en-US" dirty="0">
                <a:solidFill>
                  <a:schemeClr val="tx2"/>
                </a:solidFill>
              </a:rPr>
              <a:t>within </a:t>
            </a:r>
            <a:r>
              <a:rPr lang="en-US" dirty="0" err="1">
                <a:solidFill>
                  <a:schemeClr val="tx2"/>
                </a:solidFill>
              </a:rPr>
              <a:t>Malé</a:t>
            </a:r>
            <a:r>
              <a:rPr lang="en-US" dirty="0">
                <a:solidFill>
                  <a:schemeClr val="tx2"/>
                </a:solidFill>
              </a:rPr>
              <a:t> Declaration activities. </a:t>
            </a:r>
            <a:r>
              <a:rPr lang="en-US" dirty="0" smtClean="0">
                <a:solidFill>
                  <a:schemeClr val="tx2"/>
                </a:solidFill>
              </a:rPr>
              <a:t> </a:t>
            </a:r>
          </a:p>
          <a:p>
            <a:pPr marL="0" indent="0">
              <a:buNone/>
            </a:pPr>
            <a:endParaRPr lang="en-US" dirty="0" smtClean="0">
              <a:solidFill>
                <a:schemeClr val="tx2"/>
              </a:solidFill>
            </a:endParaRPr>
          </a:p>
          <a:p>
            <a:pPr marL="0" indent="0">
              <a:buNone/>
            </a:pPr>
            <a:r>
              <a:rPr lang="en-US" dirty="0" smtClean="0">
                <a:solidFill>
                  <a:schemeClr val="tx2"/>
                </a:solidFill>
              </a:rPr>
              <a:t>Modelling  studies have </a:t>
            </a:r>
            <a:r>
              <a:rPr lang="en-US" dirty="0">
                <a:solidFill>
                  <a:schemeClr val="tx2"/>
                </a:solidFill>
              </a:rPr>
              <a:t>identified </a:t>
            </a:r>
            <a:r>
              <a:rPr lang="en-US" dirty="0" smtClean="0">
                <a:solidFill>
                  <a:schemeClr val="tx2"/>
                </a:solidFill>
              </a:rPr>
              <a:t>that the </a:t>
            </a:r>
            <a:r>
              <a:rPr lang="en-US" dirty="0">
                <a:solidFill>
                  <a:schemeClr val="tx2"/>
                </a:solidFill>
              </a:rPr>
              <a:t>spring and summer months </a:t>
            </a:r>
            <a:r>
              <a:rPr lang="en-US" dirty="0" smtClean="0">
                <a:solidFill>
                  <a:schemeClr val="tx2"/>
                </a:solidFill>
              </a:rPr>
              <a:t>have </a:t>
            </a:r>
            <a:r>
              <a:rPr lang="en-US" dirty="0" smtClean="0">
                <a:solidFill>
                  <a:schemeClr val="tx2"/>
                </a:solidFill>
              </a:rPr>
              <a:t>the </a:t>
            </a:r>
            <a:r>
              <a:rPr lang="en-US" dirty="0">
                <a:solidFill>
                  <a:schemeClr val="tx2"/>
                </a:solidFill>
              </a:rPr>
              <a:t>highest O3 </a:t>
            </a:r>
            <a:r>
              <a:rPr lang="en-US" dirty="0" smtClean="0">
                <a:solidFill>
                  <a:schemeClr val="tx2"/>
                </a:solidFill>
              </a:rPr>
              <a:t>concentrations these  periods also coincide with the peak growing seasons of many important south Asian </a:t>
            </a:r>
            <a:r>
              <a:rPr lang="en-US" dirty="0" smtClean="0">
                <a:solidFill>
                  <a:schemeClr val="tx2"/>
                </a:solidFill>
              </a:rPr>
              <a:t>crops.</a:t>
            </a:r>
            <a:endParaRPr lang="en-US" dirty="0">
              <a:solidFill>
                <a:schemeClr val="tx2"/>
              </a:solidFill>
            </a:endParaRPr>
          </a:p>
        </p:txBody>
      </p:sp>
      <p:sp>
        <p:nvSpPr>
          <p:cNvPr id="4" name="Slide Number Placeholder 3"/>
          <p:cNvSpPr>
            <a:spLocks noGrp="1"/>
          </p:cNvSpPr>
          <p:nvPr>
            <p:ph type="sldNum" sz="quarter" idx="12"/>
          </p:nvPr>
        </p:nvSpPr>
        <p:spPr/>
        <p:txBody>
          <a:bodyPr/>
          <a:lstStyle/>
          <a:p>
            <a:fld id="{3CEF5F3F-2B9C-411F-84C6-ADAA412C51DE}" type="slidenum">
              <a:rPr lang="en-US" smtClean="0"/>
              <a:t>12</a:t>
            </a:fld>
            <a:endParaRPr lang="en-US"/>
          </a:p>
        </p:txBody>
      </p:sp>
    </p:spTree>
    <p:extLst>
      <p:ext uri="{BB962C8B-B14F-4D97-AF65-F5344CB8AC3E}">
        <p14:creationId xmlns:p14="http://schemas.microsoft.com/office/powerpoint/2010/main" val="6117862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New Crop Breeding Strategy</a:t>
            </a:r>
            <a:endParaRPr lang="en-US" b="1" dirty="0">
              <a:solidFill>
                <a:schemeClr val="tx2"/>
              </a:solidFill>
            </a:endParaRPr>
          </a:p>
        </p:txBody>
      </p:sp>
      <p:sp>
        <p:nvSpPr>
          <p:cNvPr id="3" name="Content Placeholder 2"/>
          <p:cNvSpPr>
            <a:spLocks noGrp="1"/>
          </p:cNvSpPr>
          <p:nvPr>
            <p:ph idx="1"/>
          </p:nvPr>
        </p:nvSpPr>
        <p:spPr/>
        <p:txBody>
          <a:bodyPr>
            <a:normAutofit fontScale="77500" lnSpcReduction="20000"/>
          </a:bodyPr>
          <a:lstStyle/>
          <a:p>
            <a:r>
              <a:rPr lang="en-US" dirty="0">
                <a:solidFill>
                  <a:schemeClr val="tx2"/>
                </a:solidFill>
              </a:rPr>
              <a:t>Crop breeding </a:t>
            </a:r>
            <a:r>
              <a:rPr lang="en-US" dirty="0" err="1">
                <a:solidFill>
                  <a:schemeClr val="tx2"/>
                </a:solidFill>
              </a:rPr>
              <a:t>programmes</a:t>
            </a:r>
            <a:r>
              <a:rPr lang="en-US" dirty="0">
                <a:solidFill>
                  <a:schemeClr val="tx2"/>
                </a:solidFill>
              </a:rPr>
              <a:t> to reduce sensitivity in crop </a:t>
            </a:r>
            <a:r>
              <a:rPr lang="en-US" dirty="0" smtClean="0">
                <a:solidFill>
                  <a:schemeClr val="tx2"/>
                </a:solidFill>
              </a:rPr>
              <a:t>varieties</a:t>
            </a:r>
            <a:r>
              <a:rPr lang="en-US" dirty="0" smtClean="0">
                <a:solidFill>
                  <a:schemeClr val="tx2"/>
                </a:solidFill>
              </a:rPr>
              <a:t>. If </a:t>
            </a:r>
            <a:r>
              <a:rPr lang="en-US" dirty="0">
                <a:solidFill>
                  <a:schemeClr val="tx2"/>
                </a:solidFill>
              </a:rPr>
              <a:t>the sensitivities of different cultivars were known, the use of resistant cultivars could </a:t>
            </a:r>
            <a:r>
              <a:rPr lang="en-US" dirty="0" smtClean="0">
                <a:solidFill>
                  <a:schemeClr val="tx2"/>
                </a:solidFill>
              </a:rPr>
              <a:t>provide </a:t>
            </a:r>
            <a:r>
              <a:rPr lang="en-US" dirty="0">
                <a:solidFill>
                  <a:schemeClr val="tx2"/>
                </a:solidFill>
              </a:rPr>
              <a:t>an important adaptation option against O3 impacts. </a:t>
            </a:r>
          </a:p>
          <a:p>
            <a:endParaRPr lang="en-US" dirty="0">
              <a:solidFill>
                <a:schemeClr val="tx2"/>
              </a:solidFill>
            </a:endParaRPr>
          </a:p>
          <a:p>
            <a:r>
              <a:rPr lang="en-US" dirty="0">
                <a:solidFill>
                  <a:schemeClr val="tx2"/>
                </a:solidFill>
              </a:rPr>
              <a:t>Experimental data has shown that variability in the sensitivity to O3 of different crop varieties can vary by </a:t>
            </a:r>
            <a:r>
              <a:rPr lang="en-US" dirty="0" smtClean="0">
                <a:solidFill>
                  <a:schemeClr val="tx2"/>
                </a:solidFill>
              </a:rPr>
              <a:t>as </a:t>
            </a:r>
            <a:r>
              <a:rPr lang="en-US" dirty="0">
                <a:solidFill>
                  <a:schemeClr val="tx2"/>
                </a:solidFill>
              </a:rPr>
              <a:t>much as 50%. </a:t>
            </a:r>
            <a:endParaRPr lang="en-US" dirty="0" smtClean="0">
              <a:solidFill>
                <a:schemeClr val="tx2"/>
              </a:solidFill>
            </a:endParaRPr>
          </a:p>
          <a:p>
            <a:endParaRPr lang="en-US" dirty="0" smtClean="0">
              <a:solidFill>
                <a:schemeClr val="tx2"/>
              </a:solidFill>
            </a:endParaRPr>
          </a:p>
          <a:p>
            <a:r>
              <a:rPr lang="en-US" dirty="0" smtClean="0">
                <a:solidFill>
                  <a:schemeClr val="tx2"/>
                </a:solidFill>
              </a:rPr>
              <a:t>Current </a:t>
            </a:r>
            <a:r>
              <a:rPr lang="en-US" dirty="0">
                <a:solidFill>
                  <a:schemeClr val="tx2"/>
                </a:solidFill>
              </a:rPr>
              <a:t>evidence suggests that more </a:t>
            </a:r>
            <a:r>
              <a:rPr lang="en-US" dirty="0" smtClean="0">
                <a:solidFill>
                  <a:schemeClr val="tx2"/>
                </a:solidFill>
              </a:rPr>
              <a:t>recently </a:t>
            </a:r>
            <a:r>
              <a:rPr lang="en-US" dirty="0">
                <a:solidFill>
                  <a:schemeClr val="tx2"/>
                </a:solidFill>
              </a:rPr>
              <a:t>bred crop varieties have a greater sensitivity to O3 it will be important to ensure that breeding </a:t>
            </a:r>
            <a:r>
              <a:rPr lang="en-US" dirty="0" err="1" smtClean="0">
                <a:solidFill>
                  <a:schemeClr val="tx2"/>
                </a:solidFill>
              </a:rPr>
              <a:t>programmes</a:t>
            </a:r>
            <a:r>
              <a:rPr lang="en-US" dirty="0" smtClean="0">
                <a:solidFill>
                  <a:schemeClr val="tx2"/>
                </a:solidFill>
              </a:rPr>
              <a:t> </a:t>
            </a:r>
            <a:r>
              <a:rPr lang="en-US" dirty="0">
                <a:solidFill>
                  <a:schemeClr val="tx2"/>
                </a:solidFill>
              </a:rPr>
              <a:t>are not inadvertently introducing traits that increase crop </a:t>
            </a:r>
            <a:r>
              <a:rPr lang="en-US" dirty="0" smtClean="0">
                <a:solidFill>
                  <a:schemeClr val="tx2"/>
                </a:solidFill>
              </a:rPr>
              <a:t>vulnerability </a:t>
            </a:r>
            <a:r>
              <a:rPr lang="en-US" dirty="0">
                <a:solidFill>
                  <a:schemeClr val="tx2"/>
                </a:solidFill>
              </a:rPr>
              <a:t>to O3. </a:t>
            </a:r>
          </a:p>
          <a:p>
            <a:endParaRPr lang="en-US" dirty="0"/>
          </a:p>
        </p:txBody>
      </p:sp>
      <p:sp>
        <p:nvSpPr>
          <p:cNvPr id="4" name="Slide Number Placeholder 3"/>
          <p:cNvSpPr>
            <a:spLocks noGrp="1"/>
          </p:cNvSpPr>
          <p:nvPr>
            <p:ph type="sldNum" sz="quarter" idx="12"/>
          </p:nvPr>
        </p:nvSpPr>
        <p:spPr/>
        <p:txBody>
          <a:bodyPr/>
          <a:lstStyle/>
          <a:p>
            <a:fld id="{3CEF5F3F-2B9C-411F-84C6-ADAA412C51DE}" type="slidenum">
              <a:rPr lang="en-US" smtClean="0"/>
              <a:t>13</a:t>
            </a:fld>
            <a:endParaRPr lang="en-US"/>
          </a:p>
        </p:txBody>
      </p:sp>
    </p:spTree>
    <p:extLst>
      <p:ext uri="{BB962C8B-B14F-4D97-AF65-F5344CB8AC3E}">
        <p14:creationId xmlns:p14="http://schemas.microsoft.com/office/powerpoint/2010/main" val="39993243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Wetlands</a:t>
            </a:r>
            <a:endParaRPr lang="en-US" b="1" dirty="0">
              <a:solidFill>
                <a:schemeClr val="tx2"/>
              </a:solidFill>
            </a:endParaRPr>
          </a:p>
        </p:txBody>
      </p:sp>
      <p:sp>
        <p:nvSpPr>
          <p:cNvPr id="3" name="Content Placeholder 2"/>
          <p:cNvSpPr>
            <a:spLocks noGrp="1"/>
          </p:cNvSpPr>
          <p:nvPr>
            <p:ph idx="1"/>
          </p:nvPr>
        </p:nvSpPr>
        <p:spPr>
          <a:xfrm>
            <a:off x="381000" y="1371600"/>
            <a:ext cx="8610600" cy="5029200"/>
          </a:xfrm>
        </p:spPr>
        <p:txBody>
          <a:bodyPr>
            <a:normAutofit/>
          </a:bodyPr>
          <a:lstStyle/>
          <a:p>
            <a:pPr marL="0" indent="0">
              <a:buNone/>
            </a:pPr>
            <a:r>
              <a:rPr lang="en-US" sz="2800" dirty="0" smtClean="0">
                <a:solidFill>
                  <a:schemeClr val="tx2"/>
                </a:solidFill>
              </a:rPr>
              <a:t>ISRO has mapped a total of 201503 </a:t>
            </a:r>
            <a:r>
              <a:rPr lang="en-US" sz="2800" dirty="0">
                <a:solidFill>
                  <a:schemeClr val="tx2"/>
                </a:solidFill>
              </a:rPr>
              <a:t>wetlands </a:t>
            </a:r>
            <a:r>
              <a:rPr lang="en-US" sz="2800" dirty="0" smtClean="0">
                <a:solidFill>
                  <a:schemeClr val="tx2"/>
                </a:solidFill>
              </a:rPr>
              <a:t>at </a:t>
            </a:r>
            <a:r>
              <a:rPr lang="en-US" sz="2800" dirty="0">
                <a:solidFill>
                  <a:schemeClr val="tx2"/>
                </a:solidFill>
              </a:rPr>
              <a:t>1:50,000 scale in the country. In addition, 555557 wetlands </a:t>
            </a:r>
            <a:r>
              <a:rPr lang="en-US" sz="2800" dirty="0" smtClean="0">
                <a:solidFill>
                  <a:schemeClr val="tx2"/>
                </a:solidFill>
              </a:rPr>
              <a:t>(&lt; </a:t>
            </a:r>
            <a:r>
              <a:rPr lang="en-US" sz="2800" dirty="0">
                <a:solidFill>
                  <a:schemeClr val="tx2"/>
                </a:solidFill>
              </a:rPr>
              <a:t>2.25 ha) have also been identified. </a:t>
            </a:r>
            <a:endParaRPr lang="en-US" sz="2800" dirty="0" smtClean="0">
              <a:solidFill>
                <a:schemeClr val="tx2"/>
              </a:solidFill>
            </a:endParaRPr>
          </a:p>
          <a:p>
            <a:pPr marL="0" indent="0">
              <a:buNone/>
            </a:pPr>
            <a:endParaRPr lang="en-US" sz="2800" dirty="0">
              <a:solidFill>
                <a:schemeClr val="tx2"/>
              </a:solidFill>
            </a:endParaRPr>
          </a:p>
          <a:p>
            <a:pPr marL="0" indent="0">
              <a:buNone/>
            </a:pPr>
            <a:r>
              <a:rPr lang="en-US" sz="2800" dirty="0" smtClean="0">
                <a:solidFill>
                  <a:schemeClr val="tx2"/>
                </a:solidFill>
              </a:rPr>
              <a:t>Total </a:t>
            </a:r>
            <a:r>
              <a:rPr lang="en-US" sz="2800" dirty="0">
                <a:solidFill>
                  <a:schemeClr val="tx2"/>
                </a:solidFill>
              </a:rPr>
              <a:t>wetland area estimated is 15.26 </a:t>
            </a:r>
            <a:r>
              <a:rPr lang="en-US" sz="2800" dirty="0" err="1">
                <a:solidFill>
                  <a:schemeClr val="tx2"/>
                </a:solidFill>
              </a:rPr>
              <a:t>Mha</a:t>
            </a:r>
            <a:r>
              <a:rPr lang="en-US" sz="2800" dirty="0">
                <a:solidFill>
                  <a:schemeClr val="tx2"/>
                </a:solidFill>
              </a:rPr>
              <a:t>, which is around 4.63 per cent of the geographic area of the country</a:t>
            </a:r>
            <a:r>
              <a:rPr lang="en-US" sz="2800" dirty="0" smtClean="0">
                <a:solidFill>
                  <a:schemeClr val="tx2"/>
                </a:solidFill>
              </a:rPr>
              <a:t>.</a:t>
            </a:r>
            <a:r>
              <a:rPr lang="en-US" sz="2800" dirty="0">
                <a:solidFill>
                  <a:schemeClr val="tx2"/>
                </a:solidFill>
              </a:rPr>
              <a:t> </a:t>
            </a:r>
            <a:endParaRPr lang="en-US" sz="2800" dirty="0" smtClean="0">
              <a:solidFill>
                <a:schemeClr val="tx2"/>
              </a:solidFill>
            </a:endParaRPr>
          </a:p>
          <a:p>
            <a:pPr marL="0" indent="0">
              <a:buNone/>
            </a:pPr>
            <a:endParaRPr lang="en-US" sz="2800" dirty="0" smtClean="0">
              <a:solidFill>
                <a:schemeClr val="tx2"/>
              </a:solidFill>
            </a:endParaRPr>
          </a:p>
          <a:p>
            <a:pPr marL="0" indent="0">
              <a:buNone/>
            </a:pPr>
            <a:r>
              <a:rPr lang="en-US" sz="2800" dirty="0" smtClean="0">
                <a:solidFill>
                  <a:schemeClr val="tx2"/>
                </a:solidFill>
              </a:rPr>
              <a:t>Excluding </a:t>
            </a:r>
            <a:r>
              <a:rPr lang="en-US" sz="2800" dirty="0">
                <a:solidFill>
                  <a:schemeClr val="tx2"/>
                </a:solidFill>
              </a:rPr>
              <a:t>rivers, wetlands cover some 10 million hectares, or a little over 3% </a:t>
            </a:r>
            <a:r>
              <a:rPr lang="en-US" sz="2800" dirty="0" smtClean="0">
                <a:solidFill>
                  <a:schemeClr val="tx2"/>
                </a:solidFill>
              </a:rPr>
              <a:t>of the </a:t>
            </a:r>
            <a:r>
              <a:rPr lang="en-US" sz="2800" dirty="0">
                <a:solidFill>
                  <a:schemeClr val="tx2"/>
                </a:solidFill>
              </a:rPr>
              <a:t>country’s geographical area</a:t>
            </a:r>
            <a:r>
              <a:rPr lang="en-US" dirty="0">
                <a:solidFill>
                  <a:schemeClr val="tx2"/>
                </a:solidFill>
              </a:rPr>
              <a:t>. </a:t>
            </a:r>
          </a:p>
        </p:txBody>
      </p:sp>
      <p:sp>
        <p:nvSpPr>
          <p:cNvPr id="4" name="Slide Number Placeholder 3"/>
          <p:cNvSpPr>
            <a:spLocks noGrp="1"/>
          </p:cNvSpPr>
          <p:nvPr>
            <p:ph type="sldNum" sz="quarter" idx="12"/>
          </p:nvPr>
        </p:nvSpPr>
        <p:spPr/>
        <p:txBody>
          <a:bodyPr/>
          <a:lstStyle/>
          <a:p>
            <a:fld id="{3CEF5F3F-2B9C-411F-84C6-ADAA412C51DE}" type="slidenum">
              <a:rPr lang="en-US" smtClean="0"/>
              <a:t>14</a:t>
            </a:fld>
            <a:endParaRPr lang="en-US"/>
          </a:p>
        </p:txBody>
      </p:sp>
    </p:spTree>
    <p:extLst>
      <p:ext uri="{BB962C8B-B14F-4D97-AF65-F5344CB8AC3E}">
        <p14:creationId xmlns:p14="http://schemas.microsoft.com/office/powerpoint/2010/main" val="18364534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smtClean="0">
                <a:solidFill>
                  <a:schemeClr val="tx2"/>
                </a:solidFill>
              </a:rPr>
              <a:t>Enhancing  Efficiency of Photosynthesis</a:t>
            </a:r>
            <a:endParaRPr lang="en-US" sz="3600" b="1" dirty="0">
              <a:solidFill>
                <a:schemeClr val="tx2"/>
              </a:solidFill>
            </a:endParaRPr>
          </a:p>
        </p:txBody>
      </p:sp>
      <p:sp>
        <p:nvSpPr>
          <p:cNvPr id="3" name="Content Placeholder 2"/>
          <p:cNvSpPr>
            <a:spLocks noGrp="1"/>
          </p:cNvSpPr>
          <p:nvPr>
            <p:ph idx="1"/>
          </p:nvPr>
        </p:nvSpPr>
        <p:spPr>
          <a:xfrm>
            <a:off x="457200" y="1295400"/>
            <a:ext cx="8458200" cy="5257800"/>
          </a:xfrm>
        </p:spPr>
        <p:txBody>
          <a:bodyPr>
            <a:normAutofit fontScale="70000" lnSpcReduction="20000"/>
          </a:bodyPr>
          <a:lstStyle/>
          <a:p>
            <a:r>
              <a:rPr lang="en-US" dirty="0">
                <a:solidFill>
                  <a:schemeClr val="tx2"/>
                </a:solidFill>
              </a:rPr>
              <a:t>The </a:t>
            </a:r>
            <a:r>
              <a:rPr lang="en-US" dirty="0" smtClean="0">
                <a:solidFill>
                  <a:schemeClr val="tx2"/>
                </a:solidFill>
              </a:rPr>
              <a:t>results published in </a:t>
            </a:r>
            <a:r>
              <a:rPr lang="en-US" dirty="0">
                <a:solidFill>
                  <a:schemeClr val="tx2"/>
                </a:solidFill>
              </a:rPr>
              <a:t> </a:t>
            </a:r>
            <a:r>
              <a:rPr lang="en-US" i="1" dirty="0" smtClean="0">
                <a:solidFill>
                  <a:schemeClr val="tx2"/>
                </a:solidFill>
              </a:rPr>
              <a:t>Nature</a:t>
            </a:r>
            <a:r>
              <a:rPr lang="en-US" dirty="0" smtClean="0">
                <a:solidFill>
                  <a:schemeClr val="tx2"/>
                </a:solidFill>
              </a:rPr>
              <a:t>, </a:t>
            </a:r>
            <a:r>
              <a:rPr lang="en-US" dirty="0">
                <a:solidFill>
                  <a:schemeClr val="tx2"/>
                </a:solidFill>
              </a:rPr>
              <a:t>surmount a daunting hurdle on the path to boosting plant yields — a goal that is taking on increasing importance as the world’s population grows.  </a:t>
            </a:r>
          </a:p>
          <a:p>
            <a:endParaRPr lang="en-US" dirty="0" smtClean="0">
              <a:solidFill>
                <a:schemeClr val="tx2"/>
              </a:solidFill>
            </a:endParaRPr>
          </a:p>
          <a:p>
            <a:r>
              <a:rPr lang="en-US" dirty="0" smtClean="0">
                <a:solidFill>
                  <a:schemeClr val="tx2"/>
                </a:solidFill>
              </a:rPr>
              <a:t>Researchers </a:t>
            </a:r>
            <a:r>
              <a:rPr lang="en-US" dirty="0">
                <a:solidFill>
                  <a:schemeClr val="tx2"/>
                </a:solidFill>
              </a:rPr>
              <a:t>have long wanted to increase yields by targeting </a:t>
            </a:r>
            <a:r>
              <a:rPr lang="en-US" dirty="0" err="1">
                <a:solidFill>
                  <a:schemeClr val="tx2"/>
                </a:solidFill>
              </a:rPr>
              <a:t>Rubisco</a:t>
            </a:r>
            <a:r>
              <a:rPr lang="en-US" dirty="0">
                <a:solidFill>
                  <a:schemeClr val="tx2"/>
                </a:solidFill>
              </a:rPr>
              <a:t>, the enzyme responsible for converting carbon dioxide into sugar. </a:t>
            </a:r>
            <a:endParaRPr lang="en-US" dirty="0" smtClean="0">
              <a:solidFill>
                <a:schemeClr val="tx2"/>
              </a:solidFill>
            </a:endParaRPr>
          </a:p>
          <a:p>
            <a:endParaRPr lang="en-US" dirty="0" smtClean="0">
              <a:solidFill>
                <a:schemeClr val="tx2"/>
              </a:solidFill>
            </a:endParaRPr>
          </a:p>
          <a:p>
            <a:r>
              <a:rPr lang="en-US" dirty="0" err="1" smtClean="0">
                <a:solidFill>
                  <a:schemeClr val="tx2"/>
                </a:solidFill>
              </a:rPr>
              <a:t>Rubisco</a:t>
            </a:r>
            <a:r>
              <a:rPr lang="en-US" dirty="0" smtClean="0">
                <a:solidFill>
                  <a:schemeClr val="tx2"/>
                </a:solidFill>
              </a:rPr>
              <a:t> </a:t>
            </a:r>
            <a:r>
              <a:rPr lang="en-US" dirty="0">
                <a:solidFill>
                  <a:schemeClr val="tx2"/>
                </a:solidFill>
              </a:rPr>
              <a:t>is possibly the most abundant protein on Earth, and can account for up to half of all the soluble protein found in a leaf.</a:t>
            </a:r>
          </a:p>
          <a:p>
            <a:endParaRPr lang="en-US" dirty="0" smtClean="0">
              <a:solidFill>
                <a:schemeClr val="tx2"/>
              </a:solidFill>
            </a:endParaRPr>
          </a:p>
          <a:p>
            <a:r>
              <a:rPr lang="en-US" dirty="0" smtClean="0">
                <a:solidFill>
                  <a:schemeClr val="tx2"/>
                </a:solidFill>
              </a:rPr>
              <a:t>But </a:t>
            </a:r>
            <a:r>
              <a:rPr lang="en-US" dirty="0">
                <a:solidFill>
                  <a:schemeClr val="tx2"/>
                </a:solidFill>
              </a:rPr>
              <a:t>one reason for its abundance is its inefficiency: plants produce so much </a:t>
            </a:r>
            <a:r>
              <a:rPr lang="en-US" dirty="0" err="1">
                <a:solidFill>
                  <a:schemeClr val="tx2"/>
                </a:solidFill>
              </a:rPr>
              <a:t>Rubisco</a:t>
            </a:r>
            <a:r>
              <a:rPr lang="en-US" dirty="0">
                <a:solidFill>
                  <a:schemeClr val="tx2"/>
                </a:solidFill>
              </a:rPr>
              <a:t> in part to compensate for its slow catalysis. </a:t>
            </a:r>
            <a:endParaRPr lang="en-US" dirty="0" smtClean="0">
              <a:solidFill>
                <a:schemeClr val="tx2"/>
              </a:solidFill>
            </a:endParaRPr>
          </a:p>
          <a:p>
            <a:endParaRPr lang="en-US" dirty="0" smtClean="0">
              <a:solidFill>
                <a:schemeClr val="tx2"/>
              </a:solidFill>
            </a:endParaRPr>
          </a:p>
          <a:p>
            <a:r>
              <a:rPr lang="en-US" dirty="0" smtClean="0">
                <a:solidFill>
                  <a:schemeClr val="tx2"/>
                </a:solidFill>
              </a:rPr>
              <a:t>Some </a:t>
            </a:r>
            <a:r>
              <a:rPr lang="en-US" dirty="0">
                <a:solidFill>
                  <a:schemeClr val="tx2"/>
                </a:solidFill>
              </a:rPr>
              <a:t>have estimated that tinkering with </a:t>
            </a:r>
            <a:r>
              <a:rPr lang="en-US" dirty="0" err="1">
                <a:solidFill>
                  <a:schemeClr val="tx2"/>
                </a:solidFill>
              </a:rPr>
              <a:t>Rubisco</a:t>
            </a:r>
            <a:r>
              <a:rPr lang="en-US" dirty="0">
                <a:solidFill>
                  <a:schemeClr val="tx2"/>
                </a:solidFill>
              </a:rPr>
              <a:t> and ways to boost the concentration of carbon dioxide around it could generate up to a 60% </a:t>
            </a:r>
            <a:r>
              <a:rPr lang="en-US" dirty="0" smtClean="0">
                <a:solidFill>
                  <a:schemeClr val="tx2"/>
                </a:solidFill>
              </a:rPr>
              <a:t>increase</a:t>
            </a:r>
            <a:r>
              <a:rPr lang="en-US" dirty="0">
                <a:solidFill>
                  <a:schemeClr val="tx2"/>
                </a:solidFill>
              </a:rPr>
              <a:t> in the yields of crops such as rice and wheat.</a:t>
            </a:r>
          </a:p>
          <a:p>
            <a:endParaRPr lang="en-US" dirty="0"/>
          </a:p>
        </p:txBody>
      </p:sp>
      <p:sp>
        <p:nvSpPr>
          <p:cNvPr id="4" name="Slide Number Placeholder 3"/>
          <p:cNvSpPr>
            <a:spLocks noGrp="1"/>
          </p:cNvSpPr>
          <p:nvPr>
            <p:ph type="sldNum" sz="quarter" idx="12"/>
          </p:nvPr>
        </p:nvSpPr>
        <p:spPr/>
        <p:txBody>
          <a:bodyPr/>
          <a:lstStyle/>
          <a:p>
            <a:fld id="{3CEF5F3F-2B9C-411F-84C6-ADAA412C51DE}" type="slidenum">
              <a:rPr lang="en-US" smtClean="0"/>
              <a:t>15</a:t>
            </a:fld>
            <a:endParaRPr lang="en-US"/>
          </a:p>
        </p:txBody>
      </p:sp>
    </p:spTree>
    <p:extLst>
      <p:ext uri="{BB962C8B-B14F-4D97-AF65-F5344CB8AC3E}">
        <p14:creationId xmlns:p14="http://schemas.microsoft.com/office/powerpoint/2010/main" val="20466182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4851"/>
            <a:ext cx="7924800" cy="1341438"/>
          </a:xfrm>
          <a:solidFill>
            <a:schemeClr val="bg1"/>
          </a:solidFill>
        </p:spPr>
        <p:txBody>
          <a:bodyPr>
            <a:normAutofit fontScale="90000"/>
          </a:bodyPr>
          <a:lstStyle/>
          <a:p>
            <a:r>
              <a:rPr lang="en-US" sz="4800" b="1" dirty="0" smtClean="0">
                <a:solidFill>
                  <a:srgbClr val="6666FF"/>
                </a:solidFill>
              </a:rPr>
              <a:t>Agricultural Subsidy</a:t>
            </a:r>
            <a:r>
              <a:rPr lang="en-US" sz="4800" dirty="0">
                <a:solidFill>
                  <a:srgbClr val="6666FF"/>
                </a:solidFill>
              </a:rPr>
              <a:t/>
            </a:r>
            <a:br>
              <a:rPr lang="en-US" sz="4800" dirty="0">
                <a:solidFill>
                  <a:srgbClr val="6666FF"/>
                </a:solidFill>
              </a:rPr>
            </a:br>
            <a:r>
              <a:rPr lang="en-US" sz="3600" dirty="0">
                <a:solidFill>
                  <a:srgbClr val="CF881F"/>
                </a:solidFill>
              </a:rPr>
              <a:t>Degrading</a:t>
            </a:r>
            <a:r>
              <a:rPr lang="en-US" dirty="0">
                <a:solidFill>
                  <a:srgbClr val="CF881F"/>
                </a:solidFill>
              </a:rPr>
              <a:t> </a:t>
            </a:r>
            <a:r>
              <a:rPr lang="en-US" dirty="0" smtClean="0"/>
              <a:t>          </a:t>
            </a:r>
            <a:r>
              <a:rPr lang="en-US" dirty="0" smtClean="0">
                <a:solidFill>
                  <a:srgbClr val="92D050"/>
                </a:solidFill>
              </a:rPr>
              <a:t>    </a:t>
            </a:r>
            <a:r>
              <a:rPr lang="en-US" dirty="0" smtClean="0"/>
              <a:t>     </a:t>
            </a:r>
            <a:r>
              <a:rPr lang="en-US" sz="3600" dirty="0" smtClean="0">
                <a:solidFill>
                  <a:srgbClr val="009900"/>
                </a:solidFill>
              </a:rPr>
              <a:t>Restorative </a:t>
            </a:r>
            <a:endParaRPr lang="en-US" sz="3600" dirty="0">
              <a:solidFill>
                <a:srgbClr val="009900"/>
              </a:solidFill>
            </a:endParaRPr>
          </a:p>
        </p:txBody>
      </p:sp>
      <p:sp>
        <p:nvSpPr>
          <p:cNvPr id="3" name="Content Placeholder 2"/>
          <p:cNvSpPr>
            <a:spLocks noGrp="1"/>
          </p:cNvSpPr>
          <p:nvPr>
            <p:ph sz="half" idx="1"/>
          </p:nvPr>
        </p:nvSpPr>
        <p:spPr>
          <a:xfrm>
            <a:off x="762000" y="1406289"/>
            <a:ext cx="3733800" cy="4727131"/>
          </a:xfrm>
          <a:solidFill>
            <a:schemeClr val="bg1"/>
          </a:solidFill>
        </p:spPr>
        <p:txBody>
          <a:bodyPr>
            <a:normAutofit fontScale="55000" lnSpcReduction="20000"/>
          </a:bodyPr>
          <a:lstStyle/>
          <a:p>
            <a:pPr marL="0" indent="0">
              <a:buNone/>
            </a:pPr>
            <a:r>
              <a:rPr lang="en-US" dirty="0" smtClean="0"/>
              <a:t>            </a:t>
            </a:r>
          </a:p>
          <a:p>
            <a:pPr marL="0" indent="0">
              <a:buNone/>
            </a:pPr>
            <a:r>
              <a:rPr lang="en-US" dirty="0"/>
              <a:t> </a:t>
            </a:r>
            <a:r>
              <a:rPr lang="en-US" dirty="0" smtClean="0"/>
              <a:t>           </a:t>
            </a:r>
            <a:r>
              <a:rPr lang="en-US" sz="3300" dirty="0" smtClean="0"/>
              <a:t>Fossil </a:t>
            </a:r>
            <a:r>
              <a:rPr lang="en-US" sz="3300" dirty="0"/>
              <a:t>fuel Energy                                                  </a:t>
            </a:r>
          </a:p>
          <a:p>
            <a:pPr marL="0" indent="0">
              <a:buNone/>
            </a:pPr>
            <a:r>
              <a:rPr lang="en-US" sz="3300" dirty="0" smtClean="0"/>
              <a:t>          </a:t>
            </a:r>
            <a:r>
              <a:rPr lang="en-US" sz="3300" dirty="0"/>
              <a:t>Fertilizers                                        </a:t>
            </a:r>
          </a:p>
          <a:p>
            <a:pPr marL="0" indent="0">
              <a:buNone/>
            </a:pPr>
            <a:r>
              <a:rPr lang="en-US" sz="3300" dirty="0" smtClean="0"/>
              <a:t>          Pesticides                                                     </a:t>
            </a:r>
            <a:endParaRPr lang="en-US" sz="3300" dirty="0"/>
          </a:p>
          <a:p>
            <a:pPr marL="0" indent="0">
              <a:buNone/>
            </a:pPr>
            <a:r>
              <a:rPr lang="en-US" sz="3300" b="1" dirty="0"/>
              <a:t> </a:t>
            </a:r>
            <a:r>
              <a:rPr lang="en-US" sz="3300" b="1" dirty="0" smtClean="0"/>
              <a:t>         </a:t>
            </a:r>
            <a:r>
              <a:rPr lang="en-US" sz="3300" dirty="0" smtClean="0"/>
              <a:t>Heavy Irrigation input                                                            </a:t>
            </a:r>
            <a:endParaRPr lang="en-US" sz="3300" dirty="0"/>
          </a:p>
          <a:p>
            <a:pPr marL="0" indent="0">
              <a:buNone/>
            </a:pPr>
            <a:endParaRPr lang="en-US" dirty="0" smtClean="0"/>
          </a:p>
          <a:p>
            <a:pPr marL="0" indent="0">
              <a:buNone/>
            </a:pPr>
            <a:r>
              <a:rPr lang="en-US" dirty="0" smtClean="0"/>
              <a:t>                   </a:t>
            </a:r>
            <a:r>
              <a:rPr lang="en-US" sz="4000" dirty="0" smtClean="0">
                <a:solidFill>
                  <a:srgbClr val="C00000"/>
                </a:solidFill>
              </a:rPr>
              <a:t>Impacts</a:t>
            </a:r>
            <a:endParaRPr lang="en-US" sz="4000" dirty="0">
              <a:solidFill>
                <a:srgbClr val="C00000"/>
              </a:solidFill>
            </a:endParaRPr>
          </a:p>
          <a:p>
            <a:pPr marL="0" indent="0">
              <a:buNone/>
            </a:pPr>
            <a:r>
              <a:rPr lang="en-US" dirty="0" smtClean="0"/>
              <a:t>                                   </a:t>
            </a:r>
            <a:endParaRPr lang="en-US" dirty="0"/>
          </a:p>
          <a:p>
            <a:pPr marL="0" indent="0">
              <a:buNone/>
            </a:pPr>
            <a:r>
              <a:rPr lang="en-US" dirty="0"/>
              <a:t> </a:t>
            </a:r>
            <a:r>
              <a:rPr lang="en-US" dirty="0" smtClean="0"/>
              <a:t>           </a:t>
            </a:r>
            <a:r>
              <a:rPr lang="en-US" sz="3300" dirty="0" smtClean="0"/>
              <a:t>Reduces Biodiversity</a:t>
            </a:r>
          </a:p>
          <a:p>
            <a:pPr marL="0" indent="0">
              <a:buNone/>
            </a:pPr>
            <a:r>
              <a:rPr lang="en-US" sz="3300" dirty="0" smtClean="0"/>
              <a:t>          Natural </a:t>
            </a:r>
            <a:r>
              <a:rPr lang="en-US" sz="3300" dirty="0"/>
              <a:t>capital degraded </a:t>
            </a:r>
            <a:r>
              <a:rPr lang="en-US" sz="3300" dirty="0" smtClean="0"/>
              <a:t>                    </a:t>
            </a:r>
          </a:p>
          <a:p>
            <a:pPr marL="0" indent="0">
              <a:buNone/>
            </a:pPr>
            <a:r>
              <a:rPr lang="en-US" sz="3300" dirty="0"/>
              <a:t> </a:t>
            </a:r>
            <a:r>
              <a:rPr lang="en-US" sz="3300" dirty="0" smtClean="0"/>
              <a:t>               progressively        </a:t>
            </a:r>
            <a:endParaRPr lang="en-US" sz="3300" dirty="0"/>
          </a:p>
          <a:p>
            <a:pPr marL="0" indent="0">
              <a:buNone/>
            </a:pPr>
            <a:r>
              <a:rPr lang="en-US" sz="3300" dirty="0" smtClean="0"/>
              <a:t>          High </a:t>
            </a:r>
            <a:r>
              <a:rPr lang="en-US" sz="3300" dirty="0"/>
              <a:t>emission of </a:t>
            </a:r>
            <a:r>
              <a:rPr lang="en-US" sz="3300" dirty="0" smtClean="0"/>
              <a:t>GHGs</a:t>
            </a:r>
          </a:p>
          <a:p>
            <a:pPr marL="0" indent="0">
              <a:buNone/>
            </a:pPr>
            <a:r>
              <a:rPr lang="en-US" sz="3300" dirty="0"/>
              <a:t> </a:t>
            </a:r>
            <a:r>
              <a:rPr lang="en-US" sz="3300" dirty="0" smtClean="0"/>
              <a:t>         Capital </a:t>
            </a:r>
            <a:r>
              <a:rPr lang="en-US" sz="3300" dirty="0"/>
              <a:t>Intensive   </a:t>
            </a:r>
            <a:endParaRPr lang="en-US" sz="3300" dirty="0" smtClean="0"/>
          </a:p>
          <a:p>
            <a:pPr marL="0" indent="0">
              <a:buNone/>
            </a:pPr>
            <a:r>
              <a:rPr lang="en-US" sz="3300" dirty="0" smtClean="0"/>
              <a:t>          Increases </a:t>
            </a:r>
            <a:r>
              <a:rPr lang="en-US" sz="3300" dirty="0"/>
              <a:t>dependency </a:t>
            </a:r>
            <a:r>
              <a:rPr lang="en-US" sz="3300" dirty="0" smtClean="0"/>
              <a:t> </a:t>
            </a:r>
          </a:p>
          <a:p>
            <a:pPr marL="0" indent="0">
              <a:buNone/>
            </a:pPr>
            <a:r>
              <a:rPr lang="en-US" sz="3300" dirty="0"/>
              <a:t> </a:t>
            </a:r>
            <a:r>
              <a:rPr lang="en-US" sz="3300" dirty="0" smtClean="0"/>
              <a:t>         Limited scope for innovation</a:t>
            </a:r>
          </a:p>
          <a:p>
            <a:pPr marL="0" indent="0">
              <a:buNone/>
            </a:pPr>
            <a:r>
              <a:rPr lang="en-US" sz="3300" dirty="0"/>
              <a:t> </a:t>
            </a:r>
            <a:endParaRPr lang="en-US" sz="3300" dirty="0" smtClean="0"/>
          </a:p>
          <a:p>
            <a:endParaRPr lang="en-US" dirty="0"/>
          </a:p>
          <a:p>
            <a:endParaRPr lang="en-US" dirty="0"/>
          </a:p>
        </p:txBody>
      </p:sp>
      <p:sp>
        <p:nvSpPr>
          <p:cNvPr id="4" name="Content Placeholder 3"/>
          <p:cNvSpPr>
            <a:spLocks noGrp="1"/>
          </p:cNvSpPr>
          <p:nvPr>
            <p:ph sz="half" idx="2"/>
          </p:nvPr>
        </p:nvSpPr>
        <p:spPr>
          <a:xfrm>
            <a:off x="4914755" y="1399032"/>
            <a:ext cx="4076845" cy="4727131"/>
          </a:xfrm>
          <a:solidFill>
            <a:schemeClr val="bg1"/>
          </a:solidFill>
        </p:spPr>
        <p:txBody>
          <a:bodyPr>
            <a:normAutofit fontScale="55000" lnSpcReduction="20000"/>
          </a:bodyPr>
          <a:lstStyle/>
          <a:p>
            <a:pPr marL="0" indent="0">
              <a:buNone/>
            </a:pPr>
            <a:r>
              <a:rPr lang="en-US" dirty="0" smtClean="0"/>
              <a:t>           </a:t>
            </a:r>
          </a:p>
          <a:p>
            <a:pPr marL="0" indent="0">
              <a:buNone/>
            </a:pPr>
            <a:r>
              <a:rPr lang="en-US" dirty="0">
                <a:solidFill>
                  <a:srgbClr val="008000"/>
                </a:solidFill>
              </a:rPr>
              <a:t> </a:t>
            </a:r>
            <a:r>
              <a:rPr lang="en-US" dirty="0" smtClean="0">
                <a:solidFill>
                  <a:srgbClr val="008000"/>
                </a:solidFill>
              </a:rPr>
              <a:t>         </a:t>
            </a:r>
            <a:r>
              <a:rPr lang="en-US" sz="3200" dirty="0" smtClean="0">
                <a:solidFill>
                  <a:srgbClr val="008000"/>
                </a:solidFill>
              </a:rPr>
              <a:t>Solar Energy</a:t>
            </a:r>
          </a:p>
          <a:p>
            <a:pPr marL="0" indent="0">
              <a:buNone/>
            </a:pPr>
            <a:r>
              <a:rPr lang="en-US" sz="3200" dirty="0" smtClean="0">
                <a:solidFill>
                  <a:srgbClr val="008000"/>
                </a:solidFill>
              </a:rPr>
              <a:t>        Biological Nitrogen Fixation</a:t>
            </a:r>
          </a:p>
          <a:p>
            <a:pPr marL="0" indent="0">
              <a:buNone/>
            </a:pPr>
            <a:r>
              <a:rPr lang="en-US" sz="3200" dirty="0" smtClean="0">
                <a:solidFill>
                  <a:srgbClr val="008000"/>
                </a:solidFill>
              </a:rPr>
              <a:t>        Crop rotation/ Push-pull</a:t>
            </a:r>
          </a:p>
          <a:p>
            <a:pPr marL="0" indent="0">
              <a:buNone/>
            </a:pPr>
            <a:r>
              <a:rPr lang="en-US" sz="3200" dirty="0" smtClean="0">
                <a:solidFill>
                  <a:srgbClr val="008000"/>
                </a:solidFill>
              </a:rPr>
              <a:t>        Wetland conservation, </a:t>
            </a:r>
            <a:endParaRPr lang="en-US" dirty="0" smtClean="0">
              <a:solidFill>
                <a:srgbClr val="008000"/>
              </a:solidFill>
            </a:endParaRPr>
          </a:p>
          <a:p>
            <a:pPr marL="0" indent="0">
              <a:buNone/>
            </a:pPr>
            <a:r>
              <a:rPr lang="en-US" sz="3800" dirty="0" smtClean="0">
                <a:solidFill>
                  <a:srgbClr val="C00000"/>
                </a:solidFill>
              </a:rPr>
              <a:t>            </a:t>
            </a:r>
            <a:r>
              <a:rPr lang="en-US" sz="4000" dirty="0" smtClean="0">
                <a:solidFill>
                  <a:srgbClr val="C00000"/>
                </a:solidFill>
              </a:rPr>
              <a:t>Impacts</a:t>
            </a:r>
          </a:p>
          <a:p>
            <a:pPr marL="0" indent="0">
              <a:buNone/>
            </a:pPr>
            <a:r>
              <a:rPr lang="en-US" dirty="0" smtClean="0">
                <a:solidFill>
                  <a:srgbClr val="008000"/>
                </a:solidFill>
              </a:rPr>
              <a:t> </a:t>
            </a:r>
            <a:endParaRPr lang="en-US" dirty="0">
              <a:solidFill>
                <a:srgbClr val="008000"/>
              </a:solidFill>
            </a:endParaRPr>
          </a:p>
          <a:p>
            <a:pPr marL="0" indent="0">
              <a:buNone/>
            </a:pPr>
            <a:r>
              <a:rPr lang="en-US" dirty="0">
                <a:solidFill>
                  <a:srgbClr val="008000"/>
                </a:solidFill>
              </a:rPr>
              <a:t> </a:t>
            </a:r>
            <a:r>
              <a:rPr lang="en-US" dirty="0" smtClean="0">
                <a:solidFill>
                  <a:srgbClr val="008000"/>
                </a:solidFill>
              </a:rPr>
              <a:t>         </a:t>
            </a:r>
            <a:r>
              <a:rPr lang="en-US" sz="3200" dirty="0" smtClean="0">
                <a:solidFill>
                  <a:srgbClr val="008000"/>
                </a:solidFill>
              </a:rPr>
              <a:t>Promote </a:t>
            </a:r>
            <a:r>
              <a:rPr lang="en-US" sz="3200" dirty="0">
                <a:solidFill>
                  <a:srgbClr val="008000"/>
                </a:solidFill>
              </a:rPr>
              <a:t>Biodiversity</a:t>
            </a:r>
          </a:p>
          <a:p>
            <a:pPr marL="0" indent="0">
              <a:buNone/>
            </a:pPr>
            <a:r>
              <a:rPr lang="en-US" sz="3200" dirty="0" smtClean="0">
                <a:solidFill>
                  <a:srgbClr val="008000"/>
                </a:solidFill>
              </a:rPr>
              <a:t>        Scope </a:t>
            </a:r>
            <a:r>
              <a:rPr lang="en-US" sz="3200" dirty="0">
                <a:solidFill>
                  <a:srgbClr val="008000"/>
                </a:solidFill>
              </a:rPr>
              <a:t>for extra-income </a:t>
            </a:r>
          </a:p>
          <a:p>
            <a:pPr marL="0" indent="0">
              <a:buNone/>
            </a:pPr>
            <a:r>
              <a:rPr lang="en-US" sz="3200" dirty="0" smtClean="0">
                <a:solidFill>
                  <a:srgbClr val="008000"/>
                </a:solidFill>
              </a:rPr>
              <a:t>        Enriches </a:t>
            </a:r>
            <a:r>
              <a:rPr lang="en-US" sz="3200" dirty="0">
                <a:solidFill>
                  <a:srgbClr val="008000"/>
                </a:solidFill>
              </a:rPr>
              <a:t>Natural capital </a:t>
            </a:r>
            <a:r>
              <a:rPr lang="en-US" sz="3200" dirty="0" smtClean="0">
                <a:solidFill>
                  <a:srgbClr val="008000"/>
                </a:solidFill>
              </a:rPr>
              <a:t>                </a:t>
            </a:r>
          </a:p>
          <a:p>
            <a:pPr marL="0" indent="0">
              <a:buNone/>
            </a:pPr>
            <a:r>
              <a:rPr lang="en-US" sz="3200" dirty="0">
                <a:solidFill>
                  <a:srgbClr val="008000"/>
                </a:solidFill>
              </a:rPr>
              <a:t> </a:t>
            </a:r>
            <a:r>
              <a:rPr lang="en-US" sz="3200" dirty="0" smtClean="0">
                <a:solidFill>
                  <a:srgbClr val="008000"/>
                </a:solidFill>
              </a:rPr>
              <a:t>          Progressively</a:t>
            </a:r>
            <a:endParaRPr lang="en-US" sz="3200" dirty="0">
              <a:solidFill>
                <a:srgbClr val="008000"/>
              </a:solidFill>
            </a:endParaRPr>
          </a:p>
          <a:p>
            <a:pPr marL="0" indent="0">
              <a:buNone/>
            </a:pPr>
            <a:r>
              <a:rPr lang="en-US" sz="3200" dirty="0" smtClean="0">
                <a:solidFill>
                  <a:srgbClr val="008000"/>
                </a:solidFill>
              </a:rPr>
              <a:t>        Relatively </a:t>
            </a:r>
            <a:r>
              <a:rPr lang="en-US" sz="3200" dirty="0">
                <a:solidFill>
                  <a:srgbClr val="008000"/>
                </a:solidFill>
              </a:rPr>
              <a:t>low GHGs emission</a:t>
            </a:r>
            <a:r>
              <a:rPr lang="en-US" sz="3200" dirty="0" smtClean="0">
                <a:solidFill>
                  <a:srgbClr val="008000"/>
                </a:solidFill>
              </a:rPr>
              <a:t> </a:t>
            </a:r>
          </a:p>
          <a:p>
            <a:pPr marL="0" indent="0">
              <a:buNone/>
            </a:pPr>
            <a:r>
              <a:rPr lang="en-US" sz="3200" dirty="0" smtClean="0">
                <a:solidFill>
                  <a:srgbClr val="008000"/>
                </a:solidFill>
              </a:rPr>
              <a:t>        Low </a:t>
            </a:r>
            <a:r>
              <a:rPr lang="en-US" sz="3200" dirty="0">
                <a:solidFill>
                  <a:srgbClr val="008000"/>
                </a:solidFill>
              </a:rPr>
              <a:t>capital Demand    </a:t>
            </a:r>
            <a:endParaRPr lang="en-US" sz="3200" dirty="0" smtClean="0">
              <a:solidFill>
                <a:srgbClr val="008000"/>
              </a:solidFill>
            </a:endParaRPr>
          </a:p>
          <a:p>
            <a:pPr marL="0" indent="0">
              <a:buNone/>
            </a:pPr>
            <a:r>
              <a:rPr lang="en-US" sz="3200" dirty="0" smtClean="0">
                <a:solidFill>
                  <a:srgbClr val="008000"/>
                </a:solidFill>
              </a:rPr>
              <a:t>        Encourage </a:t>
            </a:r>
            <a:r>
              <a:rPr lang="en-US" sz="3200" dirty="0">
                <a:solidFill>
                  <a:srgbClr val="008000"/>
                </a:solidFill>
              </a:rPr>
              <a:t>Innovation</a:t>
            </a:r>
            <a:r>
              <a:rPr lang="en-US" sz="3200" dirty="0" smtClean="0">
                <a:solidFill>
                  <a:srgbClr val="008000"/>
                </a:solidFill>
              </a:rPr>
              <a:t>   </a:t>
            </a:r>
          </a:p>
          <a:p>
            <a:pPr marL="0" indent="0">
              <a:buNone/>
            </a:pPr>
            <a:r>
              <a:rPr lang="en-US" sz="3200" dirty="0">
                <a:solidFill>
                  <a:srgbClr val="008000"/>
                </a:solidFill>
              </a:rPr>
              <a:t> </a:t>
            </a:r>
            <a:r>
              <a:rPr lang="en-US" sz="3200" dirty="0" smtClean="0">
                <a:solidFill>
                  <a:srgbClr val="008000"/>
                </a:solidFill>
              </a:rPr>
              <a:t>         </a:t>
            </a:r>
            <a:endParaRPr lang="en-US" sz="3200" dirty="0">
              <a:solidFill>
                <a:srgbClr val="008000"/>
              </a:solidFill>
            </a:endParaRPr>
          </a:p>
        </p:txBody>
      </p:sp>
      <p:sp>
        <p:nvSpPr>
          <p:cNvPr id="8" name="Notched Right Arrow 7"/>
          <p:cNvSpPr/>
          <p:nvPr/>
        </p:nvSpPr>
        <p:spPr>
          <a:xfrm>
            <a:off x="3886200" y="914400"/>
            <a:ext cx="978408" cy="484632"/>
          </a:xfrm>
          <a:prstGeom prst="notchedRight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3CEF5F3F-2B9C-411F-84C6-ADAA412C51DE}" type="slidenum">
              <a:rPr lang="en-US" smtClean="0"/>
              <a:t>16</a:t>
            </a:fld>
            <a:endParaRPr lang="en-US"/>
          </a:p>
        </p:txBody>
      </p:sp>
    </p:spTree>
    <p:extLst>
      <p:ext uri="{BB962C8B-B14F-4D97-AF65-F5344CB8AC3E}">
        <p14:creationId xmlns:p14="http://schemas.microsoft.com/office/powerpoint/2010/main" val="7569140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pPr marL="0" indent="0">
              <a:buNone/>
            </a:pPr>
            <a:endParaRPr lang="en-US" dirty="0" smtClean="0"/>
          </a:p>
          <a:p>
            <a:pPr marL="0" indent="0">
              <a:buNone/>
            </a:pPr>
            <a:endParaRPr lang="en-US" dirty="0"/>
          </a:p>
          <a:p>
            <a:pPr marL="0" indent="0">
              <a:buNone/>
            </a:pPr>
            <a:r>
              <a:rPr lang="en-US" dirty="0" smtClean="0"/>
              <a:t>                            </a:t>
            </a:r>
            <a:r>
              <a:rPr lang="en-US" b="1" dirty="0" smtClean="0">
                <a:latin typeface="Gungsuh" panose="02030600000101010101" pitchFamily="18" charset="-127"/>
                <a:ea typeface="Gungsuh" panose="02030600000101010101" pitchFamily="18" charset="-127"/>
              </a:rPr>
              <a:t>THANK YOU !</a:t>
            </a:r>
            <a:endParaRPr lang="en-US" b="1" dirty="0">
              <a:latin typeface="Gungsuh" panose="02030600000101010101" pitchFamily="18" charset="-127"/>
              <a:ea typeface="Gungsuh" panose="02030600000101010101" pitchFamily="18" charset="-127"/>
            </a:endParaRPr>
          </a:p>
        </p:txBody>
      </p:sp>
      <p:sp>
        <p:nvSpPr>
          <p:cNvPr id="4" name="Slide Number Placeholder 3"/>
          <p:cNvSpPr>
            <a:spLocks noGrp="1"/>
          </p:cNvSpPr>
          <p:nvPr>
            <p:ph type="sldNum" sz="quarter" idx="12"/>
          </p:nvPr>
        </p:nvSpPr>
        <p:spPr/>
        <p:txBody>
          <a:bodyPr/>
          <a:lstStyle/>
          <a:p>
            <a:fld id="{3CEF5F3F-2B9C-411F-84C6-ADAA412C51DE}" type="slidenum">
              <a:rPr lang="en-US" smtClean="0"/>
              <a:t>17</a:t>
            </a:fld>
            <a:endParaRPr lang="en-US"/>
          </a:p>
        </p:txBody>
      </p:sp>
    </p:spTree>
    <p:extLst>
      <p:ext uri="{BB962C8B-B14F-4D97-AF65-F5344CB8AC3E}">
        <p14:creationId xmlns:p14="http://schemas.microsoft.com/office/powerpoint/2010/main" val="5331072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1227</TotalTime>
  <Words>1091</Words>
  <Application>Microsoft Office PowerPoint</Application>
  <PresentationFormat>On-screen Show (4:3)</PresentationFormat>
  <Paragraphs>149</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FOOD FOR ALL – ECOLOGICAL PERSPECTIVE Ecological Constrains and Opportunities</vt:lpstr>
      <vt:lpstr>Nature of Agro-ecosystems Systems</vt:lpstr>
      <vt:lpstr>Trends in Energy Use and Value of Agricultural Output Indices 1990-91 =100 Source: Jha et al, IARI, 2012</vt:lpstr>
      <vt:lpstr>CO2 Emission</vt:lpstr>
      <vt:lpstr> Renewable Energy - Wind and Solar (A fast-changing cost profile) </vt:lpstr>
      <vt:lpstr>Fertilizers</vt:lpstr>
      <vt:lpstr>PowerPoint Presentation</vt:lpstr>
      <vt:lpstr>Soil Erosion</vt:lpstr>
      <vt:lpstr>Increasing Micronutrient Deficiency</vt:lpstr>
      <vt:lpstr>Pesticide Substitute – “Push-pull Technology” for pest control</vt:lpstr>
      <vt:lpstr>AIR Pollution an Important Factor Affecting Crop Yield</vt:lpstr>
      <vt:lpstr>Ground Level Ozone </vt:lpstr>
      <vt:lpstr>New Crop Breeding Strategy</vt:lpstr>
      <vt:lpstr>Wetlands</vt:lpstr>
      <vt:lpstr>Enhancing  Efficiency of Photosynthesis</vt:lpstr>
      <vt:lpstr>Agricultural Subsidy Degrading                    Restorative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Parag</dc:creator>
  <cp:lastModifiedBy>Parag</cp:lastModifiedBy>
  <cp:revision>98</cp:revision>
  <cp:lastPrinted>2014-10-30T03:03:45Z</cp:lastPrinted>
  <dcterms:created xsi:type="dcterms:W3CDTF">2014-10-27T13:36:48Z</dcterms:created>
  <dcterms:modified xsi:type="dcterms:W3CDTF">2014-10-30T03:09:48Z</dcterms:modified>
</cp:coreProperties>
</file>