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7" r:id="rId1"/>
  </p:sldMasterIdLst>
  <p:notesMasterIdLst>
    <p:notesMasterId r:id="rId33"/>
  </p:notesMasterIdLst>
  <p:handoutMasterIdLst>
    <p:handoutMasterId r:id="rId34"/>
  </p:handoutMasterIdLst>
  <p:sldIdLst>
    <p:sldId id="256" r:id="rId2"/>
    <p:sldId id="499" r:id="rId3"/>
    <p:sldId id="501" r:id="rId4"/>
    <p:sldId id="502" r:id="rId5"/>
    <p:sldId id="529" r:id="rId6"/>
    <p:sldId id="509" r:id="rId7"/>
    <p:sldId id="475" r:id="rId8"/>
    <p:sldId id="462" r:id="rId9"/>
    <p:sldId id="514" r:id="rId10"/>
    <p:sldId id="506" r:id="rId11"/>
    <p:sldId id="507" r:id="rId12"/>
    <p:sldId id="518" r:id="rId13"/>
    <p:sldId id="528" r:id="rId14"/>
    <p:sldId id="306" r:id="rId15"/>
    <p:sldId id="348" r:id="rId16"/>
    <p:sldId id="476" r:id="rId17"/>
    <p:sldId id="465" r:id="rId18"/>
    <p:sldId id="430" r:id="rId19"/>
    <p:sldId id="486" r:id="rId20"/>
    <p:sldId id="538" r:id="rId21"/>
    <p:sldId id="539" r:id="rId22"/>
    <p:sldId id="541" r:id="rId23"/>
    <p:sldId id="542" r:id="rId24"/>
    <p:sldId id="487" r:id="rId25"/>
    <p:sldId id="480" r:id="rId26"/>
    <p:sldId id="417" r:id="rId27"/>
    <p:sldId id="510" r:id="rId28"/>
    <p:sldId id="504" r:id="rId29"/>
    <p:sldId id="495" r:id="rId30"/>
    <p:sldId id="505" r:id="rId31"/>
    <p:sldId id="491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219BFF"/>
    <a:srgbClr val="FFFFCC"/>
    <a:srgbClr val="882B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809" autoAdjust="0"/>
    <p:restoredTop sz="93011" autoAdjust="0"/>
  </p:normalViewPr>
  <p:slideViewPr>
    <p:cSldViewPr snapToGrid="0">
      <p:cViewPr>
        <p:scale>
          <a:sx n="62" d="100"/>
          <a:sy n="62" d="100"/>
        </p:scale>
        <p:origin x="-1362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7" d="100"/>
        <a:sy n="77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398985283089787"/>
          <c:y val="4.0577615248697033E-2"/>
          <c:w val="0.5783393629850323"/>
          <c:h val="0.761425050464728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No. Of Families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2009-10</c:v>
                </c:pt>
                <c:pt idx="1">
                  <c:v>2010- 11</c:v>
                </c:pt>
                <c:pt idx="2">
                  <c:v>2011- 12</c:v>
                </c:pt>
                <c:pt idx="3">
                  <c:v>2012- 13</c:v>
                </c:pt>
                <c:pt idx="4">
                  <c:v>2013- 14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5994</c:v>
                </c:pt>
                <c:pt idx="1">
                  <c:v>5217</c:v>
                </c:pt>
                <c:pt idx="2">
                  <c:v>18764</c:v>
                </c:pt>
                <c:pt idx="3">
                  <c:v>26142</c:v>
                </c:pt>
                <c:pt idx="4">
                  <c:v>10249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Acre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2009-10</c:v>
                </c:pt>
                <c:pt idx="1">
                  <c:v>2010- 11</c:v>
                </c:pt>
                <c:pt idx="2">
                  <c:v>2011- 12</c:v>
                </c:pt>
                <c:pt idx="3">
                  <c:v>2012- 13</c:v>
                </c:pt>
                <c:pt idx="4">
                  <c:v>2013- 14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761</c:v>
                </c:pt>
                <c:pt idx="1">
                  <c:v>650</c:v>
                </c:pt>
                <c:pt idx="2">
                  <c:v>3140.4900000000002</c:v>
                </c:pt>
                <c:pt idx="3">
                  <c:v>6921.4</c:v>
                </c:pt>
                <c:pt idx="4">
                  <c:v>3349</c:v>
                </c:pt>
              </c:numCache>
            </c:numRef>
          </c:val>
        </c:ser>
        <c:axId val="107784832"/>
        <c:axId val="107786624"/>
      </c:barChart>
      <c:catAx>
        <c:axId val="10778483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07786624"/>
        <c:crosses val="autoZero"/>
        <c:auto val="1"/>
        <c:lblAlgn val="ctr"/>
        <c:lblOffset val="100"/>
      </c:catAx>
      <c:valAx>
        <c:axId val="10778662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07784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351483187243107"/>
          <c:y val="0.31254457416961373"/>
          <c:w val="0.23598437577378301"/>
          <c:h val="0.39569342138684727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8690311737348644"/>
          <c:y val="2.7426128185589801E-2"/>
          <c:w val="0.7869304461942257"/>
          <c:h val="0.8917293201253069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Family 2012-13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SRI Wheat</c:v>
                </c:pt>
                <c:pt idx="1">
                  <c:v>SRI Rapeseed</c:v>
                </c:pt>
                <c:pt idx="2">
                  <c:v>SRI Vegetable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7368</c:v>
                </c:pt>
                <c:pt idx="1">
                  <c:v>3250</c:v>
                </c:pt>
                <c:pt idx="2">
                  <c:v>586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Area 2012-13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SRI Wheat</c:v>
                </c:pt>
                <c:pt idx="1">
                  <c:v>SRI Rapeseed</c:v>
                </c:pt>
                <c:pt idx="2">
                  <c:v>SRI Vegetable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782.98</c:v>
                </c:pt>
                <c:pt idx="1">
                  <c:v>336.21</c:v>
                </c:pt>
                <c:pt idx="2">
                  <c:v>35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Family 2013-14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SRI Wheat</c:v>
                </c:pt>
                <c:pt idx="1">
                  <c:v>SRI Rapeseed</c:v>
                </c:pt>
                <c:pt idx="2">
                  <c:v>SRI Vegetable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5268</c:v>
                </c:pt>
                <c:pt idx="1">
                  <c:v>1559</c:v>
                </c:pt>
                <c:pt idx="2">
                  <c:v>2212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Area 2013-14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SRI Wheat</c:v>
                </c:pt>
                <c:pt idx="1">
                  <c:v>SRI Rapeseed</c:v>
                </c:pt>
                <c:pt idx="2">
                  <c:v>SRI Vegetable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709.8</c:v>
                </c:pt>
                <c:pt idx="1">
                  <c:v>172.53</c:v>
                </c:pt>
                <c:pt idx="2">
                  <c:v>137.44999999999999</c:v>
                </c:pt>
              </c:numCache>
            </c:numRef>
          </c:val>
        </c:ser>
        <c:axId val="108673664"/>
        <c:axId val="108683648"/>
      </c:barChart>
      <c:catAx>
        <c:axId val="108673664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IN" sz="1200" b="1"/>
            </a:pPr>
            <a:endParaRPr lang="en-US"/>
          </a:p>
        </c:txPr>
        <c:crossAx val="108683648"/>
        <c:crosses val="autoZero"/>
        <c:auto val="1"/>
        <c:lblAlgn val="ctr"/>
        <c:lblOffset val="100"/>
      </c:catAx>
      <c:valAx>
        <c:axId val="1086836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08673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575806700633065"/>
          <c:y val="1.6960883921768029E-2"/>
          <c:w val="0.33136611600021038"/>
          <c:h val="0.22915093661237551"/>
        </c:manualLayout>
      </c:layout>
      <c:txPr>
        <a:bodyPr/>
        <a:lstStyle/>
        <a:p>
          <a:pPr>
            <a:defRPr lang="en-IN" sz="11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68A5645-2412-41B5-9AA0-D2581BA254BE}" type="datetime1">
              <a:rPr lang="en-US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290F6FF-F82D-4DE1-9B93-29D0DCD4D6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5F35EF5-5EA1-4309-848A-6EA353EE165B}" type="datetime1">
              <a:rPr lang="en-US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73A2F33-A073-42A1-A398-6A40B33381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-65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70BAB3-4F34-44FF-AB3C-F3FCB904CED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3A2F33-A073-42A1-A398-6A40B333812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32649C-52D2-4E0F-A813-340FFE854822}" type="datetime1">
              <a:rPr lang="en-US" smtClean="0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r>
              <a:rPr lang="en-US" smtClean="0"/>
              <a:t>c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EA1C48DB-5558-4BEC-8A4C-F5B8D512ABC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644746-1891-4E87-B25D-DA4A31F72AB9}" type="datetime1">
              <a:rPr lang="en-US" smtClean="0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EDB609E1-BD91-4F42-9571-13A5955F09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4A7781-6AA2-4770-8011-05B18810A9C8}" type="datetime1">
              <a:rPr lang="en-US" smtClean="0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C6B13602-B8B7-44D5-9668-22296E3316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E6C27A-0136-461E-AF81-3316BFE048BE}" type="datetime1">
              <a:rPr lang="en-US" smtClean="0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</a:t>
            </a:r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54F38C-2DB3-4817-88D6-4D3E34F61B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1EAFE7-AA7E-4C74-A750-5465E487DDA9}" type="datetime1">
              <a:rPr lang="en-US" smtClean="0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01FE9-CF3F-42D4-9C5B-81CE1E9EC4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7772400" y="76201"/>
            <a:ext cx="1219200" cy="27432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19C388F-096E-4E0C-81BF-B25C52DAC6C1}" type="datetime1">
              <a:rPr lang="en-US" smtClean="0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D1A4A-DF5C-44CA-8015-240B3AC9F3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B2A803-A67C-4293-A8E7-D461D1ADEFA4}" type="datetime1">
              <a:rPr lang="en-US" smtClean="0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4BCBB7-1810-4D83-806D-458E19D3E30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duotone>
              <a:schemeClr val="bg1">
                <a:shade val="90000"/>
                <a:satMod val="150000"/>
              </a:schemeClr>
              <a:schemeClr val="bg1">
                <a:tint val="88000"/>
                <a:satMod val="105000"/>
              </a:schemeClr>
            </a:duotone>
          </a:blip>
          <a:srcRect/>
          <a:tile tx="0" ty="0" sx="95000" sy="95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65" charset="0"/>
              </a:defRPr>
            </a:lvl1pPr>
          </a:lstStyle>
          <a:p>
            <a:pPr>
              <a:defRPr/>
            </a:pPr>
            <a:fld id="{3F43DE3B-3AEB-4CFA-8E9A-576646B3FBD8}" type="datetime1">
              <a:rPr lang="en-US"/>
              <a:pPr>
                <a:defRPr/>
              </a:pPr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65" charset="0"/>
              </a:defRPr>
            </a:lvl1pPr>
          </a:lstStyle>
          <a:p>
            <a:pPr>
              <a:defRPr/>
            </a:pPr>
            <a:fld id="{C15F7DD1-C736-4FC5-B7BE-0A8DCB9641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9" r:id="rId2"/>
    <p:sldLayoutId id="2147484090" r:id="rId3"/>
    <p:sldLayoutId id="2147484091" r:id="rId4"/>
    <p:sldLayoutId id="2147484092" r:id="rId5"/>
    <p:sldLayoutId id="2147484077" r:id="rId6"/>
    <p:sldLayoutId id="2147484087" r:id="rId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Workbook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0" y="137160"/>
            <a:ext cx="9144000" cy="1508760"/>
          </a:xfrm>
          <a:solidFill>
            <a:schemeClr val="bg2">
              <a:lumMod val="90000"/>
            </a:schemeClr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>
                <a:effectLst/>
                <a:ea typeface="ＭＳ Ｐゴシック" pitchFamily="-65" charset="-128"/>
              </a:rPr>
              <a:t>Scaling up of  SRI/SCI method of crop cultivation in </a:t>
            </a:r>
            <a:r>
              <a:rPr lang="en-US" sz="3200" b="1" dirty="0" smtClean="0">
                <a:effectLst/>
                <a:ea typeface="ＭＳ Ｐゴシック" pitchFamily="-65" charset="-128"/>
              </a:rPr>
              <a:t>Bihar</a:t>
            </a:r>
            <a:endParaRPr lang="en-US" sz="3200" b="1" dirty="0" smtClean="0">
              <a:effectLst/>
              <a:ea typeface="ＭＳ Ｐゴシック" pitchFamily="-65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360" y="5562600"/>
            <a:ext cx="8732520" cy="10668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cs typeface="Arial" charset="0"/>
              </a:rPr>
              <a:t>PRESERVATION AND PROLIFERATION OF RURAL RESOURCES AND </a:t>
            </a:r>
            <a:r>
              <a:rPr lang="en-US" sz="2400" b="1" dirty="0" smtClean="0">
                <a:solidFill>
                  <a:schemeClr val="tx1"/>
                </a:solidFill>
                <a:cs typeface="Arial" charset="0"/>
              </a:rPr>
              <a:t>NATURE (</a:t>
            </a:r>
            <a:r>
              <a:rPr lang="en-US" sz="2400" b="1" dirty="0">
                <a:solidFill>
                  <a:schemeClr val="tx1"/>
                </a:solidFill>
                <a:cs typeface="Arial" charset="0"/>
              </a:rPr>
              <a:t>PRAN), </a:t>
            </a:r>
            <a:r>
              <a:rPr lang="en-US" sz="2400" b="1" dirty="0" smtClean="0">
                <a:solidFill>
                  <a:schemeClr val="tx1"/>
                </a:solidFill>
                <a:cs typeface="Arial" charset="0"/>
              </a:rPr>
              <a:t>Gaya, Bihar</a:t>
            </a:r>
            <a:endParaRPr lang="en-US" sz="240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7" name="Picture 2" descr="Mono of PRA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854576"/>
            <a:ext cx="1981199" cy="195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33400" y="13157"/>
            <a:ext cx="7162800" cy="954107"/>
          </a:xfrm>
          <a:solidFill>
            <a:srgbClr val="FFFF66">
              <a:alpha val="49000"/>
            </a:srgbClr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defTabSz="457200">
              <a:spcBef>
                <a:spcPts val="0"/>
              </a:spcBef>
              <a:defRPr/>
            </a:pPr>
            <a:r>
              <a:rPr lang="en-US" sz="2800" b="1" dirty="0" smtClean="0">
                <a:solidFill>
                  <a:prstClr val="black"/>
                </a:solidFill>
                <a:ea typeface="+mn-ea"/>
                <a:cs typeface="+mn-cs"/>
              </a:rPr>
              <a:t>Partnering with</a:t>
            </a:r>
            <a:r>
              <a:rPr lang="en-US" sz="2800" b="1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: small &amp; marginal farmers</a:t>
            </a:r>
            <a:br>
              <a:rPr lang="en-US" sz="2800" b="1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en-US" sz="2800" b="1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Situation of small and marginal farmers</a:t>
            </a:r>
            <a:endParaRPr lang="en-US" sz="3200" b="1" dirty="0" smtClean="0">
              <a:solidFill>
                <a:prstClr val="black"/>
              </a:solidFill>
              <a:effectLst/>
              <a:ea typeface="+mn-ea"/>
              <a:cs typeface="+mn-cs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37160" y="1066800"/>
            <a:ext cx="8808720" cy="5608320"/>
          </a:xfrm>
          <a:noFill/>
          <a:ln w="12700">
            <a:solidFill>
              <a:srgbClr val="FF0000"/>
            </a:solidFill>
          </a:ln>
        </p:spPr>
        <p:txBody>
          <a:bodyPr lIns="54864" tIns="91440" rtlCol="0">
            <a:noAutofit/>
          </a:bodyPr>
          <a:lstStyle/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ea typeface="+mn-ea"/>
                <a:cs typeface="+mn-cs"/>
              </a:rPr>
              <a:t>High rates of food insecurity and no cash availability </a:t>
            </a:r>
            <a:r>
              <a:rPr lang="en-US" sz="2000" dirty="0" smtClean="0">
                <a:solidFill>
                  <a:srgbClr val="FF0000"/>
                </a:solidFill>
                <a:ea typeface="+mn-ea"/>
                <a:cs typeface="+mn-cs"/>
              </a:rPr>
              <a:t>(Financial exclusion)</a:t>
            </a:r>
          </a:p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solidFill>
                  <a:srgbClr val="FF0000"/>
                </a:solidFill>
                <a:ea typeface="+mn-ea"/>
                <a:cs typeface="+mn-cs"/>
              </a:rPr>
              <a:t>Hub of </a:t>
            </a:r>
            <a:r>
              <a:rPr lang="en-US" sz="2000" dirty="0" smtClean="0">
                <a:ea typeface="+mn-ea"/>
                <a:cs typeface="+mn-cs"/>
              </a:rPr>
              <a:t> India’s small and marginal farmers</a:t>
            </a:r>
            <a:endParaRPr lang="en-US" sz="2000" dirty="0" smtClean="0">
              <a:solidFill>
                <a:srgbClr val="FF0000"/>
              </a:solidFill>
              <a:ea typeface="+mn-ea"/>
              <a:cs typeface="+mn-cs"/>
            </a:endParaRPr>
          </a:p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ea typeface="+mn-ea"/>
                <a:cs typeface="+mn-cs"/>
              </a:rPr>
              <a:t>Low productivity of major food security crops (rice, wheat). </a:t>
            </a:r>
          </a:p>
          <a:p>
            <a:pPr marL="914400" lvl="1" indent="-514350"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en-US" sz="1600" dirty="0" smtClean="0">
                <a:ea typeface="+mn-ea"/>
              </a:rPr>
              <a:t>Average rice yield (Gaya): 1.6t/</a:t>
            </a:r>
            <a:r>
              <a:rPr lang="en-US" sz="1600" dirty="0" smtClean="0">
                <a:solidFill>
                  <a:srgbClr val="FF0000"/>
                </a:solidFill>
                <a:ea typeface="+mn-ea"/>
              </a:rPr>
              <a:t>ha (about  two  third of national level)</a:t>
            </a:r>
          </a:p>
          <a:p>
            <a:pPr marL="914400" lvl="1" indent="-514350"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en-US" sz="1600" dirty="0" smtClean="0">
                <a:ea typeface="+mn-ea"/>
              </a:rPr>
              <a:t>Average Wheat yield (Gaya):2t/</a:t>
            </a:r>
            <a:r>
              <a:rPr lang="en-US" sz="1600" dirty="0" smtClean="0">
                <a:solidFill>
                  <a:srgbClr val="FF0000"/>
                </a:solidFill>
                <a:ea typeface="+mn-ea"/>
              </a:rPr>
              <a:t>ha (about  a third of that of Punjab)</a:t>
            </a:r>
          </a:p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Agriculture dominated by rain-fed  production system and also </a:t>
            </a:r>
            <a:r>
              <a:rPr lang="en-US" sz="2000" dirty="0" err="1" smtClean="0">
                <a:solidFill>
                  <a:srgbClr val="FF0000"/>
                </a:solidFill>
              </a:rPr>
              <a:t>vicitim</a:t>
            </a:r>
            <a:r>
              <a:rPr lang="en-US" sz="2000" dirty="0" smtClean="0">
                <a:solidFill>
                  <a:srgbClr val="FF0000"/>
                </a:solidFill>
              </a:rPr>
              <a:t> of</a:t>
            </a:r>
            <a:r>
              <a:rPr lang="en-US" sz="2000" dirty="0" smtClean="0"/>
              <a:t> flood </a:t>
            </a:r>
          </a:p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Poor access to production resources: </a:t>
            </a:r>
            <a:r>
              <a:rPr lang="en-US" sz="2000" dirty="0" smtClean="0"/>
              <a:t>Very low Irrigation availability and lack of access to electricity; high cost of diesel</a:t>
            </a:r>
            <a:endParaRPr lang="en-US" sz="2000" dirty="0" smtClean="0">
              <a:ea typeface="+mn-ea"/>
              <a:cs typeface="+mn-cs"/>
            </a:endParaRPr>
          </a:p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ea typeface="+mn-ea"/>
                <a:cs typeface="+mn-cs"/>
              </a:rPr>
              <a:t>Poor and ineffective market infrastructure</a:t>
            </a:r>
          </a:p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ea typeface="+mn-ea"/>
                <a:cs typeface="+mn-cs"/>
              </a:rPr>
              <a:t>Weak agriculture supply chains</a:t>
            </a:r>
          </a:p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solidFill>
                  <a:srgbClr val="FF0000"/>
                </a:solidFill>
                <a:ea typeface="+mn-ea"/>
                <a:cs typeface="+mn-cs"/>
              </a:rPr>
              <a:t>Lack of Agro-processing and Post Harvest Technology</a:t>
            </a:r>
          </a:p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ea typeface="+mn-ea"/>
                <a:cs typeface="+mn-cs"/>
              </a:rPr>
              <a:t>Poor and ineffective institutional support and governance (particularly of Schedule Castes and Other Backward Castes)</a:t>
            </a:r>
          </a:p>
        </p:txBody>
      </p:sp>
      <p:pic>
        <p:nvPicPr>
          <p:cNvPr id="15366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BIG Scenario: 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Macro Economic scenario, which is Identical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84960"/>
            <a:ext cx="8610600" cy="4892040"/>
          </a:xfrm>
          <a:ln w="34925">
            <a:solidFill>
              <a:schemeClr val="accent1"/>
            </a:solidFill>
          </a:ln>
        </p:spPr>
        <p:txBody>
          <a:bodyPr/>
          <a:lstStyle/>
          <a:p>
            <a:r>
              <a:rPr lang="en-US" sz="2800" dirty="0" smtClean="0"/>
              <a:t>Natural resources declining.</a:t>
            </a:r>
          </a:p>
          <a:p>
            <a:r>
              <a:rPr lang="en-US" sz="2800" dirty="0" smtClean="0"/>
              <a:t>Rural Livelihood under threat and Rural Life at Stake.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Poor penetration of </a:t>
            </a:r>
            <a:r>
              <a:rPr lang="en-US" sz="2800" dirty="0" smtClean="0"/>
              <a:t>Green Revolution technology yet the existing situation confronting diminishing returns.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Thus there is urgent need for pro-poor Agro ecological Innovations.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Existing cutting-edge technology is unsustainable as it targeted the crop life above ground, and the mainstream R&amp;D ignored the precious aspects of below ground activities (root system and microbial life).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016240" cy="1371600"/>
          </a:xfrm>
          <a:solidFill>
            <a:srgbClr val="FFFF66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prstClr val="black"/>
                </a:solidFill>
                <a:effectLst/>
              </a:rPr>
              <a:t>Addressing food Insecurity through appropriate Technologies: </a:t>
            </a:r>
            <a:br>
              <a:rPr lang="en-US" sz="2400" b="1" dirty="0" smtClean="0">
                <a:solidFill>
                  <a:prstClr val="black"/>
                </a:solidFill>
                <a:effectLst/>
              </a:rPr>
            </a:br>
            <a:r>
              <a:rPr lang="en-US" sz="2400" b="1" dirty="0" smtClean="0">
                <a:solidFill>
                  <a:prstClr val="black"/>
                </a:solidFill>
                <a:effectLst/>
              </a:rPr>
              <a:t>System of Root Intensification </a:t>
            </a:r>
            <a:r>
              <a:rPr lang="en-US" sz="2400" b="1" dirty="0" smtClean="0">
                <a:solidFill>
                  <a:srgbClr val="FF0000"/>
                </a:solidFill>
                <a:effectLst/>
              </a:rPr>
              <a:t>(SRI)-</a:t>
            </a:r>
            <a:br>
              <a:rPr lang="en-US" sz="2400" b="1" dirty="0" smtClean="0">
                <a:solidFill>
                  <a:srgbClr val="FF0000"/>
                </a:solidFill>
                <a:effectLst/>
              </a:rPr>
            </a:br>
            <a:r>
              <a:rPr lang="en-US" sz="2400" b="1" dirty="0" smtClean="0">
                <a:solidFill>
                  <a:srgbClr val="FF0000"/>
                </a:solidFill>
                <a:effectLst/>
              </a:rPr>
              <a:t>as  inclusive socio-economic entity</a:t>
            </a:r>
            <a:endParaRPr lang="en-US" sz="24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602480"/>
            <a:ext cx="8610600" cy="2164080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dirty="0" smtClean="0">
                <a:cs typeface="Arial" charset="0"/>
              </a:rPr>
              <a:t>Low external inputs (seed, fertilizers, water, labor) to make this within reach of resource poor families. </a:t>
            </a:r>
            <a:r>
              <a:rPr lang="en-US" dirty="0" smtClean="0">
                <a:solidFill>
                  <a:srgbClr val="FF0000"/>
                </a:solidFill>
                <a:cs typeface="Arial" charset="0"/>
              </a:rPr>
              <a:t>THIS LEADS cost-effective CROP ECONOMY</a:t>
            </a:r>
          </a:p>
          <a:p>
            <a:pPr marL="514350" indent="-514350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b="1" dirty="0" smtClean="0">
                <a:solidFill>
                  <a:srgbClr val="FF0000"/>
                </a:solidFill>
                <a:cs typeface="Arial" charset="0"/>
              </a:rPr>
              <a:t>HOUSEHOLD FOOD SECURITY: </a:t>
            </a:r>
            <a:r>
              <a:rPr lang="en-US" dirty="0" smtClean="0">
                <a:solidFill>
                  <a:srgbClr val="FF0000"/>
                </a:solidFill>
                <a:cs typeface="Arial" charset="0"/>
              </a:rPr>
              <a:t>High productivity to ensure enhanced availability of home-grown food grains to small and marginal farmers</a:t>
            </a:r>
          </a:p>
          <a:p>
            <a:pPr marL="514350" indent="-514350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dirty="0" smtClean="0">
                <a:cs typeface="Arial" charset="0"/>
              </a:rPr>
              <a:t>SRI is  an inclusive system and ensure Sustainability (</a:t>
            </a:r>
            <a:r>
              <a:rPr lang="en-US" dirty="0" smtClean="0">
                <a:solidFill>
                  <a:srgbClr val="FF0000"/>
                </a:solidFill>
                <a:cs typeface="Arial" charset="0"/>
              </a:rPr>
              <a:t>Conserving precious soil, </a:t>
            </a:r>
            <a:r>
              <a:rPr lang="en-US" dirty="0" smtClean="0">
                <a:cs typeface="Arial" charset="0"/>
              </a:rPr>
              <a:t>water and environment carrying capacity for future generations)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2440" y="1905000"/>
            <a:ext cx="44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solidFill>
                  <a:srgbClr val="FF0000"/>
                </a:solidFill>
              </a:rPr>
              <a:t>Root is the mouth of the plant – </a:t>
            </a:r>
          </a:p>
          <a:p>
            <a:pPr algn="ctr"/>
            <a:r>
              <a:rPr lang="en-US" b="1" i="1" dirty="0" smtClean="0">
                <a:solidFill>
                  <a:srgbClr val="FF0000"/>
                </a:solidFill>
              </a:rPr>
              <a:t>keep that healthy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5257800" y="3947161"/>
            <a:ext cx="38862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pitchFamily="-65" charset="-128"/>
                <a:cs typeface="Arial" charset="0"/>
              </a:rPr>
              <a:t>Enhanced root volume and length of SRI compared to normal method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480" y="3032760"/>
            <a:ext cx="460248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just" eaLnBrk="1" hangingPunct="1">
              <a:lnSpc>
                <a:spcPct val="120000"/>
              </a:lnSpc>
              <a:defRPr/>
            </a:pPr>
            <a:r>
              <a:rPr lang="en-US" dirty="0" smtClean="0">
                <a:solidFill>
                  <a:srgbClr val="FF0000"/>
                </a:solidFill>
              </a:rPr>
              <a:t>SRI method consider root play crucial role (different from green revolution in the country).  In addition, SRI uses</a:t>
            </a:r>
          </a:p>
        </p:txBody>
      </p:sp>
      <p:pic>
        <p:nvPicPr>
          <p:cNvPr id="11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76200"/>
            <a:ext cx="92526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D:\Working Disk BCB\NATIONAL CONSORTIUM\SWI-SRI IARI study\IARI SRI 2013\SRI picture 2013\SRI Healthy long Root 24Aug 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2560" y="822960"/>
            <a:ext cx="2362200" cy="3124199"/>
          </a:xfrm>
          <a:prstGeom prst="rect">
            <a:avLst/>
          </a:prstGeom>
          <a:noFill/>
        </p:spPr>
      </p:pic>
      <p:pic>
        <p:nvPicPr>
          <p:cNvPr id="14" name="Picture 3" descr="D:\Working Disk BCB\NATIONAL CONSORTIUM\SWI-SRI IARI study\IARI SRI 2013\SRI picture 2013\Root P-1509 COnv Expt-24Aug 2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914400"/>
            <a:ext cx="1524000" cy="306324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257800" y="2514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SRI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50480" y="129540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Normal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446520" cy="584775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457200">
              <a:spcBef>
                <a:spcPts val="0"/>
              </a:spcBef>
              <a:defRPr/>
            </a:pPr>
            <a:r>
              <a:rPr lang="en-US" sz="3200" b="1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Understanding basic principles of SRI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577840"/>
          </a:xfrm>
          <a:noFill/>
          <a:ln w="19050">
            <a:noFill/>
          </a:ln>
        </p:spPr>
        <p:txBody>
          <a:bodyPr lIns="54864" tIns="91440" rtlCol="0">
            <a:noAutofit/>
          </a:bodyPr>
          <a:lstStyle/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Priming of seeds &amp; planting material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Young age seedlings/sprouted seeds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Wider spacing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Single/Few/ seedlings/seeds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Use of Integrated Nutrient Management/organic/natural fertilizers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No standing water in field; keep soil moist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Interculture with weeders to aerate soil and improve root health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Surface sowing/transplanting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Providing space(pit) for roots to grow to maximum potential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Nutritional and microbial security to rhizosphere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Organic relationship of human with trees and plants</a:t>
            </a:r>
          </a:p>
          <a:p>
            <a:pPr marL="514350" indent="-514350" algn="just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 smtClean="0">
                <a:ea typeface="+mn-ea"/>
                <a:cs typeface="+mn-cs"/>
              </a:rPr>
              <a:t>Emotional relationship of practiceners and farmers with the growth stages of crops</a:t>
            </a:r>
          </a:p>
        </p:txBody>
      </p:sp>
      <p:pic>
        <p:nvPicPr>
          <p:cNvPr id="21510" name="Picture 2" descr="Mono of PRA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4158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WE DWELT ON: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C00000"/>
                </a:solidFill>
              </a:rPr>
              <a:t>Transfer of Innovation to improve its spread among the poor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61560"/>
          </a:xfrm>
          <a:solidFill>
            <a:srgbClr val="00B050"/>
          </a:solidFill>
          <a:ln w="28575"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Because: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Innovation is more knowledge intensive and less of input intensive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Knowledge has to be delivered to bypassed people who matters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Proper institutional architecture is required to be developed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Informal institutions can lead knowledge extension, but formal agencies needs to provide strength and actionable policy framework for wider out reach</a:t>
            </a:r>
            <a:endParaRPr lang="en-IN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60960" y="152400"/>
            <a:ext cx="7894320" cy="584775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 defTabSz="457200">
              <a:spcBef>
                <a:spcPts val="0"/>
              </a:spcBef>
              <a:defRPr/>
            </a:pPr>
            <a:r>
              <a:rPr lang="en-US" sz="3200" b="1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OUR Strategies: </a:t>
            </a:r>
            <a:r>
              <a:rPr lang="en-US" sz="280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strengthening 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00160" cy="2636520"/>
          </a:xfrm>
          <a:noFill/>
          <a:ln w="19050">
            <a:solidFill>
              <a:schemeClr val="accent1"/>
            </a:solidFill>
          </a:ln>
        </p:spPr>
        <p:txBody>
          <a:bodyPr lIns="54864" tIns="91440">
            <a:noAutofit/>
          </a:bodyPr>
          <a:lstStyle/>
          <a:p>
            <a:pPr marL="514350" indent="-514350" eaLnBrk="1" hangingPunct="1">
              <a:buFont typeface="Wingdings" pitchFamily="2" charset="2"/>
              <a:buChar char="q"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Awareness generating among the deprived communities</a:t>
            </a:r>
          </a:p>
          <a:p>
            <a:pPr marL="514350" indent="-514350" eaLnBrk="1" hangingPunct="1">
              <a:buFont typeface="Wingdings" pitchFamily="2" charset="2"/>
              <a:buChar char="q"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Use of audio-visual (SRI film) and flex extension materials/manuals as easy understandable tool</a:t>
            </a:r>
          </a:p>
          <a:p>
            <a:pPr marL="514350" indent="-514350">
              <a:buFont typeface="Wingdings" pitchFamily="2" charset="2"/>
              <a:buChar char="q"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Using old experienced SRI farmers to Campaign in villages </a:t>
            </a:r>
          </a:p>
          <a:p>
            <a:pPr marL="514350" indent="-514350" eaLnBrk="1" hangingPunct="1">
              <a:buFont typeface="Wingdings" pitchFamily="2" charset="2"/>
              <a:buChar char="q"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Regular Village meetings for awareness, motivation and adoption in continuum</a:t>
            </a:r>
          </a:p>
          <a:p>
            <a:pPr marL="514350" indent="-514350" eaLnBrk="1" hangingPunct="1">
              <a:buFont typeface="Wingdings" pitchFamily="2" charset="2"/>
              <a:buChar char="q"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Collaborating with Government Extension and Research Programs ( ATMA, KVK, Research Institutions, etc)</a:t>
            </a:r>
          </a:p>
          <a:p>
            <a:pPr marL="514350" indent="-514350" eaLnBrk="1" hangingPunct="1">
              <a:buFont typeface="Wingdings" pitchFamily="2" charset="2"/>
              <a:buChar char="q"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Stakeholders workshops: Block, district, State, Agricultural universities and others</a:t>
            </a:r>
          </a:p>
          <a:p>
            <a:pPr marL="514350" indent="-514350" eaLnBrk="1" hangingPunct="1">
              <a:buFont typeface="Wingdings" pitchFamily="2" charset="2"/>
              <a:buChar char="q"/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Participating in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Kisan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Melas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and SRI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Jhanki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4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6200" y="4099560"/>
            <a:ext cx="9006840" cy="265176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514350" lvl="0" indent="-514350" defTabSz="457200">
              <a:spcBef>
                <a:spcPts val="0"/>
              </a:spcBef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-65" charset="-128"/>
              <a:cs typeface="Times New Roman" pitchFamily="18" charset="0"/>
            </a:endParaRP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Pro-poor Incentives to VRPs (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Building on strengths in stakeholders)</a:t>
            </a: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Pro-women incentives to staff and VRPs</a:t>
            </a: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Facilitating women Common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Interest Groups/Village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organisations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 /Self Help Groups</a:t>
            </a: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Credit is to be given and not to be taken </a:t>
            </a: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Collective ownership of successes and failures</a:t>
            </a: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Non-Negotiable - Maintaining Integrity at all levels</a:t>
            </a: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75% : 25% EMPHASIS TO motivational  AND technical</a:t>
            </a: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Panch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 S (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Satya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Samay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Seva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Sanskar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 and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Samanta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) and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Panch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 J (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Jal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, Jungle,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Jameen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Janwar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 and Jan) (</a:t>
            </a:r>
            <a:r>
              <a:rPr kumimoji="0" lang="en-US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Principles of development in practice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)</a:t>
            </a:r>
          </a:p>
          <a:p>
            <a:pPr marL="514350" marR="0" lvl="0" indent="-514350" algn="l" defTabSz="4572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ＭＳ Ｐゴシック" pitchFamily="-65" charset="-128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06680" y="3706996"/>
            <a:ext cx="9037320" cy="646331"/>
          </a:xfrm>
          <a:prstGeom prst="rect">
            <a:avLst/>
          </a:prstGeo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457200" eaLnBrk="0" hangingPunct="0">
              <a:spcBef>
                <a:spcPts val="0"/>
              </a:spcBef>
              <a:defRPr/>
            </a:pPr>
            <a:r>
              <a:rPr lang="en-US" b="1" dirty="0" smtClean="0">
                <a:solidFill>
                  <a:srgbClr val="00B050"/>
                </a:solidFill>
              </a:rPr>
              <a:t>Approaches: Never before approach to use local human resource for local production technology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-145398"/>
            <a:ext cx="9144000" cy="1089529"/>
          </a:xfrm>
          <a:solidFill>
            <a:srgbClr val="FFFF66"/>
          </a:solidFill>
          <a:ln w="127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 algn="ctr" eaLnBrk="1" hangingPunct="1">
              <a:lnSpc>
                <a:spcPct val="120000"/>
              </a:lnSpc>
            </a:pPr>
            <a:r>
              <a:rPr lang="en-US" sz="2400" b="1" dirty="0" smtClean="0">
                <a:solidFill>
                  <a:srgbClr val="00B050"/>
                </a:solidFill>
                <a:effectLst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Innovative Governance structure</a:t>
            </a:r>
            <a:r>
              <a:rPr lang="en-US" sz="1600" b="1" dirty="0" smtClean="0">
                <a:effectLst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/>
            </a:r>
            <a:br>
              <a:rPr lang="en-US" sz="1600" b="1" dirty="0" smtClean="0">
                <a:effectLst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</a:br>
            <a:r>
              <a:rPr lang="en-US" sz="1600" b="1" dirty="0" smtClean="0">
                <a:effectLst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Capacity Building for Rural Development</a:t>
            </a:r>
            <a:r>
              <a:rPr lang="en-US" sz="1400" b="1" dirty="0" smtClean="0">
                <a:effectLst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 </a:t>
            </a:r>
            <a:br>
              <a:rPr lang="en-US" sz="1400" b="1" dirty="0" smtClean="0">
                <a:effectLst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</a:br>
            <a:r>
              <a:rPr lang="en-US" sz="1400" b="1" dirty="0" smtClean="0">
                <a:effectLst/>
                <a:latin typeface="Times New Roman" pitchFamily="18" charset="0"/>
                <a:ea typeface="ＭＳ Ｐゴシック" pitchFamily="-65" charset="-128"/>
                <a:cs typeface="Times New Roman" pitchFamily="18" charset="0"/>
              </a:rPr>
              <a:t>Village Resource Persons (A critical and basic requirement )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91440" y="1280160"/>
            <a:ext cx="4724400" cy="5179880"/>
          </a:xfrm>
          <a:noFill/>
          <a:ln w="19050">
            <a:solidFill>
              <a:schemeClr val="accent1"/>
            </a:solidFill>
          </a:ln>
        </p:spPr>
        <p:txBody>
          <a:bodyPr wrap="square" lIns="54864" tIns="91440" rtlCol="0">
            <a:spAutoFit/>
          </a:bodyPr>
          <a:lstStyle/>
          <a:p>
            <a:pPr marL="514350" indent="-514350" eaLnBrk="1" hangingPunct="1">
              <a:lnSpc>
                <a:spcPct val="120000"/>
              </a:lnSpc>
              <a:spcAft>
                <a:spcPts val="0"/>
              </a:spcAft>
              <a:buFont typeface="Arial" pitchFamily="-65" charset="0"/>
              <a:buNone/>
              <a:defRPr/>
            </a:pPr>
            <a:r>
              <a:rPr lang="en-US" sz="2400" dirty="0" smtClean="0">
                <a:ea typeface="+mn-ea"/>
                <a:cs typeface="+mn-cs"/>
              </a:rPr>
              <a:t>The  best practiceners identified by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itchFamily="-65" charset="0"/>
              <a:buNone/>
              <a:defRPr/>
            </a:pPr>
            <a:r>
              <a:rPr lang="en-US" sz="2400" dirty="0" smtClean="0">
                <a:ea typeface="+mn-ea"/>
                <a:cs typeface="+mn-cs"/>
              </a:rPr>
              <a:t>Villagers/women CIGs/VO for training in 3-4 phases including:</a:t>
            </a:r>
          </a:p>
          <a:p>
            <a:pPr marL="0" indent="0" eaLnBrk="1" hangingPunct="1">
              <a:lnSpc>
                <a:spcPct val="120000"/>
              </a:lnSpc>
              <a:spcAft>
                <a:spcPts val="0"/>
              </a:spcAft>
              <a:buFont typeface="Arial" pitchFamily="-65" charset="0"/>
              <a:buNone/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 marL="514350" indent="-514350" eaLnBrk="1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en-US" sz="2400" b="1" dirty="0" smtClean="0">
                <a:ea typeface="+mn-ea"/>
              </a:rPr>
              <a:t>Motivational and Capacity Building Training</a:t>
            </a:r>
          </a:p>
          <a:p>
            <a:pPr marL="514350" indent="-514350" eaLnBrk="1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en-US" sz="2400" b="1" dirty="0" smtClean="0">
                <a:ea typeface="+mn-ea"/>
              </a:rPr>
              <a:t>Technical Skills development</a:t>
            </a:r>
          </a:p>
          <a:p>
            <a:pPr marL="514350" indent="-514350" eaLnBrk="1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en-US" sz="2400" b="1" dirty="0" smtClean="0">
                <a:ea typeface="+mn-ea"/>
              </a:rPr>
              <a:t>Learning by doing</a:t>
            </a:r>
          </a:p>
          <a:p>
            <a:pPr marL="514350" indent="-514350" eaLnBrk="1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en-US" sz="2400" b="1" dirty="0" smtClean="0">
                <a:ea typeface="+mn-ea"/>
              </a:rPr>
              <a:t>Repeated Engagement and long-term partnerships</a:t>
            </a:r>
          </a:p>
        </p:txBody>
      </p:sp>
      <p:pic>
        <p:nvPicPr>
          <p:cNvPr id="18438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4913921" y="1143000"/>
            <a:ext cx="4241178" cy="5715000"/>
            <a:chOff x="4913921" y="1143000"/>
            <a:chExt cx="4241178" cy="5715000"/>
          </a:xfrm>
        </p:grpSpPr>
        <p:pic>
          <p:nvPicPr>
            <p:cNvPr id="5" name="Picture 4" descr="DSC_0595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3000" y="1143000"/>
              <a:ext cx="4191000" cy="28182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Picture 5" descr="DSC_0577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13921" y="4038600"/>
              <a:ext cx="4241178" cy="2819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457200" y="13227"/>
            <a:ext cx="7543800" cy="1138773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defTabSz="457200">
              <a:spcAft>
                <a:spcPts val="3600"/>
              </a:spcAft>
              <a:defRPr/>
            </a:pPr>
            <a:r>
              <a:rPr lang="en-US" sz="28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  <a:t>SRI Awareness &amp; GOVERNANCE:</a:t>
            </a:r>
            <a:r>
              <a:rPr lang="en-US" sz="20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/>
            </a:r>
            <a:br>
              <a:rPr lang="en-US" sz="20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</a:br>
            <a:r>
              <a:rPr lang="en-US" sz="20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PRAN Farmers Highlight “SRI </a:t>
            </a:r>
            <a:r>
              <a:rPr lang="en-US" sz="2000" b="1" dirty="0" err="1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Vidhi</a:t>
            </a:r>
            <a:r>
              <a:rPr lang="en-US" sz="20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” in Gandhi </a:t>
            </a:r>
            <a:r>
              <a:rPr lang="en-US" sz="2000" b="1" dirty="0" err="1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Maidan</a:t>
            </a:r>
            <a:r>
              <a:rPr lang="en-US" sz="20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, Gaya on Republic Day every year</a:t>
            </a:r>
          </a:p>
        </p:txBody>
      </p:sp>
      <p:sp>
        <p:nvSpPr>
          <p:cNvPr id="27651" name="Text Placeholder 4"/>
          <p:cNvSpPr>
            <a:spLocks noGrp="1"/>
          </p:cNvSpPr>
          <p:nvPr>
            <p:ph type="body" idx="1"/>
          </p:nvPr>
        </p:nvSpPr>
        <p:spPr>
          <a:xfrm>
            <a:off x="289560" y="5893187"/>
            <a:ext cx="8564880" cy="646331"/>
          </a:xfr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00" b="1" dirty="0" smtClean="0">
                <a:solidFill>
                  <a:schemeClr val="tx1"/>
                </a:solidFill>
                <a:ea typeface="ＭＳ Ｐゴシック" pitchFamily="-65" charset="-128"/>
                <a:cs typeface="Arial" charset="0"/>
              </a:rPr>
              <a:t>Village Resource Persons (VRPs) and </a:t>
            </a:r>
            <a:r>
              <a:rPr lang="en-US" sz="1800" b="1" dirty="0" err="1" smtClean="0">
                <a:solidFill>
                  <a:schemeClr val="tx1"/>
                </a:solidFill>
                <a:ea typeface="ＭＳ Ｐゴシック" pitchFamily="-65" charset="-128"/>
                <a:cs typeface="Arial" charset="0"/>
              </a:rPr>
              <a:t>s&amp;m</a:t>
            </a:r>
            <a:r>
              <a:rPr lang="en-US" sz="1800" b="1" dirty="0" smtClean="0">
                <a:solidFill>
                  <a:schemeClr val="tx1"/>
                </a:solidFill>
                <a:ea typeface="ＭＳ Ｐゴシック" pitchFamily="-65" charset="-128"/>
                <a:cs typeface="Arial" charset="0"/>
              </a:rPr>
              <a:t> farmers  participating  in </a:t>
            </a:r>
            <a:r>
              <a:rPr lang="en-US" sz="1800" b="1" dirty="0" err="1" smtClean="0">
                <a:solidFill>
                  <a:schemeClr val="tx1"/>
                </a:solidFill>
                <a:ea typeface="ＭＳ Ｐゴシック" pitchFamily="-65" charset="-128"/>
                <a:cs typeface="Arial" charset="0"/>
              </a:rPr>
              <a:t>Jhanki</a:t>
            </a:r>
            <a:r>
              <a:rPr lang="en-US" sz="1800" b="1" dirty="0" smtClean="0">
                <a:solidFill>
                  <a:schemeClr val="tx1"/>
                </a:solidFill>
                <a:ea typeface="ＭＳ Ｐゴシック" pitchFamily="-65" charset="-128"/>
                <a:cs typeface="Arial" charset="0"/>
              </a:rPr>
              <a:t>. wearing yellow sari indicting color of SRI </a:t>
            </a:r>
            <a:r>
              <a:rPr lang="en-US" sz="1800" b="1" dirty="0" err="1" smtClean="0">
                <a:solidFill>
                  <a:schemeClr val="tx1"/>
                </a:solidFill>
                <a:ea typeface="ＭＳ Ｐゴシック" pitchFamily="-65" charset="-128"/>
                <a:cs typeface="Arial" charset="0"/>
              </a:rPr>
              <a:t>Vidhi</a:t>
            </a:r>
            <a:r>
              <a:rPr lang="en-US" sz="1800" b="1" dirty="0" smtClean="0">
                <a:solidFill>
                  <a:schemeClr val="tx1"/>
                </a:solidFill>
                <a:ea typeface="ＭＳ Ｐゴシック" pitchFamily="-65" charset="-128"/>
                <a:cs typeface="Arial" charset="0"/>
              </a:rPr>
              <a:t>. 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36" y="1463040"/>
            <a:ext cx="4496064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1493520"/>
            <a:ext cx="4289425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4" name="Picture 2" descr="Mono of PRA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"/>
            <a:ext cx="8686800" cy="92964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Quantitative IMPACT: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800" b="1" dirty="0" smtClean="0"/>
              <a:t>Pre and Post project in pilot villages..1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9080" y="1158240"/>
          <a:ext cx="8686800" cy="5620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3627120"/>
                <a:gridCol w="4373880"/>
              </a:tblGrid>
              <a:tr h="57943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S.No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Pre  deployment of SRI method of crop cultivation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Post deployment of SRI method of crop cultivation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Most of the families, food production in their own farm was sufficient for only for 3-6 months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Most of the families getting food grain security round the year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Earlier dependent on </a:t>
                      </a:r>
                      <a:r>
                        <a:rPr lang="en-US" sz="1800" dirty="0" err="1">
                          <a:latin typeface="Calibri"/>
                          <a:ea typeface="Times New Roman"/>
                          <a:cs typeface="Times New Roman"/>
                        </a:rPr>
                        <a:t>mahajans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 for credit in hours of need.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Those who are practicing SRI method of crop cultivation in cereals, vegetables are getting cash income apart from food grain security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186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The indiscriminate use of pesticides and chemical fertilizers.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Reduced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the use of chemical fertilizers and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pesticides substituted by organic/natural.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186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4971" marR="649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PEOPLE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: Usually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poor farmers particularly </a:t>
                      </a:r>
                      <a:r>
                        <a:rPr lang="en-US" sz="1800" b="1" u="sng" dirty="0" smtClean="0">
                          <a:latin typeface="Calibri"/>
                          <a:ea typeface="Times New Roman"/>
                          <a:cs typeface="Times New Roman"/>
                        </a:rPr>
                        <a:t>MAHA-DALIT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were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forced to migrate in search of food</a:t>
                      </a:r>
                    </a:p>
                  </a:txBody>
                  <a:tcPr marL="64971" marR="64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Substantially Reduced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forced migration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in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remote villages.</a:t>
                      </a:r>
                    </a:p>
                  </a:txBody>
                  <a:tcPr marL="64971" marR="64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186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4971" marR="649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SEED: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Farmers used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40kg of Paddy seeds per acre, 54-81Kg of wheat seeds per acre and 7-8 kg of oilseeds per acre</a:t>
                      </a:r>
                    </a:p>
                  </a:txBody>
                  <a:tcPr marL="64971" marR="64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Now they are using 2kg of Paddy seeds per acre, 10 kg of wheat seeds per acre and 250gm-1 kg of oilseeds per acre.</a:t>
                      </a:r>
                    </a:p>
                  </a:txBody>
                  <a:tcPr marL="64971" marR="64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186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4971" marR="649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FOOD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: The </a:t>
                      </a:r>
                      <a:r>
                        <a:rPr lang="en-US" sz="1800" dirty="0" err="1">
                          <a:latin typeface="Calibri"/>
                          <a:ea typeface="Times New Roman"/>
                          <a:cs typeface="Times New Roman"/>
                        </a:rPr>
                        <a:t>Mahadalit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commonly took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only  alternate  meals to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survive and often skip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the meals.</a:t>
                      </a:r>
                    </a:p>
                  </a:txBody>
                  <a:tcPr marL="64971" marR="64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SRI increased production and provide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balanced and sufficient diet daily.</a:t>
                      </a:r>
                    </a:p>
                  </a:txBody>
                  <a:tcPr marL="64971" marR="64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"/>
            <a:ext cx="8686800" cy="3352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 and Post project in pilot villages……2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7640" y="1051560"/>
          <a:ext cx="8884920" cy="5358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006"/>
                <a:gridCol w="3741019"/>
                <a:gridCol w="3896895"/>
              </a:tblGrid>
              <a:tr h="969327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S.No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86627" marR="86627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Pre  deployment of SRI method of crop cultivation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86627" marR="86627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Post 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deplyoment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of SRI method of crop cultivation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86627" marR="86627"/>
                </a:tc>
              </a:tr>
              <a:tr h="783273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4971" marR="649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DEPEDENCE:</a:t>
                      </a:r>
                      <a:r>
                        <a:rPr lang="en-US" sz="18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Farmers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were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highly dependant on markets for fertilizers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and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pesticides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71" marR="64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In many villages farmers are themselves preparing </a:t>
                      </a:r>
                      <a:r>
                        <a:rPr lang="en-US" sz="1800" dirty="0" err="1">
                          <a:latin typeface="Calibri"/>
                          <a:ea typeface="Times New Roman"/>
                          <a:cs typeface="Times New Roman"/>
                        </a:rPr>
                        <a:t>vermicompost,local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 fertilizers and pesticides.</a:t>
                      </a:r>
                    </a:p>
                  </a:txBody>
                  <a:tcPr marL="64971" marR="64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GENDER IMPACT: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The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women in villages were reluctant in speaking to outsiders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Women now come out in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the fore front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to demonstrate their internal confidence and capability.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QUALITY GRAIN: Often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satisfied with poor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quality grains  and vegetables to eat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The farmers and families  are getting quality grains and vegetables to eat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MAINSTREAMING SRI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: Scientific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institutions were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hesitant to accept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SRI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ICAR institutions and Agricultural scientists have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started appreciating SRI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IMPACT ON STATE PRODUCTION: P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roduction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of rice was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less than 4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million tones in a year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Today, Bihar proudly produce more than 8 </a:t>
                      </a:r>
                      <a:r>
                        <a:rPr lang="en-US" sz="1800" dirty="0" err="1" smtClean="0">
                          <a:latin typeface="Calibri"/>
                          <a:ea typeface="Times New Roman"/>
                          <a:cs typeface="Times New Roman"/>
                        </a:rPr>
                        <a:t>mt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of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Paddy, which won </a:t>
                      </a:r>
                      <a:r>
                        <a:rPr lang="en-US" sz="1800" dirty="0" err="1">
                          <a:latin typeface="Calibri"/>
                          <a:ea typeface="Times New Roman"/>
                          <a:cs typeface="Times New Roman"/>
                        </a:rPr>
                        <a:t>Krishi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 Karman award from President of India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Times New Roman"/>
                        </a:rPr>
                        <a:t>deploying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new method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"/>
            <a:ext cx="9144000" cy="822960"/>
          </a:xfrm>
          <a:effectLst/>
        </p:spPr>
        <p:txBody>
          <a:bodyPr>
            <a:normAutofit fontScale="90000"/>
          </a:bodyPr>
          <a:lstStyle/>
          <a:p>
            <a:pPr marL="722313"/>
            <a:r>
              <a:rPr lang="en-US" sz="3600" dirty="0" smtClean="0">
                <a:latin typeface="Arial"/>
                <a:ea typeface="Times New Roman"/>
                <a:cs typeface="Mangal"/>
              </a:rPr>
              <a:t>Some Macro Impact of SRI </a:t>
            </a:r>
            <a:br>
              <a:rPr lang="en-US" sz="3600" dirty="0" smtClean="0">
                <a:latin typeface="Arial"/>
                <a:ea typeface="Times New Roman"/>
                <a:cs typeface="Mangal"/>
              </a:rPr>
            </a:br>
            <a:r>
              <a:rPr lang="en-US" sz="2000" dirty="0" smtClean="0">
                <a:latin typeface="Arial"/>
                <a:ea typeface="Times New Roman"/>
                <a:cs typeface="Mangal"/>
              </a:rPr>
              <a:t>(assuming 26 </a:t>
            </a:r>
            <a:r>
              <a:rPr lang="en-US" sz="2000" dirty="0" err="1" smtClean="0">
                <a:latin typeface="Arial"/>
                <a:ea typeface="Times New Roman"/>
                <a:cs typeface="Mangal"/>
              </a:rPr>
              <a:t>mh</a:t>
            </a:r>
            <a:r>
              <a:rPr lang="en-US" sz="2000" dirty="0" smtClean="0">
                <a:latin typeface="Arial"/>
                <a:ea typeface="Times New Roman"/>
                <a:cs typeface="Mangal"/>
              </a:rPr>
              <a:t> Irrigated rice in the country)</a:t>
            </a:r>
            <a:endParaRPr lang="en-IN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" y="1351961"/>
          <a:ext cx="9144000" cy="5119476"/>
        </p:xfrm>
        <a:graphic>
          <a:graphicData uri="http://schemas.openxmlformats.org/drawingml/2006/table">
            <a:tbl>
              <a:tblPr/>
              <a:tblGrid>
                <a:gridCol w="1953846"/>
                <a:gridCol w="1563077"/>
                <a:gridCol w="1172307"/>
                <a:gridCol w="312616"/>
                <a:gridCol w="2557193"/>
                <a:gridCol w="1584961"/>
              </a:tblGrid>
              <a:tr h="135210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32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Arial"/>
                        </a:rPr>
                        <a:t>Conventional Method of cultivation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Arial"/>
                        </a:rPr>
                        <a:t>SRI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Arial"/>
                        </a:rPr>
                        <a:t>Savings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Arial"/>
                        </a:rPr>
                        <a:t>Remark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266030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solidFill>
                            <a:srgbClr val="00B050"/>
                          </a:solidFill>
                          <a:latin typeface="Calibri"/>
                          <a:ea typeface="PMingLiU"/>
                          <a:cs typeface="Mangal"/>
                        </a:rPr>
                        <a:t>GAIN DUE TO INPUT SAVING </a:t>
                      </a:r>
                      <a:endParaRPr lang="en-IN" sz="1600" b="1" dirty="0">
                        <a:solidFill>
                          <a:srgbClr val="00B050"/>
                        </a:solidFill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660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Seed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- million ton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(@5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baseline="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vs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50kg/ha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1.30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mt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0.13mt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Rs.3510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crores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</a:tr>
              <a:tr h="4805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Water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5960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mcm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3680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mcm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2280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mcm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Irrigation to 1.02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mh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additional area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</a:tr>
              <a:tr h="2920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Production comparison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19.68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mt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25.68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mt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Gain of 6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mt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, @ value Rs.6000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crores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</a:tr>
              <a:tr h="266030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Arial"/>
                        </a:rPr>
                        <a:t>INCREASED IN production </a:t>
                      </a:r>
                      <a:endParaRPr lang="en-IN" sz="1600" b="1" dirty="0">
                        <a:solidFill>
                          <a:srgbClr val="00B050"/>
                        </a:solidFill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320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Potential states (irrigated rice)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D0D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Andhra Pradesh ,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Tamilnadu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, Karnataka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MP,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Uttar Pradesh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Bihar,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West Bengal,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Tripura, Jharkhand, Punjab, Sikkim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66030">
                <a:tc gridSpan="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Arial"/>
                        </a:rPr>
                        <a:t>Enhanced Food 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Arial"/>
                        </a:rPr>
                        <a:t>Security </a:t>
                      </a: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Arial"/>
                        </a:rPr>
                        <a:t> IMPACT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Yield (irrigated rice)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4803 kg/ha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6318 kg/ha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1505 kg difference (32%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more)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</a:tr>
              <a:tr h="21585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House food security (Availability of additional Rice in 25 cent (1/4acre) landholding at farmer field), 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76 days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228 days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 smtClean="0">
                          <a:latin typeface="Calibri"/>
                          <a:ea typeface="PMingLiU"/>
                          <a:cs typeface="Mangal"/>
                        </a:rPr>
                        <a:t>additional food for 152 days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</a:tr>
              <a:tr h="22523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0.25 acre land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0D0"/>
                    </a:solidFill>
                  </a:tcPr>
                </a:tc>
              </a:tr>
              <a:tr h="7392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Mangal"/>
                        </a:rPr>
                        <a:t>Production of  rice</a:t>
                      </a:r>
                      <a:endParaRPr lang="en-IN" sz="1400" dirty="0">
                        <a:latin typeface="Calibri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76213" indent="-17621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Mangal"/>
                        </a:rPr>
                        <a:t>2 quintal food  (rice) consumed in  2.5 months</a:t>
                      </a:r>
                    </a:p>
                    <a:p>
                      <a:pPr marL="176213" marR="0" indent="-176213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6 qu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intal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food for 8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months</a:t>
                      </a:r>
                    </a:p>
                    <a:p>
                      <a:pPr marL="530225" marR="0" indent="-530225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Ref: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NABARD Jharkhand case study 2012</a:t>
                      </a:r>
                      <a:endParaRPr lang="en-IN" sz="1400" dirty="0" smtClean="0">
                        <a:latin typeface="+mn-lt"/>
                        <a:ea typeface="PMingLiU"/>
                        <a:cs typeface="Mangal"/>
                      </a:endParaRPr>
                    </a:p>
                  </a:txBody>
                  <a:tcPr marL="60687" marR="606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228600" y="84892"/>
            <a:ext cx="7696200" cy="954107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3600"/>
              </a:spcAft>
              <a:defRPr/>
            </a:pPr>
            <a:r>
              <a:rPr lang="en-US" sz="28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  <a:t>ON-FARM Impact </a:t>
            </a:r>
            <a:r>
              <a:rPr lang="en-US" sz="18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  <a:t>(voice of farmers)</a:t>
            </a:r>
            <a:r>
              <a:rPr lang="en-US" sz="28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/>
            </a:r>
            <a:br>
              <a:rPr lang="en-US" sz="28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</a:br>
            <a:r>
              <a:rPr lang="en-US" sz="28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of SRI </a:t>
            </a:r>
            <a:r>
              <a:rPr lang="en-US" sz="2800" b="1" dirty="0" smtClean="0">
                <a:solidFill>
                  <a:srgbClr val="000000"/>
                </a:solidFill>
              </a:rPr>
              <a:t>o</a:t>
            </a:r>
            <a:r>
              <a:rPr lang="en-US" sz="28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n food-grains and oilseeds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98120" y="1066800"/>
            <a:ext cx="4770120" cy="2514600"/>
          </a:xfrm>
          <a:noFill/>
          <a:ln w="19050">
            <a:noFill/>
          </a:ln>
        </p:spPr>
        <p:txBody>
          <a:bodyPr lIns="54864" tIns="91440" rtlCol="0">
            <a:noAutofit/>
          </a:bodyPr>
          <a:lstStyle/>
          <a:p>
            <a:pPr marL="365125" indent="-365125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n-US" sz="1800" b="1" dirty="0" smtClean="0">
                <a:ea typeface="+mn-ea"/>
                <a:cs typeface="+mn-cs"/>
              </a:rPr>
              <a:t>Achieving Food Security: </a:t>
            </a:r>
            <a:r>
              <a:rPr lang="en-US" sz="1800" dirty="0" smtClean="0">
                <a:ea typeface="+mn-ea"/>
                <a:cs typeface="+mn-cs"/>
              </a:rPr>
              <a:t>Marginal and poor families adopting SRI in Paddy and wheat are  getting  secured food-grains.</a:t>
            </a:r>
          </a:p>
          <a:p>
            <a:pPr marL="365125" indent="-365125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n-US" sz="1800" b="1" dirty="0" smtClean="0">
                <a:ea typeface="+mn-ea"/>
                <a:cs typeface="+mn-cs"/>
              </a:rPr>
              <a:t>Earning Cash Income for Improved Livelihood Security: </a:t>
            </a:r>
            <a:r>
              <a:rPr lang="en-US" sz="1800" dirty="0" smtClean="0">
                <a:ea typeface="+mn-ea"/>
                <a:cs typeface="+mn-cs"/>
              </a:rPr>
              <a:t>The family adopting SRI in Paddy, Wheat and oilseed ,Vegetables are getting surplus cash.</a:t>
            </a:r>
          </a:p>
        </p:txBody>
      </p:sp>
      <p:pic>
        <p:nvPicPr>
          <p:cNvPr id="23558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/>
          <p:nvPr/>
        </p:nvGrpSpPr>
        <p:grpSpPr>
          <a:xfrm>
            <a:off x="76200" y="1066800"/>
            <a:ext cx="8991600" cy="5791200"/>
            <a:chOff x="76200" y="1066800"/>
            <a:chExt cx="8991600" cy="5791200"/>
          </a:xfrm>
        </p:grpSpPr>
        <p:pic>
          <p:nvPicPr>
            <p:cNvPr id="5" name="Content Placeholder 7" descr="DSC09205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81600" y="1066800"/>
              <a:ext cx="3886200" cy="2514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265" name="Picture 1" descr="G:\SMC, Deoghar\Photo\IMG_20140213_150654 - Copy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05400" y="3657600"/>
              <a:ext cx="3962400" cy="3200400"/>
            </a:xfrm>
            <a:prstGeom prst="rect">
              <a:avLst/>
            </a:prstGeom>
            <a:noFill/>
          </p:spPr>
        </p:pic>
        <p:pic>
          <p:nvPicPr>
            <p:cNvPr id="7" name="Picture 6" descr="G:\P090410_15.59.jpg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200" y="3657600"/>
              <a:ext cx="5029200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0" y="33158"/>
            <a:ext cx="8001000" cy="954107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3600"/>
              </a:spcAft>
              <a:defRPr/>
            </a:pPr>
            <a:r>
              <a:rPr lang="en-US" sz="28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  <a:t>SPILL OVER: SUCCESS STORY ON NEGLECTED CROPS:</a:t>
            </a:r>
            <a:r>
              <a:rPr lang="en-US" sz="20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 </a:t>
            </a:r>
          </a:p>
        </p:txBody>
      </p:sp>
      <p:pic>
        <p:nvPicPr>
          <p:cNvPr id="13" name="Content Placeholder 6" descr="DSC08489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180181" y="4513811"/>
            <a:ext cx="3125585" cy="2344189"/>
          </a:xfrm>
          <a:solidFill>
            <a:srgbClr val="FFFFFF">
              <a:shade val="85000"/>
            </a:srgbClr>
          </a:solidFill>
          <a:ln w="88900" cap="sq">
            <a:noFill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675" name="Picture 2" descr="Mono of PRA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0"/>
            <a:ext cx="990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30480" y="1203960"/>
            <a:ext cx="5699760" cy="2819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715963" indent="-715963" eaLnBrk="0" hangingPunct="0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2800" b="1" dirty="0" smtClean="0">
                <a:latin typeface="Calibri" pitchFamily="-65" charset="0"/>
                <a:ea typeface="ＭＳ Ｐゴシック" pitchFamily="-65" charset="-128"/>
              </a:rPr>
              <a:t>WHEAT</a:t>
            </a:r>
            <a:endParaRPr lang="en-US" sz="2800" b="1" dirty="0">
              <a:latin typeface="Calibri" pitchFamily="-65" charset="0"/>
              <a:ea typeface="ＭＳ Ｐゴシック" pitchFamily="-65" charset="-128"/>
            </a:endParaRPr>
          </a:p>
          <a:p>
            <a:pPr marL="715963" indent="-715963" eaLnBrk="0" hangingPunct="0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2800" b="1" dirty="0" smtClean="0">
                <a:latin typeface="Calibri" pitchFamily="-65" charset="0"/>
                <a:ea typeface="ＭＳ Ｐゴシック" pitchFamily="-65" charset="-128"/>
              </a:rPr>
              <a:t>other coarse cereals</a:t>
            </a:r>
          </a:p>
          <a:p>
            <a:pPr marL="715963" indent="-715963" eaLnBrk="0" hangingPunct="0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2800" b="1" dirty="0" smtClean="0">
                <a:latin typeface="Calibri" pitchFamily="-65" charset="0"/>
                <a:ea typeface="ＭＳ Ｐゴシック" pitchFamily="-65" charset="-128"/>
              </a:rPr>
              <a:t>OILSEEDS</a:t>
            </a:r>
            <a:endParaRPr lang="en-US" sz="2800" b="1" dirty="0">
              <a:latin typeface="Calibri" pitchFamily="-65" charset="0"/>
              <a:ea typeface="ＭＳ Ｐゴシック" pitchFamily="-65" charset="-128"/>
            </a:endParaRPr>
          </a:p>
          <a:p>
            <a:pPr marL="715963" indent="-715963" eaLnBrk="0" hangingPunct="0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2800" b="1" dirty="0">
                <a:latin typeface="Calibri" pitchFamily="-65" charset="0"/>
                <a:ea typeface="ＭＳ Ｐゴシック" pitchFamily="-65" charset="-128"/>
              </a:rPr>
              <a:t> </a:t>
            </a:r>
            <a:r>
              <a:rPr lang="en-US" sz="2800" b="1" dirty="0" smtClean="0">
                <a:latin typeface="Calibri" pitchFamily="-65" charset="0"/>
                <a:ea typeface="ＭＳ Ｐゴシック" pitchFamily="-65" charset="-128"/>
              </a:rPr>
              <a:t>Vegetable and Pulses</a:t>
            </a:r>
          </a:p>
          <a:p>
            <a:pPr marL="715963" indent="-715963" eaLnBrk="0" hangingPunct="0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2800" b="1" dirty="0" smtClean="0">
                <a:latin typeface="Calibri" pitchFamily="-65" charset="0"/>
                <a:ea typeface="ＭＳ Ｐゴシック" pitchFamily="-65" charset="-128"/>
              </a:rPr>
              <a:t>SUGARCANE </a:t>
            </a:r>
            <a:endParaRPr lang="en-US" sz="2800" b="1" dirty="0">
              <a:latin typeface="Calibri" pitchFamily="-65" charset="0"/>
            </a:endParaRPr>
          </a:p>
        </p:txBody>
      </p:sp>
      <p:pic>
        <p:nvPicPr>
          <p:cNvPr id="11" name="Picture 10" descr="DSC_08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3810000"/>
            <a:ext cx="28194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5029200"/>
            <a:ext cx="1190625" cy="1703388"/>
          </a:xfrm>
          <a:prstGeom prst="rect">
            <a:avLst/>
          </a:prstGeom>
          <a:solidFill>
            <a:srgbClr val="002060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0" name="TextBox 19"/>
          <p:cNvSpPr txBox="1"/>
          <p:nvPr/>
        </p:nvSpPr>
        <p:spPr>
          <a:xfrm>
            <a:off x="3322320" y="4084320"/>
            <a:ext cx="2895600" cy="338554"/>
          </a:xfrm>
          <a:prstGeom prst="rect">
            <a:avLst/>
          </a:prstGeom>
          <a:solidFill>
            <a:srgbClr val="FFFF66"/>
          </a:solidFill>
          <a:effectLst>
            <a:glow rad="635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/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accent2">
                <a:shade val="60000"/>
                <a:satMod val="11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High growth of shoot and girth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77200" y="3962400"/>
            <a:ext cx="1143000" cy="38100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perspectiveContrastingLeftFacing"/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accent2">
                <a:shade val="60000"/>
                <a:satMod val="11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High Yield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19" name="Content Placeholder 6" descr="Copy of DSC0659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14800"/>
            <a:ext cx="32004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685801" y="6144628"/>
            <a:ext cx="1656346" cy="30777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SRI Sugarcane</a:t>
            </a:r>
          </a:p>
        </p:txBody>
      </p:sp>
      <p:pic>
        <p:nvPicPr>
          <p:cNvPr id="24" name="Content Placeholder 6" descr="IMG_0671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1200" y="990600"/>
            <a:ext cx="33528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6477000" y="3426023"/>
            <a:ext cx="1752600" cy="30777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SRI-</a:t>
            </a:r>
            <a:r>
              <a:rPr lang="en-US" sz="1400" b="1" dirty="0" err="1">
                <a:solidFill>
                  <a:srgbClr val="000000"/>
                </a:solidFill>
              </a:rPr>
              <a:t>Brinjal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228600" y="261017"/>
            <a:ext cx="7696200" cy="523220"/>
          </a:xfrm>
          <a:solidFill>
            <a:srgbClr val="FFFF00">
              <a:alpha val="49000"/>
            </a:srgbClr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457200">
              <a:spcBef>
                <a:spcPts val="0"/>
              </a:spcBef>
              <a:defRPr/>
            </a:pPr>
            <a:r>
              <a:rPr lang="en-US" sz="2800" b="1" cap="none" dirty="0" smtClean="0">
                <a:solidFill>
                  <a:srgbClr val="C00000"/>
                </a:solidFill>
                <a:effectLst/>
                <a:ea typeface="+mn-ea"/>
                <a:cs typeface="+mn-cs"/>
              </a:rPr>
              <a:t>PERCEPTION::: FARMER CERTIFIED:</a:t>
            </a:r>
            <a:endParaRPr lang="en-US" sz="2000" b="1" dirty="0" smtClean="0">
              <a:solidFill>
                <a:prstClr val="black"/>
              </a:solidFill>
              <a:effectLst/>
              <a:ea typeface="+mn-ea"/>
              <a:cs typeface="+mn-cs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33400" y="1143001"/>
            <a:ext cx="8382000" cy="4678204"/>
          </a:xfrm>
          <a:noFill/>
          <a:ln w="19050">
            <a:solidFill>
              <a:schemeClr val="accent1"/>
            </a:solidFill>
          </a:ln>
        </p:spPr>
        <p:txBody>
          <a:bodyPr wrap="square" lIns="54864" tIns="91440">
            <a:spAutoFit/>
          </a:bodyPr>
          <a:lstStyle/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cs typeface="Arial" charset="0"/>
              </a:rPr>
              <a:t>SRI Paddy enhanced production by 100%</a:t>
            </a:r>
          </a:p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cs typeface="Arial" charset="0"/>
              </a:rPr>
              <a:t>SRI Wheat enhanced production by 50%</a:t>
            </a:r>
          </a:p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cs typeface="Arial" charset="0"/>
              </a:rPr>
              <a:t>SRI Green gram enhancement by 50%</a:t>
            </a:r>
          </a:p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ea typeface="ＭＳ Ｐゴシック" pitchFamily="-65" charset="-128"/>
                <a:cs typeface="Arial" charset="0"/>
              </a:rPr>
              <a:t>SRI- Tomato-Yield enhancement by 55%</a:t>
            </a:r>
          </a:p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ea typeface="ＭＳ Ｐゴシック" pitchFamily="-65" charset="-128"/>
                <a:cs typeface="Arial" charset="0"/>
              </a:rPr>
              <a:t>SRI-</a:t>
            </a:r>
            <a:r>
              <a:rPr lang="en-US" sz="2400" b="1" dirty="0" err="1" smtClean="0">
                <a:ea typeface="ＭＳ Ｐゴシック" pitchFamily="-65" charset="-128"/>
                <a:cs typeface="Arial" charset="0"/>
              </a:rPr>
              <a:t>Chilli</a:t>
            </a:r>
            <a:r>
              <a:rPr lang="en-US" sz="2400" b="1" dirty="0" smtClean="0">
                <a:ea typeface="ＭＳ Ｐゴシック" pitchFamily="-65" charset="-128"/>
                <a:cs typeface="Arial" charset="0"/>
              </a:rPr>
              <a:t>-Yield enhancement by 22%</a:t>
            </a:r>
          </a:p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ea typeface="ＭＳ Ｐゴシック" pitchFamily="-65" charset="-128"/>
                <a:cs typeface="Arial" charset="0"/>
              </a:rPr>
              <a:t>SRI-</a:t>
            </a:r>
            <a:r>
              <a:rPr lang="en-US" sz="2400" b="1" dirty="0" err="1" smtClean="0">
                <a:ea typeface="ＭＳ Ｐゴシック" pitchFamily="-65" charset="-128"/>
                <a:cs typeface="Arial" charset="0"/>
              </a:rPr>
              <a:t>Brinjal</a:t>
            </a:r>
            <a:r>
              <a:rPr lang="en-US" sz="2400" b="1" dirty="0" smtClean="0">
                <a:ea typeface="ＭＳ Ｐゴシック" pitchFamily="-65" charset="-128"/>
                <a:cs typeface="Arial" charset="0"/>
              </a:rPr>
              <a:t>-Yield enhancement by 45%</a:t>
            </a:r>
          </a:p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ea typeface="ＭＳ Ｐゴシック" pitchFamily="-65" charset="-128"/>
                <a:cs typeface="Arial" charset="0"/>
              </a:rPr>
              <a:t>SRI-EFY-Yield enhancement by 80% </a:t>
            </a:r>
          </a:p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ea typeface="ＭＳ Ｐゴシック" pitchFamily="-65" charset="-128"/>
                <a:cs typeface="Arial" charset="0"/>
              </a:rPr>
              <a:t>SRI-Sugarcane-Yield enhancement by 85%</a:t>
            </a:r>
          </a:p>
          <a:p>
            <a:pPr marL="514350" indent="-514350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b="1" dirty="0" smtClean="0">
                <a:ea typeface="ＭＳ Ｐゴシック" pitchFamily="-65" charset="-128"/>
                <a:cs typeface="Arial" charset="0"/>
              </a:rPr>
              <a:t>SRI-Rapeseed-Yield enhancement by 150%</a:t>
            </a:r>
          </a:p>
        </p:txBody>
      </p:sp>
      <p:pic>
        <p:nvPicPr>
          <p:cNvPr id="24582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6680" y="6071383"/>
            <a:ext cx="8945880" cy="646331"/>
          </a:xfrm>
          <a:prstGeom prst="rect">
            <a:avLst/>
          </a:prstGeom>
          <a:solidFill>
            <a:srgbClr val="FFFF00">
              <a:alpha val="49000"/>
            </a:srgbClr>
          </a:solidFill>
          <a:ln w="12700">
            <a:solidFill>
              <a:srgbClr val="FF0000"/>
            </a:solidFill>
          </a:ln>
        </p:spPr>
        <p:txBody>
          <a:bodyPr vert="horz"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PRAN has successfully piloted SRI in the  Above crops-Yield enhancement certified by small and Marginal Farmers in Villages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6096000" cy="584775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457200">
              <a:spcBef>
                <a:spcPts val="0"/>
              </a:spcBef>
              <a:defRPr/>
            </a:pPr>
            <a:r>
              <a:rPr lang="en-US" sz="3200" b="1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Examples of Success </a:t>
            </a:r>
            <a:r>
              <a:rPr lang="en-US" sz="1800" b="1" dirty="0" smtClean="0">
                <a:solidFill>
                  <a:prstClr val="black"/>
                </a:solidFill>
                <a:effectLst/>
                <a:ea typeface="+mn-ea"/>
                <a:cs typeface="Arial" pitchFamily="34" charset="0"/>
              </a:rPr>
              <a:t>CONTINUED ……</a:t>
            </a:r>
            <a:endParaRPr lang="en-US" dirty="0" smtClean="0">
              <a:solidFill>
                <a:prstClr val="black"/>
              </a:solidFill>
              <a:effectLst/>
              <a:ea typeface="+mn-ea"/>
              <a:cs typeface="Arial" pitchFamily="34" charset="0"/>
            </a:endParaRPr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39624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5943600" y="6172200"/>
            <a:ext cx="3124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A VRP looking at SRI Tomato</a:t>
            </a:r>
          </a:p>
        </p:txBody>
      </p:sp>
      <p:pic>
        <p:nvPicPr>
          <p:cNvPr id="26629" name="Picture 2" descr="Mono of PRA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Box 5"/>
          <p:cNvSpPr txBox="1">
            <a:spLocks noChangeArrowheads="1"/>
          </p:cNvSpPr>
          <p:nvPr/>
        </p:nvSpPr>
        <p:spPr bwMode="auto">
          <a:xfrm rot="16200000">
            <a:off x="3618011" y="1941612"/>
            <a:ext cx="2362200" cy="30777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Harvesting SRI Rapeseed</a:t>
            </a:r>
          </a:p>
        </p:txBody>
      </p:sp>
      <p:pic>
        <p:nvPicPr>
          <p:cNvPr id="17" name="Content Placeholder 5" descr="DSC0661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914400"/>
            <a:ext cx="4038600" cy="24568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90" y="3505200"/>
            <a:ext cx="496951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Content Placeholder 6" descr="DSC0916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3525260"/>
            <a:ext cx="3927984" cy="3256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5410200" y="3578423"/>
            <a:ext cx="3124200" cy="30777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ea typeface="ＭＳ Ｐゴシック" pitchFamily="-65" charset="-128"/>
              </a:rPr>
              <a:t>64 panicles from 2 seeds of </a:t>
            </a:r>
            <a:r>
              <a:rPr lang="en-US" sz="1400" b="1" dirty="0" smtClean="0">
                <a:ea typeface="ＭＳ Ｐゴシック" pitchFamily="-65" charset="-128"/>
              </a:rPr>
              <a:t>wheat</a:t>
            </a:r>
            <a:endParaRPr lang="en-US" sz="1400" b="1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-996433" y="1987034"/>
            <a:ext cx="25146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ea typeface="ＭＳ Ｐゴシック" pitchFamily="-65" charset="-128"/>
              </a:rPr>
              <a:t>Young SRI Rapeseed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143000" y="3471446"/>
            <a:ext cx="2438400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Young SRI Wheat Plant</a:t>
            </a:r>
            <a:endParaRPr lang="en-IN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603"/>
            <a:ext cx="8001000" cy="830997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3600"/>
              </a:spcAft>
              <a:defRPr/>
            </a:pPr>
            <a:r>
              <a:rPr lang="en-US" sz="28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  <a:t>OUR PREPAREDNESS: INNOVATING ITK</a:t>
            </a:r>
            <a: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</a:br>
            <a:r>
              <a:rPr lang="en-US" sz="20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Technologies IMPROVISED and practiced at  PRAN</a:t>
            </a:r>
            <a:endParaRPr lang="en-US" sz="2400" b="1" dirty="0" smtClean="0">
              <a:solidFill>
                <a:srgbClr val="000000"/>
              </a:solidFill>
              <a:effectLst/>
              <a:ea typeface="ＭＳ Ｐゴシック" pitchFamily="-65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" y="2270760"/>
            <a:ext cx="8382000" cy="4343400"/>
          </a:xfrm>
          <a:noFill/>
          <a:ln w="19050">
            <a:solidFill>
              <a:schemeClr val="accent1"/>
            </a:solidFill>
          </a:ln>
        </p:spPr>
        <p:txBody>
          <a:bodyPr lIns="54864" tIns="91440">
            <a:noAutofit/>
          </a:bodyPr>
          <a:lstStyle/>
          <a:p>
            <a:pPr marL="514350" indent="-514350" algn="just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dirty="0" smtClean="0">
                <a:cs typeface="Arial" charset="0"/>
              </a:rPr>
              <a:t>SRI-implements: 3 –in-1 SRI dry </a:t>
            </a:r>
            <a:r>
              <a:rPr lang="en-US" sz="2400" dirty="0" err="1" smtClean="0">
                <a:cs typeface="Arial" charset="0"/>
              </a:rPr>
              <a:t>weeder</a:t>
            </a:r>
            <a:endParaRPr lang="en-US" sz="2400" dirty="0" smtClean="0">
              <a:cs typeface="Arial" charset="0"/>
            </a:endParaRPr>
          </a:p>
          <a:p>
            <a:pPr marL="514350" indent="-514350" algn="just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dirty="0" smtClean="0">
                <a:cs typeface="Arial" charset="0"/>
              </a:rPr>
              <a:t>Work on generations of SRI-Wheat seed drill</a:t>
            </a:r>
            <a:endParaRPr lang="en-US" sz="1800" dirty="0" smtClean="0">
              <a:ea typeface="ＭＳ Ｐゴシック" pitchFamily="-65" charset="-128"/>
              <a:cs typeface="Arial" charset="0"/>
            </a:endParaRPr>
          </a:p>
          <a:p>
            <a:pPr marL="514350" indent="-514350" algn="just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dirty="0" smtClean="0">
                <a:cs typeface="Arial" charset="0"/>
              </a:rPr>
              <a:t>Tool for easy spacing used in SRI transplantation</a:t>
            </a:r>
          </a:p>
          <a:p>
            <a:pPr marL="514350" indent="-514350" algn="just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dirty="0" smtClean="0">
                <a:cs typeface="Arial" charset="0"/>
              </a:rPr>
              <a:t>Fertilizer (made by us and practiced by farmers): </a:t>
            </a:r>
            <a:r>
              <a:rPr lang="en-US" sz="2400" dirty="0" err="1" smtClean="0">
                <a:cs typeface="Arial" charset="0"/>
              </a:rPr>
              <a:t>Sripranamrit</a:t>
            </a:r>
            <a:r>
              <a:rPr lang="en-US" sz="2400" dirty="0" smtClean="0">
                <a:cs typeface="Arial" charset="0"/>
              </a:rPr>
              <a:t> and </a:t>
            </a:r>
            <a:r>
              <a:rPr lang="en-US" sz="2400" dirty="0" err="1" smtClean="0">
                <a:cs typeface="Arial" charset="0"/>
              </a:rPr>
              <a:t>Sribakaramrit</a:t>
            </a:r>
            <a:endParaRPr lang="en-US" sz="2400" dirty="0" smtClean="0">
              <a:cs typeface="Arial" charset="0"/>
            </a:endParaRPr>
          </a:p>
          <a:p>
            <a:pPr marL="514350" indent="-514350" algn="just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dirty="0" smtClean="0">
                <a:cs typeface="Arial" charset="0"/>
              </a:rPr>
              <a:t>Bio-pesticide (made by farmers ) we learnt this from </a:t>
            </a:r>
            <a:r>
              <a:rPr lang="en-US" sz="2400" dirty="0" err="1" smtClean="0">
                <a:cs typeface="Arial" charset="0"/>
              </a:rPr>
              <a:t>Subhash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sz="2400" dirty="0" err="1" smtClean="0">
                <a:cs typeface="Arial" charset="0"/>
              </a:rPr>
              <a:t>Palekar</a:t>
            </a:r>
            <a:endParaRPr lang="en-US" sz="2400" dirty="0" smtClean="0">
              <a:cs typeface="Arial" charset="0"/>
            </a:endParaRPr>
          </a:p>
          <a:p>
            <a:pPr marL="514350" indent="-514350" algn="just" eaLnBrk="1" hangingPunct="1">
              <a:lnSpc>
                <a:spcPct val="120000"/>
              </a:lnSpc>
              <a:buFont typeface="Calibri" pitchFamily="-65" charset="0"/>
              <a:buAutoNum type="arabicPeriod"/>
              <a:defRPr/>
            </a:pPr>
            <a:r>
              <a:rPr lang="en-US" sz="2400" dirty="0" smtClean="0">
                <a:cs typeface="Arial" charset="0"/>
              </a:rPr>
              <a:t>Locally manufactured sugarcane eye extractor after procuring from </a:t>
            </a:r>
            <a:r>
              <a:rPr lang="en-US" sz="2400" dirty="0" err="1" smtClean="0">
                <a:cs typeface="Arial" charset="0"/>
              </a:rPr>
              <a:t>N.Delhi</a:t>
            </a:r>
            <a:endParaRPr lang="en-US" sz="2400" dirty="0" smtClean="0">
              <a:cs typeface="Arial" charset="0"/>
            </a:endParaRPr>
          </a:p>
          <a:p>
            <a:pPr marL="514350" indent="-514350" eaLnBrk="1" hangingPunct="1">
              <a:lnSpc>
                <a:spcPct val="120000"/>
              </a:lnSpc>
              <a:buNone/>
              <a:defRPr/>
            </a:pPr>
            <a:endParaRPr lang="en-US" sz="2000" dirty="0" smtClean="0">
              <a:cs typeface="Arial" charset="0"/>
            </a:endParaRPr>
          </a:p>
          <a:p>
            <a:pPr marL="514350" indent="-514350" eaLnBrk="1" hangingPunct="1">
              <a:lnSpc>
                <a:spcPct val="120000"/>
              </a:lnSpc>
              <a:defRPr/>
            </a:pPr>
            <a:endParaRPr lang="en-US" sz="2000" dirty="0" smtClean="0">
              <a:cs typeface="Arial" charset="0"/>
            </a:endParaRPr>
          </a:p>
        </p:txBody>
      </p:sp>
      <p:pic>
        <p:nvPicPr>
          <p:cNvPr id="29702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6713" y="15240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Box 4"/>
          <p:cNvSpPr txBox="1">
            <a:spLocks noChangeArrowheads="1"/>
          </p:cNvSpPr>
          <p:nvPr/>
        </p:nvSpPr>
        <p:spPr bwMode="auto">
          <a:xfrm>
            <a:off x="259080" y="1356360"/>
            <a:ext cx="659892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/>
              <a:t>PRAN works in conjunction with </a:t>
            </a:r>
            <a:r>
              <a:rPr lang="en-US" b="1" dirty="0" smtClean="0"/>
              <a:t>partners (local black-smiths, and company</a:t>
            </a:r>
            <a:r>
              <a:rPr lang="en-US" b="1" dirty="0"/>
              <a:t>) to develop technologies appropriate for marginal </a:t>
            </a:r>
            <a:r>
              <a:rPr lang="en-US" b="1" dirty="0" smtClean="0"/>
              <a:t>farmers</a:t>
            </a:r>
            <a:endParaRPr lang="en-US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2320" y="1097280"/>
            <a:ext cx="2011680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533400" y="-67508"/>
            <a:ext cx="6934200" cy="892552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3600"/>
              </a:spcAft>
              <a:defRPr/>
            </a:pPr>
            <a:r>
              <a:rPr lang="en-US" sz="28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  <a:t>SRI COLLABORATIONS:</a:t>
            </a:r>
            <a: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</a:br>
            <a: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PRAN undertaking  Researches on SRI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3398520" y="1127760"/>
            <a:ext cx="5516880" cy="3240887"/>
          </a:xfrm>
          <a:noFill/>
          <a:ln w="19050">
            <a:solidFill>
              <a:schemeClr val="accent1"/>
            </a:solidFill>
          </a:ln>
        </p:spPr>
        <p:txBody>
          <a:bodyPr wrap="square" lIns="54864" tIns="91440" rtlCol="0">
            <a:spAutoFit/>
          </a:bodyPr>
          <a:lstStyle/>
          <a:p>
            <a:pPr marL="514350" indent="-514350" eaLnBrk="1" hangingPunct="1">
              <a:lnSpc>
                <a:spcPct val="120000"/>
              </a:lnSpc>
              <a:buFont typeface="Arial" pitchFamily="-100" charset="0"/>
              <a:buChar char="•"/>
              <a:defRPr/>
            </a:pPr>
            <a:r>
              <a:rPr lang="en-US" sz="1600" dirty="0" smtClean="0">
                <a:ea typeface="+mn-ea"/>
                <a:cs typeface="+mn-cs"/>
              </a:rPr>
              <a:t>A farmer from Gaya has been  helping scientists at Indian Agriculture Research Institute, New Delhi (IARI) to experiment SRI-Paddy and Wheat since 3 years .</a:t>
            </a:r>
          </a:p>
          <a:p>
            <a:pPr marL="514350" indent="-514350" eaLnBrk="1" hangingPunct="1">
              <a:lnSpc>
                <a:spcPct val="120000"/>
              </a:lnSpc>
              <a:buFont typeface="Arial" pitchFamily="-100" charset="0"/>
              <a:buChar char="•"/>
              <a:defRPr/>
            </a:pPr>
            <a:r>
              <a:rPr lang="en-US" sz="1600" dirty="0" smtClean="0">
                <a:ea typeface="+mn-ea"/>
                <a:cs typeface="+mn-cs"/>
              </a:rPr>
              <a:t>Indian Council of Agricultural Research, Patna (ICAR) is also getting good results in wheat and Paddy</a:t>
            </a:r>
          </a:p>
          <a:p>
            <a:pPr marL="514350" indent="-514350" eaLnBrk="1" hangingPunct="1">
              <a:lnSpc>
                <a:spcPct val="120000"/>
              </a:lnSpc>
              <a:buFont typeface="Arial" pitchFamily="-100" charset="0"/>
              <a:buChar char="•"/>
              <a:defRPr/>
            </a:pPr>
            <a:r>
              <a:rPr lang="en-US" sz="1600" dirty="0" smtClean="0">
                <a:ea typeface="+mn-ea"/>
                <a:cs typeface="+mn-cs"/>
              </a:rPr>
              <a:t>Wheat Research Institute, </a:t>
            </a:r>
            <a:r>
              <a:rPr lang="en-US" sz="1600" dirty="0" err="1" smtClean="0">
                <a:ea typeface="+mn-ea"/>
                <a:cs typeface="+mn-cs"/>
              </a:rPr>
              <a:t>Karnal</a:t>
            </a:r>
            <a:r>
              <a:rPr lang="en-US" sz="1600" dirty="0" smtClean="0">
                <a:ea typeface="+mn-ea"/>
                <a:cs typeface="+mn-cs"/>
              </a:rPr>
              <a:t> (WRI), and Directorate of Rapeseed-Mustard, </a:t>
            </a:r>
            <a:r>
              <a:rPr lang="en-US" sz="1600" dirty="0" err="1" smtClean="0">
                <a:ea typeface="+mn-ea"/>
                <a:cs typeface="+mn-cs"/>
              </a:rPr>
              <a:t>Bharatpur</a:t>
            </a:r>
            <a:r>
              <a:rPr lang="en-US" sz="1600" dirty="0" smtClean="0">
                <a:ea typeface="+mn-ea"/>
                <a:cs typeface="+mn-cs"/>
              </a:rPr>
              <a:t> asked for Package of Practices of SRI-crops</a:t>
            </a:r>
          </a:p>
          <a:p>
            <a:pPr marL="514350" indent="-514350">
              <a:lnSpc>
                <a:spcPct val="120000"/>
              </a:lnSpc>
              <a:buFont typeface="Arial" pitchFamily="-100" charset="0"/>
              <a:buChar char="•"/>
              <a:defRPr/>
            </a:pPr>
            <a:r>
              <a:rPr lang="en-US" sz="1600" dirty="0" smtClean="0"/>
              <a:t>Various Civil societies  associated with NCS (National Consortium of SRI)/SRI secretariat)</a:t>
            </a:r>
            <a:endParaRPr lang="en-US" sz="1600" dirty="0" smtClean="0">
              <a:ea typeface="+mn-ea"/>
              <a:cs typeface="+mn-cs"/>
            </a:endParaRPr>
          </a:p>
        </p:txBody>
      </p:sp>
      <p:pic>
        <p:nvPicPr>
          <p:cNvPr id="36870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2" name="Rectangle 5"/>
          <p:cNvSpPr>
            <a:spLocks noChangeArrowheads="1"/>
          </p:cNvSpPr>
          <p:nvPr/>
        </p:nvSpPr>
        <p:spPr bwMode="auto">
          <a:xfrm>
            <a:off x="121920" y="3657600"/>
            <a:ext cx="3124200" cy="276999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sz="1200" dirty="0" smtClean="0">
                <a:latin typeface="Calibri" pitchFamily="-65" charset="0"/>
              </a:rPr>
              <a:t>IRRAS  Research Field in </a:t>
            </a:r>
            <a:r>
              <a:rPr lang="en-US" sz="1200" dirty="0" err="1" smtClean="0">
                <a:latin typeface="Calibri" pitchFamily="-65" charset="0"/>
              </a:rPr>
              <a:t>Mohanpur</a:t>
            </a:r>
            <a:r>
              <a:rPr lang="en-US" sz="1200" dirty="0" smtClean="0">
                <a:latin typeface="Calibri" pitchFamily="-65" charset="0"/>
              </a:rPr>
              <a:t> </a:t>
            </a:r>
            <a:r>
              <a:rPr lang="en-US" sz="1200" dirty="0" err="1" smtClean="0">
                <a:latin typeface="Calibri" pitchFamily="-65" charset="0"/>
              </a:rPr>
              <a:t>block,Gaya</a:t>
            </a:r>
            <a:endParaRPr lang="en-US" sz="1200" dirty="0">
              <a:latin typeface="Calibri" pitchFamily="-65" charset="0"/>
            </a:endParaRPr>
          </a:p>
        </p:txBody>
      </p:sp>
      <p:pic>
        <p:nvPicPr>
          <p:cNvPr id="7" name="Content Placeholder 7" descr="DSC0735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745" y="4038600"/>
            <a:ext cx="3127135" cy="2344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30480" y="6400800"/>
            <a:ext cx="3185160" cy="461963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sz="1200" dirty="0" err="1">
                <a:latin typeface="+mn-lt"/>
                <a:ea typeface="Arial" pitchFamily="-65" charset="0"/>
                <a:cs typeface="Arial" pitchFamily="-65" charset="0"/>
              </a:rPr>
              <a:t>IIRD,Hyderabad</a:t>
            </a:r>
            <a:r>
              <a:rPr lang="en-US" sz="1200" dirty="0">
                <a:latin typeface="+mn-lt"/>
                <a:ea typeface="Arial" pitchFamily="-65" charset="0"/>
                <a:cs typeface="Arial" pitchFamily="-65" charset="0"/>
              </a:rPr>
              <a:t> scientist in SRI-</a:t>
            </a:r>
            <a:r>
              <a:rPr lang="en-US" sz="1200" dirty="0" err="1">
                <a:latin typeface="+mn-lt"/>
                <a:ea typeface="Arial" pitchFamily="-65" charset="0"/>
                <a:cs typeface="Arial" pitchFamily="-65" charset="0"/>
              </a:rPr>
              <a:t>Brinjal</a:t>
            </a:r>
            <a:r>
              <a:rPr lang="en-US" sz="1200" dirty="0">
                <a:latin typeface="+mn-lt"/>
                <a:ea typeface="Arial" pitchFamily="-65" charset="0"/>
                <a:cs typeface="Arial" pitchFamily="-65" charset="0"/>
              </a:rPr>
              <a:t> plot with district officials</a:t>
            </a:r>
          </a:p>
        </p:txBody>
      </p:sp>
      <p:pic>
        <p:nvPicPr>
          <p:cNvPr id="9" name="Content Placeholder 8" descr="DSC0247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23560" y="4343400"/>
            <a:ext cx="3505200" cy="2000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6873240" y="6263641"/>
            <a:ext cx="2270760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>
                <a:latin typeface="+mn-lt"/>
                <a:ea typeface="Arial" pitchFamily="-65" charset="0"/>
                <a:cs typeface="Arial" pitchFamily="-65" charset="0"/>
              </a:rPr>
              <a:t>Research projects with </a:t>
            </a:r>
            <a:r>
              <a:rPr lang="en-US" sz="1200" dirty="0" err="1">
                <a:latin typeface="+mn-lt"/>
                <a:ea typeface="Arial" pitchFamily="-65" charset="0"/>
                <a:cs typeface="Arial" pitchFamily="-65" charset="0"/>
              </a:rPr>
              <a:t>Livolink</a:t>
            </a:r>
            <a:r>
              <a:rPr lang="en-US" sz="1200" dirty="0">
                <a:latin typeface="+mn-lt"/>
                <a:ea typeface="Arial" pitchFamily="-65" charset="0"/>
                <a:cs typeface="Arial" pitchFamily="-65" charset="0"/>
              </a:rPr>
              <a:t> Foundation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" y="1066800"/>
            <a:ext cx="316992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" descr="C:\Backup on Nov 8 2010 My own computer\SRI\National COnsortium NCS\SWI_SRI  IARI study\SRI works\IARI SRI Picture 26 06 13\Visitor-Malavika Dadlani with RBSIngh look at 60 days old SRI plant on Sept 1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4465320"/>
            <a:ext cx="1981200" cy="2392680"/>
          </a:xfrm>
          <a:prstGeom prst="rect">
            <a:avLst/>
          </a:prstGeom>
          <a:noFill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4465320"/>
            <a:ext cx="2514600" cy="239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13" y="0"/>
            <a:ext cx="108108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604760" cy="883920"/>
          </a:xfrm>
          <a:solidFill>
            <a:srgbClr val="FFFF66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27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  <a:t>ADAPTATION OF INCLUSION PROCESS over the years: </a:t>
            </a:r>
            <a:br>
              <a:rPr lang="en-US" sz="27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</a:br>
            <a: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Adoption of SRI-Paddy with PRAN</a:t>
            </a:r>
            <a:endParaRPr lang="en-IN" sz="2400" dirty="0"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4267200"/>
          <a:ext cx="80772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335281" y="1036320"/>
          <a:ext cx="8229599" cy="3075784"/>
        </p:xfrm>
        <a:graphic>
          <a:graphicData uri="http://schemas.openxmlformats.org/drawingml/2006/table">
            <a:tbl>
              <a:tblPr/>
              <a:tblGrid>
                <a:gridCol w="1714928"/>
                <a:gridCol w="1199293"/>
                <a:gridCol w="1286516"/>
                <a:gridCol w="1114638"/>
                <a:gridCol w="1457112"/>
                <a:gridCol w="1457112"/>
              </a:tblGrid>
              <a:tr h="699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2009-10 (Drought Year)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2010-11 (Drought Year)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2011-12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Irregular rainfall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2012-13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Rainfall in August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2013-14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Drought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933C"/>
                    </a:solidFill>
                  </a:tcPr>
                </a:tc>
              </a:tr>
              <a:tr h="291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Families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  <a:alpha val="4901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5,994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5,217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18,764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26,142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10,249 (vs15,000 plan)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Growth in No. of Families over Pervious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  <a:alpha val="4901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N/A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-12.96%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259.67%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39.32%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- 60.79%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Acres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  <a:alpha val="4901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3,140.49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6,921.4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Acres per 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  <a:alpha val="4901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0.13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0.12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0.17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0.26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0.33 (vs0.30 planned)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Average Yield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  <a:alpha val="4901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7 t/ha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6 t/ha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 t/ha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6.5 t/ha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5.97 t/ha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>
                <a:ea typeface="ＭＳ Ｐゴシック" pitchFamily="-100" charset="-128"/>
              </a:rPr>
              <a:t>Yields of SRI/SCI-Vegetables(12-13)</a:t>
            </a:r>
          </a:p>
        </p:txBody>
      </p:sp>
      <p:graphicFrame>
        <p:nvGraphicFramePr>
          <p:cNvPr id="6451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presentationml/2006/ole">
            <p:oleObj spid="_x0000_s1026" r:id="rId3" imgW="8230313" imgH="452362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882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3200" dirty="0" smtClean="0">
                <a:ea typeface="ＭＳ Ｐゴシック" pitchFamily="-100" charset="-128"/>
              </a:rPr>
              <a:t>Low cost </a:t>
            </a:r>
            <a:r>
              <a:rPr lang="en-US" sz="3200" dirty="0" err="1" smtClean="0">
                <a:ea typeface="ＭＳ Ｐゴシック" pitchFamily="-100" charset="-128"/>
              </a:rPr>
              <a:t>vermi</a:t>
            </a:r>
            <a:r>
              <a:rPr lang="en-US" sz="3200" dirty="0" smtClean="0">
                <a:ea typeface="ＭＳ Ｐゴシック" pitchFamily="-100" charset="-128"/>
              </a:rPr>
              <a:t>-compost(SDTT/ATMA)</a:t>
            </a:r>
          </a:p>
        </p:txBody>
      </p:sp>
      <p:pic>
        <p:nvPicPr>
          <p:cNvPr id="65539" name="Content Placeholder 4" descr="DSC0675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1524000"/>
            <a:ext cx="8229600" cy="46021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SRI-Vegetables with </a:t>
            </a:r>
            <a:r>
              <a:rPr lang="en-US" sz="3200" dirty="0" err="1" smtClean="0"/>
              <a:t>Mahadalit</a:t>
            </a:r>
            <a:r>
              <a:rPr lang="en-US" sz="3200" dirty="0" smtClean="0"/>
              <a:t> communities using drip irrigation</a:t>
            </a:r>
            <a:endParaRPr lang="en-US" sz="3200" dirty="0"/>
          </a:p>
        </p:txBody>
      </p:sp>
      <p:pic>
        <p:nvPicPr>
          <p:cNvPr id="33794" name="Picture 2" descr="G:\Drip Photo 2014\DSC085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90775"/>
            <a:ext cx="4191000" cy="3143250"/>
          </a:xfrm>
          <a:prstGeom prst="rect">
            <a:avLst/>
          </a:prstGeom>
          <a:noFill/>
        </p:spPr>
      </p:pic>
      <p:pic>
        <p:nvPicPr>
          <p:cNvPr id="33795" name="Picture 3" descr="G:\Drip Photo 2014\DSC085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33625"/>
            <a:ext cx="4343400" cy="325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/>
              <a:t>Poorest  communities getting confidence with dignified livelihoods </a:t>
            </a:r>
            <a:endParaRPr lang="en-US" sz="2400" b="1" dirty="0"/>
          </a:p>
        </p:txBody>
      </p:sp>
      <p:pic>
        <p:nvPicPr>
          <p:cNvPr id="34818" name="Picture 2" descr="G:\Drip Photo 2014\DSC085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90775"/>
            <a:ext cx="4191000" cy="3143250"/>
          </a:xfrm>
          <a:prstGeom prst="rect">
            <a:avLst/>
          </a:prstGeom>
          <a:noFill/>
        </p:spPr>
      </p:pic>
      <p:pic>
        <p:nvPicPr>
          <p:cNvPr id="34819" name="Picture 3" descr="G:\Drip Photo 2014\DSC085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33625"/>
            <a:ext cx="4343400" cy="325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452360" cy="533400"/>
          </a:xfr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400" dirty="0" smtClean="0">
                <a:effectLst/>
              </a:rPr>
              <a:t>Previous Rabi  crops</a:t>
            </a:r>
            <a:endParaRPr lang="en-IN" sz="2400" dirty="0">
              <a:effectLst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76199" y="1447800"/>
          <a:ext cx="5105401" cy="4243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343"/>
                <a:gridCol w="729343"/>
                <a:gridCol w="729343"/>
                <a:gridCol w="729343"/>
                <a:gridCol w="729343"/>
                <a:gridCol w="772886"/>
                <a:gridCol w="685800"/>
              </a:tblGrid>
              <a:tr h="166644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SRI CROP</a:t>
                      </a:r>
                      <a:endParaRPr lang="en-IN" sz="1600" dirty="0"/>
                    </a:p>
                  </a:txBody>
                  <a:tcPr marL="44116" marR="4411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NO. OF FAMILIES IN 2012-13</a:t>
                      </a:r>
                      <a:endParaRPr lang="en-IN" sz="1600" dirty="0"/>
                    </a:p>
                  </a:txBody>
                  <a:tcPr marL="44116" marR="4411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AREA</a:t>
                      </a:r>
                      <a:r>
                        <a:rPr lang="en-US" sz="1600" baseline="0" dirty="0" smtClean="0"/>
                        <a:t> IN ACRE IN 2012-13</a:t>
                      </a:r>
                      <a:endParaRPr lang="en-IN" sz="1600" dirty="0"/>
                    </a:p>
                  </a:txBody>
                  <a:tcPr marL="44116" marR="4411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Acreage/farmer in 2012-13</a:t>
                      </a:r>
                      <a:endParaRPr lang="en-IN" sz="1600" dirty="0"/>
                    </a:p>
                  </a:txBody>
                  <a:tcPr marL="44116" marR="44116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NO. OF FAMILIES IN 2013-14</a:t>
                      </a:r>
                      <a:endParaRPr lang="en-IN" sz="1600" dirty="0"/>
                    </a:p>
                  </a:txBody>
                  <a:tcPr marL="44116" marR="44116">
                    <a:solidFill>
                      <a:srgbClr val="219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AREA</a:t>
                      </a:r>
                      <a:r>
                        <a:rPr lang="en-US" sz="1600" baseline="0" dirty="0" smtClean="0"/>
                        <a:t> IN ACRE IN 2013-14</a:t>
                      </a:r>
                      <a:endParaRPr lang="en-IN" sz="1600" dirty="0"/>
                    </a:p>
                  </a:txBody>
                  <a:tcPr marL="44116" marR="44116">
                    <a:solidFill>
                      <a:srgbClr val="219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Acreage/farmer in 2013-14</a:t>
                      </a:r>
                      <a:endParaRPr lang="en-IN" sz="1600" dirty="0" smtClean="0"/>
                    </a:p>
                    <a:p>
                      <a:endParaRPr lang="en-IN" sz="1600" dirty="0"/>
                    </a:p>
                  </a:txBody>
                  <a:tcPr marL="44116" marR="44116">
                    <a:solidFill>
                      <a:srgbClr val="219BFF"/>
                    </a:solidFill>
                  </a:tcPr>
                </a:tc>
              </a:tr>
              <a:tr h="680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cs typeface="Arial" charset="0"/>
                        </a:rPr>
                        <a:t>SRI-Wheat</a:t>
                      </a:r>
                    </a:p>
                    <a:p>
                      <a:endParaRPr lang="en-IN" sz="1600" dirty="0"/>
                    </a:p>
                  </a:txBody>
                  <a:tcPr marL="44116" marR="4411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7,368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782.98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0.11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  <a:cs typeface="Calibri" pitchFamily="34" charset="0"/>
                        </a:rPr>
                        <a:t>5268</a:t>
                      </a:r>
                      <a:endParaRPr lang="en-IN" sz="1600" dirty="0">
                        <a:latin typeface="+mn-lt"/>
                        <a:cs typeface="Calibri" pitchFamily="34" charset="0"/>
                      </a:endParaRP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  <a:cs typeface="Calibri" pitchFamily="34" charset="0"/>
                        </a:rPr>
                        <a:t>709.80</a:t>
                      </a:r>
                      <a:endParaRPr lang="en-IN" sz="1600" dirty="0">
                        <a:latin typeface="+mn-lt"/>
                        <a:cs typeface="Calibri" pitchFamily="34" charset="0"/>
                      </a:endParaRP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  <a:cs typeface="Calibri" pitchFamily="34" charset="0"/>
                        </a:rPr>
                        <a:t>0.13</a:t>
                      </a: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</a:tr>
              <a:tr h="8770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cs typeface="Arial" charset="0"/>
                        </a:rPr>
                        <a:t>SRI-Rapeseed</a:t>
                      </a:r>
                    </a:p>
                  </a:txBody>
                  <a:tcPr marL="44116" marR="4411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3,205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336.21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0.10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  <a:cs typeface="Calibri" pitchFamily="34" charset="0"/>
                        </a:rPr>
                        <a:t>1559</a:t>
                      </a:r>
                      <a:endParaRPr lang="en-IN" sz="1600" dirty="0">
                        <a:latin typeface="+mn-lt"/>
                        <a:cs typeface="Calibri" pitchFamily="34" charset="0"/>
                      </a:endParaRP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  <a:cs typeface="Calibri" pitchFamily="34" charset="0"/>
                        </a:rPr>
                        <a:t>172.53</a:t>
                      </a:r>
                      <a:endParaRPr lang="en-IN" sz="1600" dirty="0">
                        <a:latin typeface="+mn-lt"/>
                        <a:cs typeface="Calibri" pitchFamily="34" charset="0"/>
                      </a:endParaRP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  <a:cs typeface="Calibri" pitchFamily="34" charset="0"/>
                        </a:rPr>
                        <a:t>0.11</a:t>
                      </a:r>
                      <a:endParaRPr lang="en-IN" sz="1600" dirty="0">
                        <a:latin typeface="+mn-lt"/>
                        <a:cs typeface="Calibri" pitchFamily="34" charset="0"/>
                      </a:endParaRP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</a:tr>
              <a:tr h="8770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cs typeface="Arial" charset="0"/>
                        </a:rPr>
                        <a:t>SRI-Vegetables</a:t>
                      </a:r>
                    </a:p>
                  </a:txBody>
                  <a:tcPr marL="44116" marR="4411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586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35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0.06</a:t>
                      </a:r>
                    </a:p>
                  </a:txBody>
                  <a:tcPr marL="44116" marR="44116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2212</a:t>
                      </a:r>
                      <a:endParaRPr lang="en-IN" sz="1600" dirty="0">
                        <a:latin typeface="+mn-lt"/>
                      </a:endParaRP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137.45</a:t>
                      </a:r>
                      <a:endParaRPr lang="en-IN" sz="1600" dirty="0">
                        <a:latin typeface="+mn-lt"/>
                      </a:endParaRP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0.06</a:t>
                      </a:r>
                      <a:endParaRPr lang="en-IN" sz="1600" dirty="0">
                        <a:latin typeface="+mn-lt"/>
                      </a:endParaRPr>
                    </a:p>
                  </a:txBody>
                  <a:tcPr marL="44116" marR="44116"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5181600" y="1143000"/>
          <a:ext cx="3962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Mono of PRA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1000" y="5943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SRI Other Crops Acreage 0.10 </a:t>
            </a:r>
            <a:r>
              <a:rPr lang="en-US" dirty="0" err="1" smtClean="0"/>
              <a:t>vs</a:t>
            </a:r>
            <a:r>
              <a:rPr lang="en-US" dirty="0" smtClean="0"/>
              <a:t> planned 0.15 per family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82880" y="121763"/>
            <a:ext cx="7787640" cy="954107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3600"/>
              </a:spcAft>
              <a:defRPr/>
            </a:pPr>
            <a:r>
              <a:rPr lang="en-US" sz="32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REWARD &amp; INCENTIVE: </a:t>
            </a:r>
            <a: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</a:br>
            <a: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National Award for farmers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0" y="1188720"/>
            <a:ext cx="4648200" cy="4385816"/>
          </a:xfrm>
          <a:noFill/>
          <a:ln w="19050">
            <a:solidFill>
              <a:schemeClr val="accent1"/>
            </a:solidFill>
          </a:ln>
        </p:spPr>
        <p:txBody>
          <a:bodyPr wrap="square" lIns="54864" tIns="91440">
            <a:spAutoFit/>
          </a:bodyPr>
          <a:lstStyle/>
          <a:p>
            <a:pPr marL="514350" indent="-514350" eaLnBrk="1" hangingPunct="1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cs typeface="Arial" charset="0"/>
              </a:rPr>
              <a:t>SRI farmers got award from Honorable President of India</a:t>
            </a:r>
          </a:p>
          <a:p>
            <a:pPr marL="396875" indent="-396875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err="1" smtClean="0">
                <a:cs typeface="Arial" charset="0"/>
              </a:rPr>
              <a:t>Santosh</a:t>
            </a:r>
            <a:r>
              <a:rPr lang="en-US" sz="2000" dirty="0" smtClean="0">
                <a:cs typeface="Arial" charset="0"/>
              </a:rPr>
              <a:t> Kumar got award from Sri </a:t>
            </a:r>
            <a:r>
              <a:rPr lang="en-US" sz="2000" dirty="0" err="1" smtClean="0">
                <a:cs typeface="Arial" charset="0"/>
              </a:rPr>
              <a:t>Sharad</a:t>
            </a:r>
            <a:r>
              <a:rPr lang="en-US" sz="2000" dirty="0" smtClean="0">
                <a:cs typeface="Arial" charset="0"/>
              </a:rPr>
              <a:t> </a:t>
            </a:r>
            <a:r>
              <a:rPr lang="en-US" sz="2000" dirty="0" err="1" smtClean="0">
                <a:cs typeface="Arial" charset="0"/>
              </a:rPr>
              <a:t>Pawar</a:t>
            </a:r>
            <a:r>
              <a:rPr lang="en-US" sz="2000" dirty="0" smtClean="0">
                <a:cs typeface="Arial" charset="0"/>
              </a:rPr>
              <a:t> ,Minister of Agriculture, GOI (July2013)</a:t>
            </a:r>
          </a:p>
          <a:p>
            <a:pPr marL="396875" indent="-396875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err="1" smtClean="0">
                <a:cs typeface="Arial" charset="0"/>
              </a:rPr>
              <a:t>Jayjeet</a:t>
            </a:r>
            <a:r>
              <a:rPr lang="en-US" sz="2000" dirty="0" smtClean="0">
                <a:cs typeface="Arial" charset="0"/>
              </a:rPr>
              <a:t> Kumar got award and a cash prize of Rs 50000/- from Sri </a:t>
            </a:r>
            <a:r>
              <a:rPr lang="en-US" sz="2000" dirty="0" err="1" smtClean="0">
                <a:cs typeface="Arial" charset="0"/>
              </a:rPr>
              <a:t>Narendra</a:t>
            </a:r>
            <a:r>
              <a:rPr lang="en-US" sz="2000" dirty="0" smtClean="0">
                <a:cs typeface="Arial" charset="0"/>
              </a:rPr>
              <a:t> </a:t>
            </a:r>
            <a:r>
              <a:rPr lang="en-US" sz="2000" dirty="0" err="1" smtClean="0">
                <a:cs typeface="Arial" charset="0"/>
              </a:rPr>
              <a:t>Modi</a:t>
            </a:r>
            <a:r>
              <a:rPr lang="en-US" sz="2000" dirty="0" smtClean="0">
                <a:cs typeface="Arial" charset="0"/>
              </a:rPr>
              <a:t>.(Sept 2013)</a:t>
            </a:r>
          </a:p>
          <a:p>
            <a:pPr marL="396875" indent="-396875">
              <a:lnSpc>
                <a:spcPct val="12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cs typeface="Arial" charset="0"/>
              </a:rPr>
              <a:t>PRAN  got skotch award for promoting SRI/SCI method among farmers in 2014.</a:t>
            </a:r>
            <a:endParaRPr lang="en-US" sz="1800" dirty="0" smtClean="0">
              <a:cs typeface="Arial" charset="0"/>
            </a:endParaRPr>
          </a:p>
        </p:txBody>
      </p:sp>
      <p:pic>
        <p:nvPicPr>
          <p:cNvPr id="35846" name="Picture 2" descr="Mono of PR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Placeholder 2"/>
          <p:cNvSpPr txBox="1">
            <a:spLocks/>
          </p:cNvSpPr>
          <p:nvPr/>
        </p:nvSpPr>
        <p:spPr bwMode="auto">
          <a:xfrm>
            <a:off x="4951413" y="5676483"/>
            <a:ext cx="41925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600" b="1" dirty="0">
                <a:latin typeface="Calibri" pitchFamily="-65" charset="0"/>
              </a:rPr>
              <a:t>PD, Deputy PD ATMA, District consultant, Department of Agriculture and block level officials involved in yield estimation</a:t>
            </a:r>
          </a:p>
        </p:txBody>
      </p:sp>
      <p:pic>
        <p:nvPicPr>
          <p:cNvPr id="8" name="Content Placeholder 6" descr="DSC0700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874520"/>
            <a:ext cx="4191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20040" y="-22383"/>
            <a:ext cx="7711440" cy="1015663"/>
          </a:xfrm>
          <a:solidFill>
            <a:srgbClr val="FFFF00">
              <a:alpha val="49000"/>
            </a:srgb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3600"/>
              </a:spcAft>
              <a:defRPr/>
            </a:pPr>
            <a:r>
              <a:rPr lang="en-US" sz="3600" b="1" dirty="0" smtClean="0">
                <a:solidFill>
                  <a:srgbClr val="C00000"/>
                </a:solidFill>
                <a:effectLst/>
                <a:ea typeface="ＭＳ Ｐゴシック" pitchFamily="-65" charset="-128"/>
              </a:rPr>
              <a:t>Institutional recognition:</a:t>
            </a:r>
            <a: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</a:br>
            <a:r>
              <a:rPr lang="en-US" sz="2400" b="1" dirty="0" smtClean="0">
                <a:solidFill>
                  <a:srgbClr val="000000"/>
                </a:solidFill>
                <a:effectLst/>
                <a:ea typeface="ＭＳ Ｐゴシック" pitchFamily="-65" charset="-128"/>
              </a:rPr>
              <a:t>PRAN Collaboration with Government  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30480" y="1066800"/>
            <a:ext cx="5943600" cy="2994666"/>
          </a:xfrm>
          <a:noFill/>
          <a:ln w="19050">
            <a:solidFill>
              <a:schemeClr val="accent1"/>
            </a:solidFill>
          </a:ln>
        </p:spPr>
        <p:txBody>
          <a:bodyPr wrap="square" lIns="54864" tIns="91440" rtlCol="0">
            <a:spAutoFit/>
          </a:bodyPr>
          <a:lstStyle/>
          <a:p>
            <a:pPr marL="514350" indent="-514350" eaLnBrk="1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ea typeface="+mn-ea"/>
                <a:cs typeface="+mn-cs"/>
              </a:rPr>
              <a:t>Bihar Rural Livelihood Promotion Society (BLRPS) in all project districts</a:t>
            </a:r>
          </a:p>
          <a:p>
            <a:pPr marL="514350" indent="-514350" eaLnBrk="1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ea typeface="+mn-ea"/>
                <a:cs typeface="+mn-cs"/>
              </a:rPr>
              <a:t>Declared 2011 as SRI year</a:t>
            </a:r>
          </a:p>
          <a:p>
            <a:pPr marL="514350" indent="-514350" eaLnBrk="1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ea typeface="+mn-ea"/>
                <a:cs typeface="+mn-cs"/>
              </a:rPr>
              <a:t>Demonstration of SRI-Paddy in 3.5 lakh hectare and SRI-wheat in 2.4 </a:t>
            </a:r>
            <a:r>
              <a:rPr lang="en-US" sz="1600" dirty="0" err="1" smtClean="0">
                <a:ea typeface="+mn-ea"/>
                <a:cs typeface="+mn-cs"/>
              </a:rPr>
              <a:t>lakh</a:t>
            </a:r>
            <a:r>
              <a:rPr lang="en-US" sz="1600" dirty="0" smtClean="0">
                <a:ea typeface="+mn-ea"/>
                <a:cs typeface="+mn-cs"/>
              </a:rPr>
              <a:t> hectare</a:t>
            </a:r>
          </a:p>
          <a:p>
            <a:pPr marL="514350" indent="-514350" eaLnBrk="1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ea typeface="+mn-ea"/>
                <a:cs typeface="+mn-cs"/>
              </a:rPr>
              <a:t>Bihar awarded Krishi Karman Award for highest ever production of Paddy by the Honorable President of India</a:t>
            </a:r>
          </a:p>
          <a:p>
            <a:pPr marL="514350" indent="-514350" eaLnBrk="1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600" dirty="0" smtClean="0">
                <a:ea typeface="+mn-ea"/>
                <a:cs typeface="+mn-cs"/>
              </a:rPr>
              <a:t>Government  deployed Women  farmers in the forefront to share their experiences  and  demonstrations in all 38 districts</a:t>
            </a:r>
          </a:p>
        </p:txBody>
      </p:sp>
      <p:pic>
        <p:nvPicPr>
          <p:cNvPr id="34822" name="Picture 2" descr="Mono of PRA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2913" y="0"/>
            <a:ext cx="1081087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7" descr="DSC0041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295400"/>
            <a:ext cx="3048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824" name="Rectangle 5"/>
          <p:cNvSpPr>
            <a:spLocks noChangeArrowheads="1"/>
          </p:cNvSpPr>
          <p:nvPr/>
        </p:nvSpPr>
        <p:spPr bwMode="auto">
          <a:xfrm>
            <a:off x="6019800" y="3581400"/>
            <a:ext cx="3276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sz="1200">
                <a:latin typeface="Calibri" pitchFamily="-65" charset="0"/>
              </a:rPr>
              <a:t>Former State minister ,GoI, Agatha Sangma observing wheat closely</a:t>
            </a:r>
          </a:p>
        </p:txBody>
      </p:sp>
      <p:pic>
        <p:nvPicPr>
          <p:cNvPr id="9" name="Content Placeholder 8" descr="DSC0286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6632" y="4235450"/>
            <a:ext cx="2785168" cy="2317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828" name="TextBox 9"/>
          <p:cNvSpPr txBox="1">
            <a:spLocks noChangeArrowheads="1"/>
          </p:cNvSpPr>
          <p:nvPr/>
        </p:nvSpPr>
        <p:spPr bwMode="auto">
          <a:xfrm>
            <a:off x="381000" y="6553200"/>
            <a:ext cx="213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itchFamily="-65" charset="0"/>
                <a:ea typeface="ＭＳ Ｐゴシック" pitchFamily="-65" charset="-128"/>
              </a:rPr>
              <a:t>Workshop on SRI at KVK, </a:t>
            </a:r>
            <a:r>
              <a:rPr lang="en-US" sz="1200" dirty="0" smtClean="0">
                <a:latin typeface="Calibri" pitchFamily="-65" charset="0"/>
                <a:ea typeface="ＭＳ Ｐゴシック" pitchFamily="-65" charset="-128"/>
              </a:rPr>
              <a:t>Gaya</a:t>
            </a:r>
            <a:endParaRPr lang="en-US" dirty="0"/>
          </a:p>
        </p:txBody>
      </p:sp>
      <p:pic>
        <p:nvPicPr>
          <p:cNvPr id="11" name="Content Placeholder 6" descr="DSC0759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6788" y="4114800"/>
            <a:ext cx="2660612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 Placeholder 2"/>
          <p:cNvSpPr txBox="1">
            <a:spLocks/>
          </p:cNvSpPr>
          <p:nvPr/>
        </p:nvSpPr>
        <p:spPr bwMode="auto">
          <a:xfrm>
            <a:off x="3122613" y="6396038"/>
            <a:ext cx="30495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eaLnBrk="0" hangingPunct="0">
              <a:buFont typeface="Arial" pitchFamily="-65" charset="0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  <a:latin typeface="+mn-lt"/>
                <a:ea typeface="Arial" pitchFamily="-65" charset="0"/>
                <a:cs typeface="Arial" pitchFamily="-65" charset="0"/>
              </a:rPr>
              <a:t>The chief minister(the then </a:t>
            </a:r>
            <a:r>
              <a:rPr lang="en-US" sz="1200" dirty="0" err="1" smtClean="0">
                <a:solidFill>
                  <a:srgbClr val="000000"/>
                </a:solidFill>
                <a:latin typeface="+mn-lt"/>
                <a:ea typeface="Arial" pitchFamily="-65" charset="0"/>
                <a:cs typeface="Arial" pitchFamily="-65" charset="0"/>
              </a:rPr>
              <a:t>minister,Welfare</a:t>
            </a:r>
            <a:r>
              <a:rPr lang="en-US" sz="1200" dirty="0">
                <a:solidFill>
                  <a:srgbClr val="000000"/>
                </a:solidFill>
                <a:latin typeface="+mn-lt"/>
                <a:ea typeface="Arial" pitchFamily="-65" charset="0"/>
                <a:cs typeface="Arial" pitchFamily="-65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+mn-lt"/>
                <a:ea typeface="Arial" pitchFamily="-65" charset="0"/>
                <a:cs typeface="Arial" pitchFamily="-65" charset="0"/>
              </a:rPr>
              <a:t>GoB</a:t>
            </a:r>
            <a:r>
              <a:rPr lang="en-US" sz="1200" dirty="0">
                <a:solidFill>
                  <a:srgbClr val="000000"/>
                </a:solidFill>
                <a:latin typeface="+mn-lt"/>
                <a:ea typeface="Arial" pitchFamily="-65" charset="0"/>
                <a:cs typeface="Arial" pitchFamily="-65" charset="0"/>
              </a:rPr>
              <a:t> released SRI-rapeseed manual in a Cluster </a:t>
            </a:r>
            <a:r>
              <a:rPr lang="en-US" sz="1200" dirty="0" err="1">
                <a:solidFill>
                  <a:srgbClr val="000000"/>
                </a:solidFill>
                <a:latin typeface="+mn-lt"/>
                <a:ea typeface="Arial" pitchFamily="-65" charset="0"/>
                <a:cs typeface="Arial" pitchFamily="-65" charset="0"/>
              </a:rPr>
              <a:t>adhivesan</a:t>
            </a:r>
            <a:endParaRPr lang="en-US" sz="1200" dirty="0">
              <a:solidFill>
                <a:srgbClr val="000000"/>
              </a:solidFill>
              <a:latin typeface="+mn-lt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Cost effective farmer preferred option for food and livelihood</a:t>
            </a:r>
            <a:endParaRPr lang="en-IN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en-US" u="sng" dirty="0" smtClean="0">
                <a:solidFill>
                  <a:srgbClr val="C00000"/>
                </a:solidFill>
              </a:rPr>
              <a:t>NFSM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sz="2600" dirty="0" smtClean="0">
                <a:solidFill>
                  <a:srgbClr val="C00000"/>
                </a:solidFill>
              </a:rPr>
              <a:t>invested less than Rs. 100 </a:t>
            </a:r>
            <a:r>
              <a:rPr lang="en-US" sz="2600" dirty="0" err="1" smtClean="0">
                <a:solidFill>
                  <a:srgbClr val="C00000"/>
                </a:solidFill>
              </a:rPr>
              <a:t>crores</a:t>
            </a:r>
            <a:r>
              <a:rPr lang="en-US" sz="2600" dirty="0" smtClean="0">
                <a:solidFill>
                  <a:srgbClr val="C00000"/>
                </a:solidFill>
              </a:rPr>
              <a:t> in five years out of total Rs.5000 </a:t>
            </a:r>
            <a:r>
              <a:rPr lang="en-US" sz="2600" dirty="0" err="1" smtClean="0">
                <a:solidFill>
                  <a:srgbClr val="C00000"/>
                </a:solidFill>
              </a:rPr>
              <a:t>crores</a:t>
            </a:r>
            <a:r>
              <a:rPr lang="en-US" sz="2600" dirty="0" smtClean="0">
                <a:solidFill>
                  <a:srgbClr val="C00000"/>
                </a:solidFill>
              </a:rPr>
              <a:t> investment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u="sng" dirty="0" smtClean="0">
                <a:solidFill>
                  <a:srgbClr val="C00000"/>
                </a:solidFill>
              </a:rPr>
              <a:t>NRLM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sz="2600" dirty="0" err="1" smtClean="0">
                <a:solidFill>
                  <a:srgbClr val="C00000"/>
                </a:solidFill>
              </a:rPr>
              <a:t>Signficantly</a:t>
            </a:r>
            <a:r>
              <a:rPr lang="en-US" sz="2600" dirty="0" smtClean="0">
                <a:solidFill>
                  <a:srgbClr val="C00000"/>
                </a:solidFill>
              </a:rPr>
              <a:t> made effort in promoting SRI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u="sng" dirty="0" smtClean="0">
                <a:solidFill>
                  <a:srgbClr val="C00000"/>
                </a:solidFill>
              </a:rPr>
              <a:t>SDTT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sz="2200" dirty="0" smtClean="0">
                <a:solidFill>
                  <a:srgbClr val="C00000"/>
                </a:solidFill>
              </a:rPr>
              <a:t>with a small investment over a period of ten years promoted SRI among one million farmers in </a:t>
            </a:r>
            <a:r>
              <a:rPr lang="en-US" sz="2200" dirty="0" err="1" smtClean="0">
                <a:solidFill>
                  <a:srgbClr val="C00000"/>
                </a:solidFill>
              </a:rPr>
              <a:t>rainfed</a:t>
            </a:r>
            <a:r>
              <a:rPr lang="en-US" sz="2200" dirty="0" smtClean="0">
                <a:solidFill>
                  <a:srgbClr val="C00000"/>
                </a:solidFill>
              </a:rPr>
              <a:t> states </a:t>
            </a:r>
            <a:r>
              <a:rPr lang="en-US" sz="1700" dirty="0" smtClean="0">
                <a:solidFill>
                  <a:srgbClr val="C00000"/>
                </a:solidFill>
              </a:rPr>
              <a:t>(“</a:t>
            </a:r>
            <a:r>
              <a:rPr lang="en-IN" sz="1700" dirty="0" smtClean="0"/>
              <a:t>The SRI programme, for instance, has proved to be a runaway success. It is currently being implemented by nearly 200,000 small and marginal farmers in 11 states. For instance, rice production in Bihar was less than 4 </a:t>
            </a:r>
            <a:r>
              <a:rPr lang="en-IN" sz="1700" dirty="0" err="1" smtClean="0"/>
              <a:t>mt</a:t>
            </a:r>
            <a:r>
              <a:rPr lang="en-IN" sz="1700" dirty="0" smtClean="0"/>
              <a:t> in FY10, which increased to more than 8 </a:t>
            </a:r>
            <a:r>
              <a:rPr lang="en-IN" sz="1700" dirty="0" err="1" smtClean="0"/>
              <a:t>mt</a:t>
            </a:r>
            <a:r>
              <a:rPr lang="en-IN" sz="1700" dirty="0" smtClean="0"/>
              <a:t> in FY13 and is expected to yield 10 million tonne in FY14. The state agriculture ministry has pointed to a 40% increase in paddy yields using the SRI method”). 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u="sng" dirty="0" smtClean="0">
                <a:solidFill>
                  <a:srgbClr val="C00000"/>
                </a:solidFill>
              </a:rPr>
              <a:t>NABARD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invested less than Rs. 50 </a:t>
            </a:r>
            <a:r>
              <a:rPr lang="en-US" sz="2400" dirty="0" err="1" smtClean="0">
                <a:solidFill>
                  <a:srgbClr val="C00000"/>
                </a:solidFill>
              </a:rPr>
              <a:t>crores</a:t>
            </a:r>
            <a:r>
              <a:rPr lang="en-US" sz="2400" dirty="0" smtClean="0">
                <a:solidFill>
                  <a:srgbClr val="C00000"/>
                </a:solidFill>
              </a:rPr>
              <a:t> in three years across the country</a:t>
            </a:r>
            <a:endParaRPr lang="en-IN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280"/>
            <a:ext cx="8686800" cy="838200"/>
          </a:xfrm>
        </p:spPr>
        <p:txBody>
          <a:bodyPr/>
          <a:lstStyle/>
          <a:p>
            <a:r>
              <a:rPr lang="en-US" b="1" dirty="0" smtClean="0"/>
              <a:t>     Stakeholders in SRI promotion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National Consortium on SRI at New Delhi</a:t>
            </a:r>
          </a:p>
          <a:p>
            <a:r>
              <a:rPr lang="en-US" dirty="0" smtClean="0"/>
              <a:t>Tripura, Bihar, MP, Orissa, Tamil Nadu, Andhra Pradesh, Chhattisgarh, Assam and several states active</a:t>
            </a:r>
          </a:p>
          <a:p>
            <a:r>
              <a:rPr lang="en-US" dirty="0" smtClean="0"/>
              <a:t>SRI secretariat at </a:t>
            </a:r>
            <a:r>
              <a:rPr lang="en-US" dirty="0" err="1" smtClean="0"/>
              <a:t>Livo</a:t>
            </a:r>
            <a:r>
              <a:rPr lang="en-US" dirty="0" smtClean="0"/>
              <a:t>-link Foundation under SDTT, Mumbai</a:t>
            </a:r>
          </a:p>
          <a:p>
            <a:r>
              <a:rPr lang="en-US" dirty="0" smtClean="0"/>
              <a:t>Various Civil societies  associated with NCS (National Consortium of SRI)/SRI secretariat at </a:t>
            </a:r>
            <a:r>
              <a:rPr lang="en-US" dirty="0" err="1" smtClean="0"/>
              <a:t>Livo</a:t>
            </a:r>
            <a:r>
              <a:rPr lang="en-US" dirty="0" smtClean="0"/>
              <a:t>-link Foundation)</a:t>
            </a:r>
          </a:p>
          <a:p>
            <a:r>
              <a:rPr lang="en-US" dirty="0" smtClean="0"/>
              <a:t>Various research stations (ICAR, IARI, New Delhi, State Agricultural Universities)</a:t>
            </a:r>
          </a:p>
          <a:p>
            <a:r>
              <a:rPr lang="en-US" dirty="0" smtClean="0"/>
              <a:t>Farmers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10668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ADVOCACY </a:t>
            </a:r>
            <a:r>
              <a:rPr lang="en-US" b="1" dirty="0" smtClean="0">
                <a:solidFill>
                  <a:srgbClr val="C00000"/>
                </a:solidFill>
                <a:latin typeface="Arial Black" pitchFamily="34" charset="0"/>
              </a:rPr>
              <a:t>MODEL</a:t>
            </a: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FOR OUT-SCALING </a:t>
            </a:r>
            <a:r>
              <a:rPr lang="en-US" sz="4000" b="1" dirty="0" smtClean="0">
                <a:solidFill>
                  <a:srgbClr val="C00000"/>
                </a:solidFill>
              </a:rPr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b="1" dirty="0" smtClean="0"/>
              <a:t>Focus-Income to a Household having 0.5 acres/owned or rented  </a:t>
            </a:r>
            <a:endParaRPr lang="en-US" sz="27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7640" y="1414152"/>
          <a:ext cx="8839200" cy="5291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426411"/>
                <a:gridCol w="1938421"/>
                <a:gridCol w="1054768"/>
                <a:gridCol w="2667000"/>
              </a:tblGrid>
              <a:tr h="660992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SCALE of Intervention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Output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Total RETURN</a:t>
                      </a: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(Rs)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Additional Remarks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1.SRI-Paddy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0.4 acres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13.2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qt grains and 13.2 qt straw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17,160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Adequate food among S&amp;M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farmers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2.SRI-Wheat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0.3 acres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4.8 qt grains and 4.8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qts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 straw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6,960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More home grown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foodgrains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93085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3.SRI-Rapeseed</a:t>
                      </a:r>
                    </a:p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(Improved variety)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0.2 acres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 qt grains and 8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qts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 fuel wood and broom (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jharu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8,000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Enough for families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and animals needs and additional Income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89794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4.SRI-Vegetables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0.3 acres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Own consumption and sell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20,000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Using SRI-Vegetables in 0.1 acres for 3 seasons in a year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8295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ANNUAL Total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52,120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82956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ysClr val="windowText" lastClr="000000"/>
                          </a:solidFill>
                        </a:rPr>
                        <a:t>EVEN FOR LAND LESS FARMERS: Return from lease in land  Rs.48000/- .They also sell </a:t>
                      </a:r>
                      <a:r>
                        <a:rPr lang="en-US" sz="2000" b="1" dirty="0" err="1" smtClean="0">
                          <a:solidFill>
                            <a:sysClr val="windowText" lastClr="000000"/>
                          </a:solidFill>
                        </a:rPr>
                        <a:t>vermicompost</a:t>
                      </a:r>
                      <a:r>
                        <a:rPr lang="en-US" sz="2000" b="1" dirty="0" smtClean="0">
                          <a:solidFill>
                            <a:sysClr val="windowText" lastClr="000000"/>
                          </a:solidFill>
                        </a:rPr>
                        <a:t> fetching income Rs. 50,000 or more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"/>
            <a:ext cx="8686800" cy="838200"/>
          </a:xfrm>
          <a:solidFill>
            <a:srgbClr val="FFFF00"/>
          </a:solidFill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                CONCLUSION and TAKE AWAY:</a:t>
            </a:r>
            <a:br>
              <a:rPr lang="en-US" b="1" dirty="0" smtClean="0"/>
            </a:br>
            <a:endParaRPr lang="en-US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SRI/SCI is a pro-poor Agro-ecological Innovation for household food security, which increases production in cost-effective manner</a:t>
            </a:r>
          </a:p>
          <a:p>
            <a:r>
              <a:rPr lang="en-US" dirty="0" smtClean="0"/>
              <a:t>Enhances  food security and income  to millions of small and marginal  farmers in India and abroad</a:t>
            </a:r>
          </a:p>
          <a:p>
            <a:r>
              <a:rPr lang="en-US" dirty="0" smtClean="0"/>
              <a:t>Capacity strengthens to combat climate resilience in agriculture</a:t>
            </a:r>
          </a:p>
          <a:p>
            <a:r>
              <a:rPr lang="en-US" dirty="0" smtClean="0"/>
              <a:t>Being resource conservation Agriculture practice, ensures sustainability of natural resources for future generations</a:t>
            </a:r>
          </a:p>
          <a:p>
            <a:r>
              <a:rPr lang="en-US" dirty="0" smtClean="0"/>
              <a:t>Healthy environment  and quality food provide better human life.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-2286000" y="1325940"/>
            <a:ext cx="8686800" cy="2308324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isometricOffAxis2Righ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latin typeface="Bradley Hand ITC" pitchFamily="66" charset="0"/>
              </a:rPr>
              <a:t>THANK YOU....</a:t>
            </a:r>
          </a:p>
          <a:p>
            <a:r>
              <a:rPr lang="en-US" sz="4800" b="1" dirty="0" smtClean="0">
                <a:latin typeface="Bradley Hand ITC" pitchFamily="66" charset="0"/>
              </a:rPr>
              <a:t>(Rapeseed fields)</a:t>
            </a:r>
            <a:endParaRPr lang="en-IN" sz="4800" b="1" dirty="0">
              <a:latin typeface="Bradley Hand ITC" pitchFamily="66" charset="0"/>
            </a:endParaRPr>
          </a:p>
        </p:txBody>
      </p:sp>
      <p:pic>
        <p:nvPicPr>
          <p:cNvPr id="4" name="Picture 2" descr="Mono of PRA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2513" y="0"/>
            <a:ext cx="1081087" cy="10683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12393</TotalTime>
  <Words>2449</Words>
  <Application>Microsoft Office PowerPoint</Application>
  <PresentationFormat>On-screen Show (4:3)</PresentationFormat>
  <Paragraphs>361</Paragraphs>
  <Slides>31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2_Office Theme</vt:lpstr>
      <vt:lpstr>Microsoft Office Excel 97-2003 Worksheet</vt:lpstr>
      <vt:lpstr>Scaling up of  SRI/SCI method of crop cultivation in Bihar</vt:lpstr>
      <vt:lpstr>Partnering with: small &amp; marginal farmers Situation of small and marginal farmers</vt:lpstr>
      <vt:lpstr>BIG Scenario:  Macro Economic scenario, which is Identical</vt:lpstr>
      <vt:lpstr>Addressing food Insecurity through appropriate Technologies:  System of Root Intensification (SRI)- as  inclusive socio-economic entity</vt:lpstr>
      <vt:lpstr>Understanding basic principles of SRI</vt:lpstr>
      <vt:lpstr>WE DWELT ON:  Transfer of Innovation to improve its spread among the poor</vt:lpstr>
      <vt:lpstr>OUR Strategies: strengthening </vt:lpstr>
      <vt:lpstr>Innovative Governance structure Capacity Building for Rural Development  Village Resource Persons (A critical and basic requirement )</vt:lpstr>
      <vt:lpstr>SRI Awareness &amp; GOVERNANCE: PRAN Farmers Highlight “SRI Vidhi” in Gandhi Maidan, Gaya on Republic Day every year</vt:lpstr>
      <vt:lpstr>Quantitative IMPACT: Pre and Post project in pilot villages..1</vt:lpstr>
      <vt:lpstr>Pre and Post project in pilot villages……2</vt:lpstr>
      <vt:lpstr>Some Macro Impact of SRI  (assuming 26 mh Irrigated rice in the country)</vt:lpstr>
      <vt:lpstr>ON-FARM Impact (voice of farmers) of SRI on food-grains and oilseeds</vt:lpstr>
      <vt:lpstr>SPILL OVER: SUCCESS STORY ON NEGLECTED CROPS: </vt:lpstr>
      <vt:lpstr>PERCEPTION::: FARMER CERTIFIED:</vt:lpstr>
      <vt:lpstr>Examples of Success CONTINUED ……</vt:lpstr>
      <vt:lpstr>OUR PREPAREDNESS: INNOVATING ITK Technologies IMPROVISED and practiced at  PRAN</vt:lpstr>
      <vt:lpstr>SRI COLLABORATIONS: PRAN undertaking  Researches on SRI</vt:lpstr>
      <vt:lpstr>ADAPTATION OF INCLUSION PROCESS over the years:  Adoption of SRI-Paddy with PRAN</vt:lpstr>
      <vt:lpstr>Yields of SRI/SCI-Vegetables(12-13)</vt:lpstr>
      <vt:lpstr>Low cost vermi-compost(SDTT/ATMA)</vt:lpstr>
      <vt:lpstr>SRI-Vegetables with Mahadalit communities using drip irrigation</vt:lpstr>
      <vt:lpstr>Poorest  communities getting confidence with dignified livelihoods </vt:lpstr>
      <vt:lpstr>Previous Rabi  crops</vt:lpstr>
      <vt:lpstr>REWARD &amp; INCENTIVE:  National Award for farmers</vt:lpstr>
      <vt:lpstr>Institutional recognition: PRAN Collaboration with Government  </vt:lpstr>
      <vt:lpstr>Cost effective farmer preferred option for food and livelihood</vt:lpstr>
      <vt:lpstr>     Stakeholders in SRI promotion </vt:lpstr>
      <vt:lpstr>ADVOCACY MODEL FOR OUT-SCALING : Focus-Income to a Household having 0.5 acres/owned or rented  </vt:lpstr>
      <vt:lpstr>                CONCLUSION and TAKE AWAY: 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Kuntalika</dc:creator>
  <cp:lastModifiedBy>PRAN</cp:lastModifiedBy>
  <cp:revision>753</cp:revision>
  <dcterms:created xsi:type="dcterms:W3CDTF">2013-12-30T07:57:32Z</dcterms:created>
  <dcterms:modified xsi:type="dcterms:W3CDTF">2014-10-30T01:47:22Z</dcterms:modified>
</cp:coreProperties>
</file>