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notesSlides/notesSlide4.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32"/>
  </p:notesMasterIdLst>
  <p:handoutMasterIdLst>
    <p:handoutMasterId r:id="rId33"/>
  </p:handoutMasterIdLst>
  <p:sldIdLst>
    <p:sldId id="626" r:id="rId2"/>
    <p:sldId id="578" r:id="rId3"/>
    <p:sldId id="607" r:id="rId4"/>
    <p:sldId id="606" r:id="rId5"/>
    <p:sldId id="609" r:id="rId6"/>
    <p:sldId id="610" r:id="rId7"/>
    <p:sldId id="612" r:id="rId8"/>
    <p:sldId id="611" r:id="rId9"/>
    <p:sldId id="583" r:id="rId10"/>
    <p:sldId id="541" r:id="rId11"/>
    <p:sldId id="539" r:id="rId12"/>
    <p:sldId id="582" r:id="rId13"/>
    <p:sldId id="575" r:id="rId14"/>
    <p:sldId id="559" r:id="rId15"/>
    <p:sldId id="577" r:id="rId16"/>
    <p:sldId id="415" r:id="rId17"/>
    <p:sldId id="627" r:id="rId18"/>
    <p:sldId id="613" r:id="rId19"/>
    <p:sldId id="614" r:id="rId20"/>
    <p:sldId id="615" r:id="rId21"/>
    <p:sldId id="616" r:id="rId22"/>
    <p:sldId id="617" r:id="rId23"/>
    <p:sldId id="618" r:id="rId24"/>
    <p:sldId id="619" r:id="rId25"/>
    <p:sldId id="620" r:id="rId26"/>
    <p:sldId id="621" r:id="rId27"/>
    <p:sldId id="622" r:id="rId28"/>
    <p:sldId id="623" r:id="rId29"/>
    <p:sldId id="624" r:id="rId30"/>
    <p:sldId id="625" r:id="rId31"/>
  </p:sldIdLst>
  <p:sldSz cx="9144000" cy="5143500" type="screen16x9"/>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lissa K. Williams" initials="MKW" lastIdx="10" clrIdx="0"/>
  <p:cmAuthor id="1" name="raj" initials="s"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0099CC"/>
    <a:srgbClr val="CCFFFF"/>
    <a:srgbClr val="66CCFF"/>
    <a:srgbClr val="33CCCC"/>
    <a:srgbClr val="6699FF"/>
    <a:srgbClr val="336699"/>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0306" autoAdjust="0"/>
    <p:restoredTop sz="78339" autoAdjust="0"/>
  </p:normalViewPr>
  <p:slideViewPr>
    <p:cSldViewPr snapToGrid="0">
      <p:cViewPr varScale="1">
        <p:scale>
          <a:sx n="137" d="100"/>
          <a:sy n="137" d="100"/>
        </p:scale>
        <p:origin x="570" y="96"/>
      </p:cViewPr>
      <p:guideLst>
        <p:guide orient="horz" pos="1620"/>
        <p:guide pos="2880"/>
      </p:guideLst>
    </p:cSldViewPr>
  </p:slideViewPr>
  <p:notesTextViewPr>
    <p:cViewPr>
      <p:scale>
        <a:sx n="100" d="100"/>
        <a:sy n="100" d="100"/>
      </p:scale>
      <p:origin x="0" y="0"/>
    </p:cViewPr>
  </p:notesTextViewPr>
  <p:sorterViewPr>
    <p:cViewPr>
      <p:scale>
        <a:sx n="200" d="100"/>
        <a:sy n="200" d="100"/>
      </p:scale>
      <p:origin x="0" y="11700"/>
    </p:cViewPr>
  </p:sorterViewPr>
  <p:notesViewPr>
    <p:cSldViewPr snapToGrid="0">
      <p:cViewPr>
        <p:scale>
          <a:sx n="100" d="100"/>
          <a:sy n="100" d="100"/>
        </p:scale>
        <p:origin x="-720" y="25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oleObject" Target="file:///C:\Users\HP\Desktop\PIE%20CHARTS\POPULATION%20DATA%20FINAL%20-%20Copy.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oleObject" Target="file:///D:\Documents%20and%20Settings\PMENON\My%20Documents\India\Hunger%20Index\Tables%20for%20use%20in%20India%20Hunger%20Index%20Report_v2.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a:pPr>
            <a:r>
              <a:rPr lang="en-US" dirty="0"/>
              <a:t>Expenditure gains induced by </a:t>
            </a:r>
          </a:p>
          <a:p>
            <a:pPr algn="l">
              <a:defRPr/>
            </a:pPr>
            <a:r>
              <a:rPr lang="en-US" dirty="0"/>
              <a:t>1% GDP growth (%)</a:t>
            </a:r>
          </a:p>
        </c:rich>
      </c:tx>
      <c:layout>
        <c:manualLayout>
          <c:xMode val="edge"/>
          <c:yMode val="edge"/>
          <c:x val="0"/>
          <c:y val="1.0101010101010101E-3"/>
        </c:manualLayout>
      </c:layout>
      <c:overlay val="0"/>
    </c:title>
    <c:autoTitleDeleted val="0"/>
    <c:plotArea>
      <c:layout>
        <c:manualLayout>
          <c:layoutTarget val="inner"/>
          <c:xMode val="edge"/>
          <c:yMode val="edge"/>
          <c:x val="0.11700374258773211"/>
          <c:y val="0.16409210212359818"/>
          <c:w val="0.83738845144356955"/>
          <c:h val="0.62703173466952999"/>
        </c:manualLayout>
      </c:layout>
      <c:lineChart>
        <c:grouping val="standard"/>
        <c:varyColors val="0"/>
        <c:ser>
          <c:idx val="2"/>
          <c:order val="0"/>
          <c:tx>
            <c:v>Agriculture</c:v>
          </c:tx>
          <c:spPr>
            <a:ln w="31750">
              <a:solidFill>
                <a:schemeClr val="accent2">
                  <a:lumMod val="75000"/>
                </a:schemeClr>
              </a:solidFill>
              <a:prstDash val="solid"/>
            </a:ln>
          </c:spPr>
          <c:marker>
            <c:symbol val="none"/>
          </c:marker>
          <c:cat>
            <c:strRef>
              <c:f>GrayCover!$A$6:$A$15</c:f>
              <c:strCache>
                <c:ptCount val="10"/>
                <c:pt idx="0">
                  <c:v>Lowest</c:v>
                </c:pt>
                <c:pt idx="1">
                  <c:v>2</c:v>
                </c:pt>
                <c:pt idx="2">
                  <c:v>3</c:v>
                </c:pt>
                <c:pt idx="3">
                  <c:v>4</c:v>
                </c:pt>
                <c:pt idx="4">
                  <c:v>5</c:v>
                </c:pt>
                <c:pt idx="5">
                  <c:v>6</c:v>
                </c:pt>
                <c:pt idx="6">
                  <c:v>7</c:v>
                </c:pt>
                <c:pt idx="7">
                  <c:v>8</c:v>
                </c:pt>
                <c:pt idx="8">
                  <c:v>9</c:v>
                </c:pt>
                <c:pt idx="9">
                  <c:v>Highest</c:v>
                </c:pt>
              </c:strCache>
            </c:strRef>
          </c:cat>
          <c:val>
            <c:numRef>
              <c:f>GrayCover!$B$6:$B$15</c:f>
              <c:numCache>
                <c:formatCode>0.00</c:formatCode>
                <c:ptCount val="10"/>
                <c:pt idx="0">
                  <c:v>6.1509999999999998</c:v>
                </c:pt>
                <c:pt idx="1">
                  <c:v>3.9260000000000002</c:v>
                </c:pt>
                <c:pt idx="2">
                  <c:v>3.202</c:v>
                </c:pt>
                <c:pt idx="3" formatCode="General">
                  <c:v>2.7949999999999999</c:v>
                </c:pt>
                <c:pt idx="4" formatCode="General">
                  <c:v>2.5720000000000001</c:v>
                </c:pt>
                <c:pt idx="5">
                  <c:v>2.4249999999999998</c:v>
                </c:pt>
                <c:pt idx="6">
                  <c:v>2.3260000000000001</c:v>
                </c:pt>
                <c:pt idx="7">
                  <c:v>2.1669999999999998</c:v>
                </c:pt>
                <c:pt idx="8">
                  <c:v>1.917</c:v>
                </c:pt>
                <c:pt idx="9">
                  <c:v>0.437</c:v>
                </c:pt>
              </c:numCache>
            </c:numRef>
          </c:val>
          <c:smooth val="0"/>
        </c:ser>
        <c:ser>
          <c:idx val="3"/>
          <c:order val="1"/>
          <c:tx>
            <c:v>Nonagriculture</c:v>
          </c:tx>
          <c:spPr>
            <a:ln w="38100">
              <a:solidFill>
                <a:schemeClr val="accent1">
                  <a:lumMod val="50000"/>
                </a:schemeClr>
              </a:solidFill>
              <a:prstDash val="solid"/>
            </a:ln>
          </c:spPr>
          <c:marker>
            <c:symbol val="none"/>
          </c:marker>
          <c:cat>
            <c:strRef>
              <c:f>GrayCover!$A$6:$A$15</c:f>
              <c:strCache>
                <c:ptCount val="10"/>
                <c:pt idx="0">
                  <c:v>Lowest</c:v>
                </c:pt>
                <c:pt idx="1">
                  <c:v>2</c:v>
                </c:pt>
                <c:pt idx="2">
                  <c:v>3</c:v>
                </c:pt>
                <c:pt idx="3">
                  <c:v>4</c:v>
                </c:pt>
                <c:pt idx="4">
                  <c:v>5</c:v>
                </c:pt>
                <c:pt idx="5">
                  <c:v>6</c:v>
                </c:pt>
                <c:pt idx="6">
                  <c:v>7</c:v>
                </c:pt>
                <c:pt idx="7">
                  <c:v>8</c:v>
                </c:pt>
                <c:pt idx="8">
                  <c:v>9</c:v>
                </c:pt>
                <c:pt idx="9">
                  <c:v>Highest</c:v>
                </c:pt>
              </c:strCache>
            </c:strRef>
          </c:cat>
          <c:val>
            <c:numRef>
              <c:f>GrayCover!$C$6:$C$15</c:f>
              <c:numCache>
                <c:formatCode>0.00</c:formatCode>
                <c:ptCount val="10"/>
                <c:pt idx="0">
                  <c:v>-0.88900000000000001</c:v>
                </c:pt>
                <c:pt idx="1">
                  <c:v>1.044</c:v>
                </c:pt>
                <c:pt idx="2">
                  <c:v>1.3049999999999999</c:v>
                </c:pt>
                <c:pt idx="3" formatCode="General">
                  <c:v>1.45</c:v>
                </c:pt>
                <c:pt idx="4" formatCode="General">
                  <c:v>1.532</c:v>
                </c:pt>
                <c:pt idx="5">
                  <c:v>1.609</c:v>
                </c:pt>
                <c:pt idx="6">
                  <c:v>1.649</c:v>
                </c:pt>
                <c:pt idx="7">
                  <c:v>1.663</c:v>
                </c:pt>
                <c:pt idx="8">
                  <c:v>1.625</c:v>
                </c:pt>
                <c:pt idx="9">
                  <c:v>1.571</c:v>
                </c:pt>
              </c:numCache>
            </c:numRef>
          </c:val>
          <c:smooth val="0"/>
        </c:ser>
        <c:dLbls>
          <c:showLegendKey val="0"/>
          <c:showVal val="0"/>
          <c:showCatName val="0"/>
          <c:showSerName val="0"/>
          <c:showPercent val="0"/>
          <c:showBubbleSize val="0"/>
        </c:dLbls>
        <c:smooth val="0"/>
        <c:axId val="196708408"/>
        <c:axId val="196708800"/>
      </c:lineChart>
      <c:catAx>
        <c:axId val="196708408"/>
        <c:scaling>
          <c:orientation val="minMax"/>
        </c:scaling>
        <c:delete val="0"/>
        <c:axPos val="b"/>
        <c:title>
          <c:tx>
            <c:rich>
              <a:bodyPr/>
              <a:lstStyle/>
              <a:p>
                <a:pPr algn="ctr" rtl="1">
                  <a:defRPr/>
                </a:pPr>
                <a:r>
                  <a:rPr lang="en-US"/>
                  <a:t>Expenditure deciles</a:t>
                </a:r>
              </a:p>
            </c:rich>
          </c:tx>
          <c:layout>
            <c:manualLayout>
              <c:xMode val="edge"/>
              <c:yMode val="edge"/>
              <c:x val="0.39358661686040297"/>
              <c:y val="0.88039608685277992"/>
            </c:manualLayout>
          </c:layout>
          <c:overlay val="0"/>
          <c:spPr>
            <a:noFill/>
            <a:ln w="25400">
              <a:noFill/>
            </a:ln>
          </c:spPr>
        </c:title>
        <c:numFmt formatCode="General" sourceLinked="1"/>
        <c:majorTickMark val="out"/>
        <c:minorTickMark val="none"/>
        <c:tickLblPos val="low"/>
        <c:spPr>
          <a:ln w="3175">
            <a:solidFill>
              <a:srgbClr val="000000"/>
            </a:solidFill>
            <a:prstDash val="solid"/>
          </a:ln>
        </c:spPr>
        <c:txPr>
          <a:bodyPr rot="0" vert="horz"/>
          <a:lstStyle/>
          <a:p>
            <a:pPr>
              <a:defRPr/>
            </a:pPr>
            <a:endParaRPr lang="en-US"/>
          </a:p>
        </c:txPr>
        <c:crossAx val="196708800"/>
        <c:crosses val="autoZero"/>
        <c:auto val="1"/>
        <c:lblAlgn val="ctr"/>
        <c:lblOffset val="100"/>
        <c:tickLblSkip val="1"/>
        <c:tickMarkSkip val="1"/>
        <c:noMultiLvlLbl val="0"/>
      </c:catAx>
      <c:valAx>
        <c:axId val="196708800"/>
        <c:scaling>
          <c:orientation val="minMax"/>
          <c:min val="-1"/>
        </c:scaling>
        <c:delete val="0"/>
        <c:axPos val="l"/>
        <c:majorGridlines>
          <c:spPr>
            <a:ln w="3175">
              <a:solidFill>
                <a:srgbClr val="C0C0C0"/>
              </a:solidFill>
              <a:prstDash val="solid"/>
            </a:ln>
          </c:spPr>
        </c:majorGridlines>
        <c:numFmt formatCode="0" sourceLinked="0"/>
        <c:majorTickMark val="out"/>
        <c:minorTickMark val="none"/>
        <c:tickLblPos val="nextTo"/>
        <c:spPr>
          <a:ln w="3175">
            <a:solidFill>
              <a:srgbClr val="000000"/>
            </a:solidFill>
            <a:prstDash val="sysDash"/>
          </a:ln>
        </c:spPr>
        <c:txPr>
          <a:bodyPr rot="0" vert="horz"/>
          <a:lstStyle/>
          <a:p>
            <a:pPr>
              <a:defRPr/>
            </a:pPr>
            <a:endParaRPr lang="en-US"/>
          </a:p>
        </c:txPr>
        <c:crossAx val="196708408"/>
        <c:crosses val="autoZero"/>
        <c:crossBetween val="between"/>
        <c:majorUnit val="1"/>
      </c:valAx>
      <c:spPr>
        <a:noFill/>
        <a:ln w="25400">
          <a:noFill/>
        </a:ln>
      </c:spPr>
    </c:plotArea>
    <c:legend>
      <c:legendPos val="r"/>
      <c:layout>
        <c:manualLayout>
          <c:xMode val="edge"/>
          <c:yMode val="edge"/>
          <c:x val="0.44994799261203461"/>
          <c:y val="0.2362066332617514"/>
          <c:w val="0.48121366773597746"/>
          <c:h val="0.12851456025100499"/>
        </c:manualLayout>
      </c:layout>
      <c:overlay val="0"/>
      <c:spPr>
        <a:solidFill>
          <a:srgbClr val="FFFFFF"/>
        </a:solidFill>
        <a:ln w="25400">
          <a:noFill/>
        </a:ln>
      </c:spPr>
    </c:legend>
    <c:plotVisOnly val="1"/>
    <c:dispBlanksAs val="gap"/>
    <c:showDLblsOverMax val="0"/>
  </c:chart>
  <c:spPr>
    <a:solidFill>
      <a:srgbClr val="FFFFFF"/>
    </a:solidFill>
    <a:ln w="9525">
      <a:noFill/>
    </a:ln>
  </c:spPr>
  <c:txPr>
    <a:bodyPr/>
    <a:lstStyle/>
    <a:p>
      <a:pPr>
        <a:defRPr sz="1500" b="0" i="0" u="none" strike="noStrike" baseline="0">
          <a:solidFill>
            <a:schemeClr val="tx1">
              <a:lumMod val="65000"/>
              <a:lumOff val="35000"/>
            </a:schemeClr>
          </a:solidFill>
          <a:latin typeface="Arial Narrow" pitchFamily="34" charset="0"/>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2881545544512"/>
          <c:y val="2.1699417235558505E-2"/>
          <c:w val="0.52517847769028869"/>
          <c:h val="0.934063253556355"/>
        </c:manualLayout>
      </c:layout>
      <c:barChart>
        <c:barDir val="col"/>
        <c:grouping val="stacked"/>
        <c:varyColors val="0"/>
        <c:ser>
          <c:idx val="0"/>
          <c:order val="0"/>
          <c:tx>
            <c:strRef>
              <c:f>Sheet1!$C$2</c:f>
              <c:strCache>
                <c:ptCount val="1"/>
                <c:pt idx="0">
                  <c:v>Carbon dioxide</c:v>
                </c:pt>
              </c:strCache>
            </c:strRef>
          </c:tx>
          <c:spPr>
            <a:solidFill>
              <a:schemeClr val="accent1">
                <a:lumMod val="75000"/>
              </a:schemeClr>
            </a:solidFill>
            <a:ln>
              <a:solidFill>
                <a:prstClr val="black">
                  <a:lumMod val="50000"/>
                  <a:lumOff val="50000"/>
                </a:prstClr>
              </a:solidFill>
            </a:ln>
          </c:spPr>
          <c:invertIfNegative val="0"/>
          <c:dLbls>
            <c:dLbl>
              <c:idx val="0"/>
              <c:layout/>
              <c:tx>
                <c:rich>
                  <a:bodyPr/>
                  <a:lstStyle/>
                  <a:p>
                    <a:r>
                      <a:rPr lang="en-US"/>
                      <a:t>Carbon dioxide
16%</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Sheet1!$D$2</c:f>
              <c:numCache>
                <c:formatCode>0%</c:formatCode>
                <c:ptCount val="1"/>
                <c:pt idx="0">
                  <c:v>0.15000000000000002</c:v>
                </c:pt>
              </c:numCache>
            </c:numRef>
          </c:val>
        </c:ser>
        <c:ser>
          <c:idx val="1"/>
          <c:order val="1"/>
          <c:tx>
            <c:strRef>
              <c:f>Sheet1!$C$3</c:f>
              <c:strCache>
                <c:ptCount val="1"/>
                <c:pt idx="0">
                  <c:v>Methane</c:v>
                </c:pt>
              </c:strCache>
            </c:strRef>
          </c:tx>
          <c:spPr>
            <a:solidFill>
              <a:schemeClr val="accent1">
                <a:lumMod val="60000"/>
                <a:lumOff val="40000"/>
              </a:schemeClr>
            </a:solidFill>
            <a:ln>
              <a:solidFill>
                <a:prstClr val="black">
                  <a:lumMod val="50000"/>
                  <a:lumOff val="50000"/>
                </a:prstClr>
              </a:solidFill>
            </a:ln>
          </c:spPr>
          <c:invertIfNegative val="0"/>
          <c:dLbls>
            <c:dLbl>
              <c:idx val="0"/>
              <c:layout/>
              <c:tx>
                <c:rich>
                  <a:bodyPr/>
                  <a:lstStyle/>
                  <a:p>
                    <a:r>
                      <a:rPr lang="en-US"/>
                      <a:t>Methane
8%</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Sheet1!$D$3</c:f>
              <c:numCache>
                <c:formatCode>0%</c:formatCode>
                <c:ptCount val="1"/>
                <c:pt idx="0">
                  <c:v>9.3000000000000041E-2</c:v>
                </c:pt>
              </c:numCache>
            </c:numRef>
          </c:val>
        </c:ser>
        <c:ser>
          <c:idx val="2"/>
          <c:order val="2"/>
          <c:tx>
            <c:strRef>
              <c:f>Sheet1!$C$4</c:f>
              <c:strCache>
                <c:ptCount val="1"/>
                <c:pt idx="0">
                  <c:v>Nitrous Oxide</c:v>
                </c:pt>
              </c:strCache>
            </c:strRef>
          </c:tx>
          <c:spPr>
            <a:solidFill>
              <a:schemeClr val="accent1">
                <a:lumMod val="20000"/>
                <a:lumOff val="80000"/>
              </a:schemeClr>
            </a:solidFill>
            <a:ln>
              <a:solidFill>
                <a:schemeClr val="tx1">
                  <a:lumMod val="50000"/>
                  <a:lumOff val="50000"/>
                </a:schemeClr>
              </a:solidFill>
            </a:ln>
          </c:spPr>
          <c:invertIfNegative val="0"/>
          <c:dLbls>
            <c:dLbl>
              <c:idx val="0"/>
              <c:layout/>
              <c:tx>
                <c:rich>
                  <a:bodyPr/>
                  <a:lstStyle/>
                  <a:p>
                    <a:r>
                      <a:rPr lang="en-US"/>
                      <a:t>Nitrous Oxide 5%</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numFmt formatCode="0%" sourceLinked="0"/>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Sheet1!$D$4</c:f>
              <c:numCache>
                <c:formatCode>0%</c:formatCode>
                <c:ptCount val="1"/>
                <c:pt idx="0">
                  <c:v>5.7000000000000009E-2</c:v>
                </c:pt>
              </c:numCache>
            </c:numRef>
          </c:val>
        </c:ser>
        <c:ser>
          <c:idx val="3"/>
          <c:order val="3"/>
          <c:tx>
            <c:strRef>
              <c:f>Sheet1!$C$5</c:f>
              <c:strCache>
                <c:ptCount val="1"/>
                <c:pt idx="0">
                  <c:v>Carbon dioxide</c:v>
                </c:pt>
              </c:strCache>
            </c:strRef>
          </c:tx>
          <c:spPr>
            <a:solidFill>
              <a:schemeClr val="accent2">
                <a:lumMod val="75000"/>
              </a:schemeClr>
            </a:solidFill>
            <a:ln>
              <a:solidFill>
                <a:schemeClr val="tx1">
                  <a:lumMod val="50000"/>
                  <a:lumOff val="50000"/>
                </a:schemeClr>
              </a:solidFill>
            </a:ln>
          </c:spPr>
          <c:invertIfNegative val="0"/>
          <c:dLbls>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layout/>
                <c15:showLeaderLines val="0"/>
              </c:ext>
            </c:extLst>
          </c:dLbls>
          <c:val>
            <c:numRef>
              <c:f>Sheet1!$D$5</c:f>
              <c:numCache>
                <c:formatCode>0%</c:formatCode>
                <c:ptCount val="1"/>
                <c:pt idx="0">
                  <c:v>-0.2</c:v>
                </c:pt>
              </c:numCache>
            </c:numRef>
          </c:val>
        </c:ser>
        <c:dLbls>
          <c:showLegendKey val="0"/>
          <c:showVal val="0"/>
          <c:showCatName val="0"/>
          <c:showSerName val="0"/>
          <c:showPercent val="0"/>
          <c:showBubbleSize val="0"/>
        </c:dLbls>
        <c:gapWidth val="13"/>
        <c:overlap val="100"/>
        <c:axId val="235933520"/>
        <c:axId val="235933912"/>
      </c:barChart>
      <c:catAx>
        <c:axId val="235933520"/>
        <c:scaling>
          <c:orientation val="minMax"/>
        </c:scaling>
        <c:delete val="1"/>
        <c:axPos val="b"/>
        <c:majorTickMark val="out"/>
        <c:minorTickMark val="none"/>
        <c:tickLblPos val="none"/>
        <c:crossAx val="235933912"/>
        <c:crosses val="autoZero"/>
        <c:auto val="1"/>
        <c:lblAlgn val="ctr"/>
        <c:lblOffset val="100"/>
        <c:noMultiLvlLbl val="0"/>
      </c:catAx>
      <c:valAx>
        <c:axId val="235933912"/>
        <c:scaling>
          <c:orientation val="minMax"/>
          <c:max val="0.31000000000000005"/>
          <c:min val="-0.2"/>
        </c:scaling>
        <c:delete val="1"/>
        <c:axPos val="l"/>
        <c:numFmt formatCode="0%" sourceLinked="1"/>
        <c:majorTickMark val="out"/>
        <c:minorTickMark val="none"/>
        <c:tickLblPos val="nextTo"/>
        <c:crossAx val="235933520"/>
        <c:crosses val="autoZero"/>
        <c:crossBetween val="between"/>
        <c:majorUnit val="0.1"/>
      </c:valAx>
    </c:plotArea>
    <c:plotVisOnly val="1"/>
    <c:dispBlanksAs val="gap"/>
    <c:showDLblsOverMax val="0"/>
  </c:chart>
  <c:spPr>
    <a:noFill/>
    <a:ln>
      <a:noFill/>
    </a:ln>
  </c:spPr>
  <c:txPr>
    <a:bodyPr/>
    <a:lstStyle/>
    <a:p>
      <a:pPr>
        <a:defRPr sz="1600">
          <a:latin typeface="Arial Narrow" pitchFamily="34" charset="0"/>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a:solidFill>
                  <a:schemeClr val="tx1">
                    <a:lumMod val="85000"/>
                    <a:lumOff val="15000"/>
                  </a:schemeClr>
                </a:solidFill>
              </a:defRPr>
            </a:pPr>
            <a:r>
              <a:rPr lang="en-US" sz="1600" b="1" dirty="0" smtClean="0">
                <a:solidFill>
                  <a:schemeClr val="tx1">
                    <a:lumMod val="85000"/>
                    <a:lumOff val="15000"/>
                  </a:schemeClr>
                </a:solidFill>
              </a:rPr>
              <a:t>Percent of Countries</a:t>
            </a:r>
            <a:endParaRPr lang="en-US" sz="1600" b="1" dirty="0">
              <a:solidFill>
                <a:schemeClr val="tx1">
                  <a:lumMod val="85000"/>
                  <a:lumOff val="15000"/>
                </a:schemeClr>
              </a:solidFill>
            </a:endParaRPr>
          </a:p>
        </c:rich>
      </c:tx>
      <c:layout>
        <c:manualLayout>
          <c:xMode val="edge"/>
          <c:yMode val="edge"/>
          <c:x val="0.45438888888888884"/>
          <c:y val="8.7271365845451726E-2"/>
        </c:manualLayout>
      </c:layout>
      <c:overlay val="1"/>
    </c:title>
    <c:autoTitleDeleted val="0"/>
    <c:plotArea>
      <c:layout>
        <c:manualLayout>
          <c:layoutTarget val="inner"/>
          <c:xMode val="edge"/>
          <c:yMode val="edge"/>
          <c:x val="3.0555555555555555E-2"/>
          <c:y val="3.3102931872412721E-2"/>
          <c:w val="0.38510061242344706"/>
          <c:h val="0.86322991727821397"/>
        </c:manualLayout>
      </c:layout>
      <c:barChart>
        <c:barDir val="col"/>
        <c:grouping val="percentStacked"/>
        <c:varyColors val="0"/>
        <c:ser>
          <c:idx val="0"/>
          <c:order val="0"/>
          <c:tx>
            <c:strRef>
              <c:f>Sheet1!$A$2</c:f>
              <c:strCache>
                <c:ptCount val="1"/>
                <c:pt idx="0">
                  <c:v>Target Met</c:v>
                </c:pt>
              </c:strCache>
            </c:strRef>
          </c:tx>
          <c:spPr>
            <a:solidFill>
              <a:srgbClr val="008000"/>
            </a:solidFill>
          </c:spPr>
          <c:invertIfNegative val="0"/>
          <c:dLbls>
            <c:dLbl>
              <c:idx val="0"/>
              <c:layout/>
              <c:tx>
                <c:rich>
                  <a:bodyPr/>
                  <a:lstStyle/>
                  <a:p>
                    <a:r>
                      <a:rPr lang="en-US" smtClean="0"/>
                      <a:t>24%</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Developing Countries</c:v>
                </c:pt>
              </c:strCache>
            </c:strRef>
          </c:cat>
          <c:val>
            <c:numRef>
              <c:f>Sheet1!$B$2</c:f>
              <c:numCache>
                <c:formatCode>General</c:formatCode>
                <c:ptCount val="1"/>
                <c:pt idx="0">
                  <c:v>24</c:v>
                </c:pt>
              </c:numCache>
            </c:numRef>
          </c:val>
        </c:ser>
        <c:ser>
          <c:idx val="1"/>
          <c:order val="1"/>
          <c:tx>
            <c:strRef>
              <c:f>Sheet1!$A$3</c:f>
              <c:strCache>
                <c:ptCount val="1"/>
                <c:pt idx="0">
                  <c:v>Sufficient Progress</c:v>
                </c:pt>
              </c:strCache>
            </c:strRef>
          </c:tx>
          <c:spPr>
            <a:solidFill>
              <a:srgbClr val="99CC00"/>
            </a:solidFill>
          </c:spPr>
          <c:invertIfNegative val="0"/>
          <c:cat>
            <c:strRef>
              <c:f>Sheet1!$B$1</c:f>
              <c:strCache>
                <c:ptCount val="1"/>
                <c:pt idx="0">
                  <c:v>Developing Countries</c:v>
                </c:pt>
              </c:strCache>
            </c:strRef>
          </c:cat>
          <c:val>
            <c:numRef>
              <c:f>Sheet1!$B$3</c:f>
              <c:numCache>
                <c:formatCode>General</c:formatCode>
                <c:ptCount val="1"/>
                <c:pt idx="0">
                  <c:v>2</c:v>
                </c:pt>
              </c:numCache>
            </c:numRef>
          </c:val>
        </c:ser>
        <c:ser>
          <c:idx val="2"/>
          <c:order val="2"/>
          <c:tx>
            <c:strRef>
              <c:f>Sheet1!$A$4</c:f>
              <c:strCache>
                <c:ptCount val="1"/>
                <c:pt idx="0">
                  <c:v>Insufficient Progress</c:v>
                </c:pt>
              </c:strCache>
            </c:strRef>
          </c:tx>
          <c:spPr>
            <a:solidFill>
              <a:srgbClr val="FFAD5B"/>
            </a:solidFill>
          </c:spPr>
          <c:invertIfNegative val="0"/>
          <c:dLbls>
            <c:dLbl>
              <c:idx val="0"/>
              <c:layout/>
              <c:tx>
                <c:rich>
                  <a:bodyPr/>
                  <a:lstStyle/>
                  <a:p>
                    <a:r>
                      <a:rPr lang="en-US" smtClean="0"/>
                      <a:t>6%</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Developing Countries</c:v>
                </c:pt>
              </c:strCache>
            </c:strRef>
          </c:cat>
          <c:val>
            <c:numRef>
              <c:f>Sheet1!$B$4</c:f>
              <c:numCache>
                <c:formatCode>General</c:formatCode>
                <c:ptCount val="1"/>
                <c:pt idx="0">
                  <c:v>6</c:v>
                </c:pt>
              </c:numCache>
            </c:numRef>
          </c:val>
        </c:ser>
        <c:ser>
          <c:idx val="3"/>
          <c:order val="3"/>
          <c:tx>
            <c:strRef>
              <c:f>Sheet1!$A$5</c:f>
              <c:strCache>
                <c:ptCount val="1"/>
                <c:pt idx="0">
                  <c:v>Moderately Off Target</c:v>
                </c:pt>
              </c:strCache>
            </c:strRef>
          </c:tx>
          <c:invertIfNegative val="0"/>
          <c:dPt>
            <c:idx val="0"/>
            <c:invertIfNegative val="0"/>
            <c:bubble3D val="0"/>
            <c:spPr>
              <a:solidFill>
                <a:schemeClr val="accent2">
                  <a:lumMod val="75000"/>
                </a:schemeClr>
              </a:solidFill>
            </c:spPr>
          </c:dPt>
          <c:dLbls>
            <c:dLbl>
              <c:idx val="0"/>
              <c:layout/>
              <c:tx>
                <c:rich>
                  <a:bodyPr/>
                  <a:lstStyle/>
                  <a:p>
                    <a:r>
                      <a:rPr lang="en-US" smtClean="0"/>
                      <a:t>6%</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Developing Countries</c:v>
                </c:pt>
              </c:strCache>
            </c:strRef>
          </c:cat>
          <c:val>
            <c:numRef>
              <c:f>Sheet1!$B$5</c:f>
              <c:numCache>
                <c:formatCode>General</c:formatCode>
                <c:ptCount val="1"/>
                <c:pt idx="0">
                  <c:v>6</c:v>
                </c:pt>
              </c:numCache>
            </c:numRef>
          </c:val>
        </c:ser>
        <c:ser>
          <c:idx val="4"/>
          <c:order val="4"/>
          <c:tx>
            <c:strRef>
              <c:f>Sheet1!$A$6</c:f>
              <c:strCache>
                <c:ptCount val="1"/>
                <c:pt idx="0">
                  <c:v>Seriously Off Target</c:v>
                </c:pt>
              </c:strCache>
            </c:strRef>
          </c:tx>
          <c:spPr>
            <a:solidFill>
              <a:srgbClr val="CC0000"/>
            </a:solidFill>
          </c:spPr>
          <c:invertIfNegative val="0"/>
          <c:dLbls>
            <c:dLbl>
              <c:idx val="0"/>
              <c:layout/>
              <c:tx>
                <c:rich>
                  <a:bodyPr/>
                  <a:lstStyle/>
                  <a:p>
                    <a:r>
                      <a:rPr lang="en-US" smtClean="0"/>
                      <a:t>50%</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Developing Countries</c:v>
                </c:pt>
              </c:strCache>
            </c:strRef>
          </c:cat>
          <c:val>
            <c:numRef>
              <c:f>Sheet1!$B$6</c:f>
              <c:numCache>
                <c:formatCode>General</c:formatCode>
                <c:ptCount val="1"/>
                <c:pt idx="0">
                  <c:v>50</c:v>
                </c:pt>
              </c:numCache>
            </c:numRef>
          </c:val>
        </c:ser>
        <c:ser>
          <c:idx val="5"/>
          <c:order val="5"/>
          <c:tx>
            <c:strRef>
              <c:f>Sheet1!$A$7</c:f>
              <c:strCache>
                <c:ptCount val="1"/>
                <c:pt idx="0">
                  <c:v>Insufficient data</c:v>
                </c:pt>
              </c:strCache>
            </c:strRef>
          </c:tx>
          <c:spPr>
            <a:solidFill>
              <a:schemeClr val="bg1">
                <a:lumMod val="75000"/>
              </a:schemeClr>
            </a:solidFill>
          </c:spPr>
          <c:invertIfNegative val="0"/>
          <c:dLbls>
            <c:dLbl>
              <c:idx val="0"/>
              <c:layout/>
              <c:tx>
                <c:rich>
                  <a:bodyPr/>
                  <a:lstStyle/>
                  <a:p>
                    <a:r>
                      <a:rPr lang="en-US" smtClean="0"/>
                      <a:t>12%</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Developing Countries</c:v>
                </c:pt>
              </c:strCache>
            </c:strRef>
          </c:cat>
          <c:val>
            <c:numRef>
              <c:f>Sheet1!$B$7</c:f>
              <c:numCache>
                <c:formatCode>General</c:formatCode>
                <c:ptCount val="1"/>
                <c:pt idx="0">
                  <c:v>12</c:v>
                </c:pt>
              </c:numCache>
            </c:numRef>
          </c:val>
        </c:ser>
        <c:dLbls>
          <c:showLegendKey val="0"/>
          <c:showVal val="0"/>
          <c:showCatName val="0"/>
          <c:showSerName val="0"/>
          <c:showPercent val="0"/>
          <c:showBubbleSize val="0"/>
        </c:dLbls>
        <c:gapWidth val="44"/>
        <c:overlap val="100"/>
        <c:axId val="235934696"/>
        <c:axId val="235935088"/>
      </c:barChart>
      <c:catAx>
        <c:axId val="235934696"/>
        <c:scaling>
          <c:orientation val="minMax"/>
        </c:scaling>
        <c:delete val="0"/>
        <c:axPos val="b"/>
        <c:numFmt formatCode="General" sourceLinked="0"/>
        <c:majorTickMark val="out"/>
        <c:minorTickMark val="none"/>
        <c:tickLblPos val="nextTo"/>
        <c:crossAx val="235935088"/>
        <c:crosses val="autoZero"/>
        <c:auto val="1"/>
        <c:lblAlgn val="ctr"/>
        <c:lblOffset val="100"/>
        <c:noMultiLvlLbl val="0"/>
      </c:catAx>
      <c:valAx>
        <c:axId val="235935088"/>
        <c:scaling>
          <c:orientation val="minMax"/>
        </c:scaling>
        <c:delete val="1"/>
        <c:axPos val="l"/>
        <c:numFmt formatCode="0%" sourceLinked="1"/>
        <c:majorTickMark val="out"/>
        <c:minorTickMark val="none"/>
        <c:tickLblPos val="nextTo"/>
        <c:crossAx val="235934696"/>
        <c:crosses val="autoZero"/>
        <c:crossBetween val="between"/>
      </c:valAx>
    </c:plotArea>
    <c:legend>
      <c:legendPos val="r"/>
      <c:layout>
        <c:manualLayout>
          <c:xMode val="edge"/>
          <c:yMode val="edge"/>
          <c:x val="0.3823228346456693"/>
          <c:y val="0.1761850825914596"/>
          <c:w val="0.54823272090988628"/>
          <c:h val="0.45202160102555117"/>
        </c:manualLayout>
      </c:layout>
      <c:overlay val="0"/>
      <c:txPr>
        <a:bodyPr/>
        <a:lstStyle/>
        <a:p>
          <a:pPr>
            <a:defRPr sz="1600" b="0"/>
          </a:pPr>
          <a:endParaRPr lang="en-US"/>
        </a:p>
      </c:txPr>
    </c:legend>
    <c:plotVisOnly val="1"/>
    <c:dispBlanksAs val="gap"/>
    <c:showDLblsOverMax val="0"/>
  </c:chart>
  <c:txPr>
    <a:bodyPr/>
    <a:lstStyle/>
    <a:p>
      <a:pPr>
        <a:defRPr sz="1600">
          <a:latin typeface="Arial Narrow"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lang="en-US" sz="1100"/>
            </a:pPr>
            <a:r>
              <a:rPr lang="en-IN" sz="1100" dirty="0"/>
              <a:t>Number</a:t>
            </a:r>
            <a:r>
              <a:rPr lang="en-IN" sz="1100" baseline="0" dirty="0"/>
              <a:t> of Undernourished </a:t>
            </a:r>
            <a:r>
              <a:rPr lang="en-IN" sz="1100" baseline="0" dirty="0" smtClean="0"/>
              <a:t>Persons</a:t>
            </a:r>
            <a:endParaRPr lang="en-IN" sz="1100" baseline="0" dirty="0"/>
          </a:p>
          <a:p>
            <a:pPr>
              <a:defRPr lang="en-US" sz="1100"/>
            </a:pPr>
            <a:r>
              <a:rPr lang="en-IN" sz="1100" baseline="0" dirty="0"/>
              <a:t>(Millions)</a:t>
            </a:r>
            <a:endParaRPr lang="en-IN" sz="1100" dirty="0"/>
          </a:p>
        </c:rich>
      </c:tx>
      <c:layout/>
      <c:overlay val="0"/>
    </c:title>
    <c:autoTitleDeleted val="0"/>
    <c:plotArea>
      <c:layout>
        <c:manualLayout>
          <c:layoutTarget val="inner"/>
          <c:xMode val="edge"/>
          <c:yMode val="edge"/>
          <c:x val="0.18370860557323956"/>
          <c:y val="0.12633925566996437"/>
          <c:w val="0.51811861283297045"/>
          <c:h val="0.58966384009691086"/>
        </c:manualLayout>
      </c:layout>
      <c:barChart>
        <c:barDir val="col"/>
        <c:grouping val="clustered"/>
        <c:varyColors val="0"/>
        <c:ser>
          <c:idx val="1"/>
          <c:order val="0"/>
          <c:tx>
            <c:strRef>
              <c:f>Sheet9!$C$5</c:f>
              <c:strCache>
                <c:ptCount val="1"/>
                <c:pt idx="0">
                  <c:v>Sub-Saharan Africa</c:v>
                </c:pt>
              </c:strCache>
            </c:strRef>
          </c:tx>
          <c:invertIfNegative val="0"/>
          <c:cat>
            <c:strRef>
              <c:f>Sheet9!$D$3:$G$3</c:f>
              <c:strCache>
                <c:ptCount val="4"/>
                <c:pt idx="0">
                  <c:v>1990-1992</c:v>
                </c:pt>
                <c:pt idx="1">
                  <c:v>1995-1997</c:v>
                </c:pt>
                <c:pt idx="2">
                  <c:v>2000-2002</c:v>
                </c:pt>
                <c:pt idx="3">
                  <c:v>2005-2007</c:v>
                </c:pt>
              </c:strCache>
            </c:strRef>
          </c:cat>
          <c:val>
            <c:numRef>
              <c:f>Sheet9!$D$5:$G$5</c:f>
              <c:numCache>
                <c:formatCode>0.0\ \ \ \ \ \ </c:formatCode>
                <c:ptCount val="4"/>
                <c:pt idx="0">
                  <c:v>166.3</c:v>
                </c:pt>
                <c:pt idx="1">
                  <c:v>189</c:v>
                </c:pt>
                <c:pt idx="2">
                  <c:v>203.2</c:v>
                </c:pt>
                <c:pt idx="3">
                  <c:v>202.5</c:v>
                </c:pt>
              </c:numCache>
            </c:numRef>
          </c:val>
        </c:ser>
        <c:ser>
          <c:idx val="2"/>
          <c:order val="1"/>
          <c:tx>
            <c:strRef>
              <c:f>Sheet9!$C$6</c:f>
              <c:strCache>
                <c:ptCount val="1"/>
                <c:pt idx="0">
                  <c:v>Latin America and the Caribbean</c:v>
                </c:pt>
              </c:strCache>
            </c:strRef>
          </c:tx>
          <c:spPr>
            <a:solidFill>
              <a:srgbClr val="FFFF00"/>
            </a:solidFill>
          </c:spPr>
          <c:invertIfNegative val="0"/>
          <c:cat>
            <c:strRef>
              <c:f>Sheet9!$D$3:$G$3</c:f>
              <c:strCache>
                <c:ptCount val="4"/>
                <c:pt idx="0">
                  <c:v>1990-1992</c:v>
                </c:pt>
                <c:pt idx="1">
                  <c:v>1995-1997</c:v>
                </c:pt>
                <c:pt idx="2">
                  <c:v>2000-2002</c:v>
                </c:pt>
                <c:pt idx="3">
                  <c:v>2005-2007</c:v>
                </c:pt>
              </c:strCache>
            </c:strRef>
          </c:cat>
          <c:val>
            <c:numRef>
              <c:f>Sheet9!$D$6:$G$6</c:f>
              <c:numCache>
                <c:formatCode>0.0\ \ \ \ \ \ </c:formatCode>
                <c:ptCount val="4"/>
                <c:pt idx="0">
                  <c:v>54.3</c:v>
                </c:pt>
                <c:pt idx="1">
                  <c:v>53.3</c:v>
                </c:pt>
                <c:pt idx="2">
                  <c:v>50.7</c:v>
                </c:pt>
                <c:pt idx="3">
                  <c:v>47.1</c:v>
                </c:pt>
              </c:numCache>
            </c:numRef>
          </c:val>
        </c:ser>
        <c:ser>
          <c:idx val="3"/>
          <c:order val="2"/>
          <c:tx>
            <c:strRef>
              <c:f>Sheet9!$C$7</c:f>
              <c:strCache>
                <c:ptCount val="1"/>
                <c:pt idx="0">
                  <c:v>Eastern Asia</c:v>
                </c:pt>
              </c:strCache>
            </c:strRef>
          </c:tx>
          <c:invertIfNegative val="0"/>
          <c:cat>
            <c:strRef>
              <c:f>Sheet9!$D$3:$G$3</c:f>
              <c:strCache>
                <c:ptCount val="4"/>
                <c:pt idx="0">
                  <c:v>1990-1992</c:v>
                </c:pt>
                <c:pt idx="1">
                  <c:v>1995-1997</c:v>
                </c:pt>
                <c:pt idx="2">
                  <c:v>2000-2002</c:v>
                </c:pt>
                <c:pt idx="3">
                  <c:v>2005-2007</c:v>
                </c:pt>
              </c:strCache>
            </c:strRef>
          </c:cat>
          <c:val>
            <c:numRef>
              <c:f>Sheet9!$D$7:$G$7</c:f>
              <c:numCache>
                <c:formatCode>0.0\ \ \ \ \ \ </c:formatCode>
                <c:ptCount val="4"/>
                <c:pt idx="0">
                  <c:v>215.6</c:v>
                </c:pt>
                <c:pt idx="1">
                  <c:v>149.80000000000001</c:v>
                </c:pt>
                <c:pt idx="2">
                  <c:v>142.19999999999999</c:v>
                </c:pt>
                <c:pt idx="3">
                  <c:v>139.5</c:v>
                </c:pt>
              </c:numCache>
            </c:numRef>
          </c:val>
        </c:ser>
        <c:ser>
          <c:idx val="5"/>
          <c:order val="3"/>
          <c:tx>
            <c:strRef>
              <c:f>Sheet9!$C$9</c:f>
              <c:strCache>
                <c:ptCount val="1"/>
                <c:pt idx="0">
                  <c:v>Southern Asia</c:v>
                </c:pt>
              </c:strCache>
            </c:strRef>
          </c:tx>
          <c:spPr>
            <a:solidFill>
              <a:srgbClr val="FF0000"/>
            </a:solidFill>
          </c:spPr>
          <c:invertIfNegative val="0"/>
          <c:cat>
            <c:strRef>
              <c:f>Sheet9!$D$3:$G$3</c:f>
              <c:strCache>
                <c:ptCount val="4"/>
                <c:pt idx="0">
                  <c:v>1990-1992</c:v>
                </c:pt>
                <c:pt idx="1">
                  <c:v>1995-1997</c:v>
                </c:pt>
                <c:pt idx="2">
                  <c:v>2000-2002</c:v>
                </c:pt>
                <c:pt idx="3">
                  <c:v>2005-2007</c:v>
                </c:pt>
              </c:strCache>
            </c:strRef>
          </c:cat>
          <c:val>
            <c:numRef>
              <c:f>Sheet9!$D$9:$G$9</c:f>
              <c:numCache>
                <c:formatCode>0.0\ \ \ \ \ \ </c:formatCode>
                <c:ptCount val="4"/>
                <c:pt idx="0">
                  <c:v>262.89999999999969</c:v>
                </c:pt>
                <c:pt idx="1">
                  <c:v>264.7</c:v>
                </c:pt>
                <c:pt idx="2">
                  <c:v>300.3</c:v>
                </c:pt>
                <c:pt idx="3">
                  <c:v>343.9</c:v>
                </c:pt>
              </c:numCache>
            </c:numRef>
          </c:val>
        </c:ser>
        <c:ser>
          <c:idx val="6"/>
          <c:order val="4"/>
          <c:tx>
            <c:strRef>
              <c:f>Sheet9!$C$10</c:f>
              <c:strCache>
                <c:ptCount val="1"/>
                <c:pt idx="0">
                  <c:v>Southern Asia (without India)</c:v>
                </c:pt>
              </c:strCache>
            </c:strRef>
          </c:tx>
          <c:spPr>
            <a:solidFill>
              <a:srgbClr val="DD7323"/>
            </a:solidFill>
          </c:spPr>
          <c:invertIfNegative val="0"/>
          <c:cat>
            <c:strRef>
              <c:f>Sheet9!$D$3:$G$3</c:f>
              <c:strCache>
                <c:ptCount val="4"/>
                <c:pt idx="0">
                  <c:v>1990-1992</c:v>
                </c:pt>
                <c:pt idx="1">
                  <c:v>1995-1997</c:v>
                </c:pt>
                <c:pt idx="2">
                  <c:v>2000-2002</c:v>
                </c:pt>
                <c:pt idx="3">
                  <c:v>2005-2007</c:v>
                </c:pt>
              </c:strCache>
            </c:strRef>
          </c:cat>
          <c:val>
            <c:numRef>
              <c:f>Sheet9!$D$10:$G$10</c:f>
              <c:numCache>
                <c:formatCode>0.0\ \ \ \ \ \ </c:formatCode>
                <c:ptCount val="4"/>
                <c:pt idx="0">
                  <c:v>90.5</c:v>
                </c:pt>
                <c:pt idx="1">
                  <c:v>102</c:v>
                </c:pt>
                <c:pt idx="2">
                  <c:v>99.7</c:v>
                </c:pt>
                <c:pt idx="3">
                  <c:v>106.2</c:v>
                </c:pt>
              </c:numCache>
            </c:numRef>
          </c:val>
        </c:ser>
        <c:ser>
          <c:idx val="7"/>
          <c:order val="5"/>
          <c:tx>
            <c:strRef>
              <c:f>Sheet9!$C$11</c:f>
              <c:strCache>
                <c:ptCount val="1"/>
                <c:pt idx="0">
                  <c:v>South-Eastern Asia</c:v>
                </c:pt>
              </c:strCache>
            </c:strRef>
          </c:tx>
          <c:invertIfNegative val="0"/>
          <c:cat>
            <c:strRef>
              <c:f>Sheet9!$D$3:$G$3</c:f>
              <c:strCache>
                <c:ptCount val="4"/>
                <c:pt idx="0">
                  <c:v>1990-1992</c:v>
                </c:pt>
                <c:pt idx="1">
                  <c:v>1995-1997</c:v>
                </c:pt>
                <c:pt idx="2">
                  <c:v>2000-2002</c:v>
                </c:pt>
                <c:pt idx="3">
                  <c:v>2005-2007</c:v>
                </c:pt>
              </c:strCache>
            </c:strRef>
          </c:cat>
          <c:val>
            <c:numRef>
              <c:f>Sheet9!$D$11:$G$11</c:f>
              <c:numCache>
                <c:formatCode>0.0\ \ \ \ \ \ </c:formatCode>
                <c:ptCount val="4"/>
                <c:pt idx="0">
                  <c:v>105.4</c:v>
                </c:pt>
                <c:pt idx="1">
                  <c:v>85.7</c:v>
                </c:pt>
                <c:pt idx="2">
                  <c:v>88.9</c:v>
                </c:pt>
                <c:pt idx="3">
                  <c:v>76.099999999999994</c:v>
                </c:pt>
              </c:numCache>
            </c:numRef>
          </c:val>
        </c:ser>
        <c:ser>
          <c:idx val="8"/>
          <c:order val="6"/>
          <c:tx>
            <c:strRef>
              <c:f>Sheet9!$C$12</c:f>
              <c:strCache>
                <c:ptCount val="1"/>
                <c:pt idx="0">
                  <c:v>Western Asia</c:v>
                </c:pt>
              </c:strCache>
            </c:strRef>
          </c:tx>
          <c:spPr>
            <a:solidFill>
              <a:srgbClr val="00B050"/>
            </a:solidFill>
          </c:spPr>
          <c:invertIfNegative val="0"/>
          <c:cat>
            <c:strRef>
              <c:f>Sheet9!$D$3:$G$3</c:f>
              <c:strCache>
                <c:ptCount val="4"/>
                <c:pt idx="0">
                  <c:v>1990-1992</c:v>
                </c:pt>
                <c:pt idx="1">
                  <c:v>1995-1997</c:v>
                </c:pt>
                <c:pt idx="2">
                  <c:v>2000-2002</c:v>
                </c:pt>
                <c:pt idx="3">
                  <c:v>2005-2007</c:v>
                </c:pt>
              </c:strCache>
            </c:strRef>
          </c:cat>
          <c:val>
            <c:numRef>
              <c:f>Sheet9!$D$12:$G$12</c:f>
              <c:numCache>
                <c:formatCode>0.0\ \ \ \ \ \ </c:formatCode>
                <c:ptCount val="4"/>
                <c:pt idx="0">
                  <c:v>7.2</c:v>
                </c:pt>
                <c:pt idx="1">
                  <c:v>12.2</c:v>
                </c:pt>
                <c:pt idx="2">
                  <c:v>13.4</c:v>
                </c:pt>
                <c:pt idx="3">
                  <c:v>13.5</c:v>
                </c:pt>
              </c:numCache>
            </c:numRef>
          </c:val>
        </c:ser>
        <c:ser>
          <c:idx val="9"/>
          <c:order val="7"/>
          <c:tx>
            <c:strRef>
              <c:f>Sheet9!$C$13</c:f>
              <c:strCache>
                <c:ptCount val="1"/>
                <c:pt idx="0">
                  <c:v>Developed regions</c:v>
                </c:pt>
              </c:strCache>
            </c:strRef>
          </c:tx>
          <c:invertIfNegative val="0"/>
          <c:cat>
            <c:strRef>
              <c:f>Sheet9!$D$3:$G$3</c:f>
              <c:strCache>
                <c:ptCount val="4"/>
                <c:pt idx="0">
                  <c:v>1990-1992</c:v>
                </c:pt>
                <c:pt idx="1">
                  <c:v>1995-1997</c:v>
                </c:pt>
                <c:pt idx="2">
                  <c:v>2000-2002</c:v>
                </c:pt>
                <c:pt idx="3">
                  <c:v>2005-2007</c:v>
                </c:pt>
              </c:strCache>
            </c:strRef>
          </c:cat>
          <c:val>
            <c:numRef>
              <c:f>Sheet9!$D$13:$G$13</c:f>
              <c:numCache>
                <c:formatCode>0.0\ \ \ \ \ \ </c:formatCode>
                <c:ptCount val="4"/>
                <c:pt idx="0">
                  <c:v>7.2</c:v>
                </c:pt>
                <c:pt idx="1">
                  <c:v>6.7</c:v>
                </c:pt>
                <c:pt idx="2">
                  <c:v>6.3</c:v>
                </c:pt>
                <c:pt idx="3">
                  <c:v>6.5</c:v>
                </c:pt>
              </c:numCache>
            </c:numRef>
          </c:val>
        </c:ser>
        <c:dLbls>
          <c:showLegendKey val="0"/>
          <c:showVal val="0"/>
          <c:showCatName val="0"/>
          <c:showSerName val="0"/>
          <c:showPercent val="0"/>
          <c:showBubbleSize val="0"/>
        </c:dLbls>
        <c:gapWidth val="150"/>
        <c:axId val="196059752"/>
        <c:axId val="196093832"/>
      </c:barChart>
      <c:catAx>
        <c:axId val="196059752"/>
        <c:scaling>
          <c:orientation val="minMax"/>
        </c:scaling>
        <c:delete val="0"/>
        <c:axPos val="b"/>
        <c:title>
          <c:tx>
            <c:rich>
              <a:bodyPr/>
              <a:lstStyle/>
              <a:p>
                <a:pPr algn="l">
                  <a:defRPr lang="en-US" sz="600"/>
                </a:pPr>
                <a:r>
                  <a:rPr lang="en-IN" sz="600"/>
                  <a:t>Source:</a:t>
                </a:r>
                <a:r>
                  <a:rPr lang="en-IN" sz="600" baseline="0"/>
                  <a:t> FAO STATISTICS DIVISION</a:t>
                </a:r>
                <a:endParaRPr lang="en-IN" sz="600"/>
              </a:p>
            </c:rich>
          </c:tx>
          <c:layout>
            <c:manualLayout>
              <c:xMode val="edge"/>
              <c:yMode val="edge"/>
              <c:x val="0.18201262887844274"/>
              <c:y val="0.90999038126967235"/>
            </c:manualLayout>
          </c:layout>
          <c:overlay val="0"/>
        </c:title>
        <c:numFmt formatCode="General" sourceLinked="0"/>
        <c:majorTickMark val="out"/>
        <c:minorTickMark val="none"/>
        <c:tickLblPos val="nextTo"/>
        <c:txPr>
          <a:bodyPr rot="-5400000" vert="horz"/>
          <a:lstStyle/>
          <a:p>
            <a:pPr>
              <a:defRPr lang="en-US" sz="700"/>
            </a:pPr>
            <a:endParaRPr lang="en-US"/>
          </a:p>
        </c:txPr>
        <c:crossAx val="196093832"/>
        <c:crosses val="autoZero"/>
        <c:auto val="1"/>
        <c:lblAlgn val="ctr"/>
        <c:lblOffset val="100"/>
        <c:noMultiLvlLbl val="0"/>
      </c:catAx>
      <c:valAx>
        <c:axId val="196093832"/>
        <c:scaling>
          <c:orientation val="minMax"/>
        </c:scaling>
        <c:delete val="0"/>
        <c:axPos val="l"/>
        <c:majorGridlines/>
        <c:numFmt formatCode="0.0\ \ \ \ \ \ " sourceLinked="1"/>
        <c:majorTickMark val="out"/>
        <c:minorTickMark val="none"/>
        <c:tickLblPos val="nextTo"/>
        <c:txPr>
          <a:bodyPr/>
          <a:lstStyle/>
          <a:p>
            <a:pPr>
              <a:defRPr lang="en-US"/>
            </a:pPr>
            <a:endParaRPr lang="en-US"/>
          </a:p>
        </c:txPr>
        <c:crossAx val="196059752"/>
        <c:crosses val="autoZero"/>
        <c:crossBetween val="between"/>
      </c:valAx>
      <c:spPr>
        <a:noFill/>
      </c:spPr>
    </c:plotArea>
    <c:legend>
      <c:legendPos val="r"/>
      <c:layout>
        <c:manualLayout>
          <c:xMode val="edge"/>
          <c:yMode val="edge"/>
          <c:x val="0.67510226316050148"/>
          <c:y val="9.0387735623956064E-2"/>
          <c:w val="0.32489773683949896"/>
          <c:h val="0.85183786685755192"/>
        </c:manualLayout>
      </c:layout>
      <c:overlay val="0"/>
      <c:txPr>
        <a:bodyPr/>
        <a:lstStyle/>
        <a:p>
          <a:pPr>
            <a:defRPr lang="en-US" sz="700"/>
          </a:pPr>
          <a:endParaRPr lang="en-US"/>
        </a:p>
      </c:txPr>
    </c:legend>
    <c:plotVisOnly val="1"/>
    <c:dispBlanksAs val="gap"/>
    <c:showDLblsOverMax val="0"/>
  </c:chart>
  <c:spPr>
    <a:no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404348041400483"/>
          <c:y val="0.19409959171770194"/>
          <c:w val="0.68781978903580454"/>
          <c:h val="0.64128317293671622"/>
        </c:manualLayout>
      </c:layout>
      <c:barChart>
        <c:barDir val="bar"/>
        <c:grouping val="clustered"/>
        <c:varyColors val="0"/>
        <c:ser>
          <c:idx val="0"/>
          <c:order val="0"/>
          <c:spPr>
            <a:solidFill>
              <a:srgbClr val="FF9900"/>
            </a:solidFill>
            <a:ln w="12700">
              <a:solidFill>
                <a:srgbClr val="000000"/>
              </a:solidFill>
              <a:prstDash val="solid"/>
            </a:ln>
          </c:spPr>
          <c:invertIfNegative val="0"/>
          <c:dPt>
            <c:idx val="2"/>
            <c:invertIfNegative val="0"/>
            <c:bubble3D val="0"/>
            <c:spPr>
              <a:solidFill>
                <a:srgbClr val="FFFF00"/>
              </a:solidFill>
              <a:ln w="12700">
                <a:solidFill>
                  <a:srgbClr val="000000"/>
                </a:solidFill>
                <a:prstDash val="solid"/>
              </a:ln>
            </c:spPr>
          </c:dPt>
          <c:dPt>
            <c:idx val="3"/>
            <c:invertIfNegative val="0"/>
            <c:bubble3D val="0"/>
            <c:spPr>
              <a:solidFill>
                <a:srgbClr val="FFFF00"/>
              </a:solidFill>
              <a:ln w="12700">
                <a:solidFill>
                  <a:srgbClr val="000000"/>
                </a:solidFill>
                <a:prstDash val="solid"/>
              </a:ln>
            </c:spPr>
          </c:dPt>
          <c:dPt>
            <c:idx val="4"/>
            <c:invertIfNegative val="0"/>
            <c:bubble3D val="0"/>
            <c:spPr>
              <a:solidFill>
                <a:srgbClr val="FFFF00"/>
              </a:solidFill>
              <a:ln w="12700">
                <a:solidFill>
                  <a:srgbClr val="000000"/>
                </a:solidFill>
                <a:prstDash val="solid"/>
              </a:ln>
            </c:spPr>
          </c:dPt>
          <c:dPt>
            <c:idx val="5"/>
            <c:invertIfNegative val="0"/>
            <c:bubble3D val="0"/>
            <c:spPr>
              <a:solidFill>
                <a:srgbClr val="FFFF00"/>
              </a:solidFill>
              <a:ln w="12700">
                <a:solidFill>
                  <a:srgbClr val="000000"/>
                </a:solidFill>
                <a:prstDash val="solid"/>
              </a:ln>
            </c:spPr>
          </c:dPt>
          <c:dPt>
            <c:idx val="18"/>
            <c:invertIfNegative val="0"/>
            <c:bubble3D val="0"/>
            <c:spPr>
              <a:solidFill>
                <a:srgbClr val="C00000"/>
              </a:solidFill>
              <a:ln w="12700">
                <a:solidFill>
                  <a:srgbClr val="000000"/>
                </a:solidFill>
                <a:prstDash val="solid"/>
              </a:ln>
            </c:spPr>
          </c:dPt>
          <c:cat>
            <c:strRef>
              <c:f>'Table2_IHI components'!$B$3:$B$21</c:f>
              <c:strCache>
                <c:ptCount val="19"/>
                <c:pt idx="0">
                  <c:v> India  </c:v>
                </c:pt>
                <c:pt idx="2">
                  <c:v> Punjab  </c:v>
                </c:pt>
                <c:pt idx="3">
                  <c:v> Kerala  </c:v>
                </c:pt>
                <c:pt idx="4">
                  <c:v> Andhra Pradesh  </c:v>
                </c:pt>
                <c:pt idx="5">
                  <c:v> Assam  </c:v>
                </c:pt>
                <c:pt idx="6">
                  <c:v> Haryana  </c:v>
                </c:pt>
                <c:pt idx="7">
                  <c:v> Tamil Nadu  </c:v>
                </c:pt>
                <c:pt idx="8">
                  <c:v> Rajasthan  </c:v>
                </c:pt>
                <c:pt idx="9">
                  <c:v> West Bengal  </c:v>
                </c:pt>
                <c:pt idx="10">
                  <c:v> Uttar Pradesh  </c:v>
                </c:pt>
                <c:pt idx="11">
                  <c:v> Maharashtra  </c:v>
                </c:pt>
                <c:pt idx="12">
                  <c:v> Karnataka  </c:v>
                </c:pt>
                <c:pt idx="13">
                  <c:v> Orissa  </c:v>
                </c:pt>
                <c:pt idx="14">
                  <c:v> Gujarat  </c:v>
                </c:pt>
                <c:pt idx="15">
                  <c:v> Chhattisgarh  </c:v>
                </c:pt>
                <c:pt idx="16">
                  <c:v> Bihar  </c:v>
                </c:pt>
                <c:pt idx="17">
                  <c:v> Jharkhand  </c:v>
                </c:pt>
                <c:pt idx="18">
                  <c:v> Madhya Pradesh  </c:v>
                </c:pt>
              </c:strCache>
            </c:strRef>
          </c:cat>
          <c:val>
            <c:numRef>
              <c:f>'Table2_IHI components'!$F$3:$F$21</c:f>
              <c:numCache>
                <c:formatCode>General</c:formatCode>
                <c:ptCount val="19"/>
                <c:pt idx="0" formatCode="0.00">
                  <c:v>23.310000000000031</c:v>
                </c:pt>
                <c:pt idx="2" formatCode="0.00">
                  <c:v>13.643333333333333</c:v>
                </c:pt>
                <c:pt idx="3" formatCode="0.00">
                  <c:v>17.66</c:v>
                </c:pt>
                <c:pt idx="4" formatCode="0.00">
                  <c:v>19.536666666666665</c:v>
                </c:pt>
                <c:pt idx="5" formatCode="0.00">
                  <c:v>19.853333333333243</c:v>
                </c:pt>
                <c:pt idx="6" formatCode="0.00">
                  <c:v>20.013333333333247</c:v>
                </c:pt>
                <c:pt idx="7" formatCode="0.00">
                  <c:v>20.883333333333209</c:v>
                </c:pt>
                <c:pt idx="8" formatCode="0.00">
                  <c:v>20.986666666666629</c:v>
                </c:pt>
                <c:pt idx="9" formatCode="0.00">
                  <c:v>20.996666666666666</c:v>
                </c:pt>
                <c:pt idx="10" formatCode="0.00">
                  <c:v>22.17</c:v>
                </c:pt>
                <c:pt idx="11" formatCode="0.00">
                  <c:v>22.813333333333251</c:v>
                </c:pt>
                <c:pt idx="12" formatCode="0.00">
                  <c:v>23.736666666666665</c:v>
                </c:pt>
                <c:pt idx="13" formatCode="0.00">
                  <c:v>23.786666666666662</c:v>
                </c:pt>
                <c:pt idx="14" formatCode="0.00">
                  <c:v>24.69</c:v>
                </c:pt>
                <c:pt idx="15" formatCode="0.00">
                  <c:v>26.650000000000031</c:v>
                </c:pt>
                <c:pt idx="16" formatCode="0.00">
                  <c:v>27.296666666666663</c:v>
                </c:pt>
                <c:pt idx="17" formatCode="0.00">
                  <c:v>28.67</c:v>
                </c:pt>
                <c:pt idx="18" formatCode="0.00">
                  <c:v>30.903333333333205</c:v>
                </c:pt>
              </c:numCache>
            </c:numRef>
          </c:val>
        </c:ser>
        <c:dLbls>
          <c:showLegendKey val="0"/>
          <c:showVal val="0"/>
          <c:showCatName val="0"/>
          <c:showSerName val="0"/>
          <c:showPercent val="0"/>
          <c:showBubbleSize val="0"/>
        </c:dLbls>
        <c:gapWidth val="161"/>
        <c:axId val="196188328"/>
        <c:axId val="196190760"/>
      </c:barChart>
      <c:catAx>
        <c:axId val="196188328"/>
        <c:scaling>
          <c:orientation val="minMax"/>
        </c:scaling>
        <c:delete val="0"/>
        <c:axPos val="l"/>
        <c:numFmt formatCode="General"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Calibri"/>
                <a:ea typeface="Calibri"/>
                <a:cs typeface="Calibri"/>
              </a:defRPr>
            </a:pPr>
            <a:endParaRPr lang="en-US"/>
          </a:p>
        </c:txPr>
        <c:crossAx val="196190760"/>
        <c:crosses val="autoZero"/>
        <c:auto val="1"/>
        <c:lblAlgn val="ctr"/>
        <c:lblOffset val="100"/>
        <c:tickLblSkip val="1"/>
        <c:tickMarkSkip val="1"/>
        <c:noMultiLvlLbl val="0"/>
      </c:catAx>
      <c:valAx>
        <c:axId val="196190760"/>
        <c:scaling>
          <c:orientation val="minMax"/>
        </c:scaling>
        <c:delete val="0"/>
        <c:axPos val="b"/>
        <c:majorGridlines>
          <c:spPr>
            <a:ln w="3175">
              <a:solidFill>
                <a:srgbClr val="000000">
                  <a:alpha val="0"/>
                </a:srgbClr>
              </a:solidFill>
              <a:prstDash val="solid"/>
            </a:ln>
          </c:spPr>
        </c:majorGridlines>
        <c:title>
          <c:tx>
            <c:rich>
              <a:bodyPr/>
              <a:lstStyle/>
              <a:p>
                <a:pPr>
                  <a:defRPr sz="1600" b="1" i="0" u="none" strike="noStrike" baseline="0">
                    <a:solidFill>
                      <a:srgbClr val="000000"/>
                    </a:solidFill>
                    <a:latin typeface="Calibri"/>
                    <a:ea typeface="Calibri"/>
                    <a:cs typeface="Calibri"/>
                  </a:defRPr>
                </a:pPr>
                <a:r>
                  <a:rPr lang="en-US" sz="1600"/>
                  <a:t>India State Hunger Index score</a:t>
                </a:r>
              </a:p>
            </c:rich>
          </c:tx>
          <c:layout>
            <c:manualLayout>
              <c:xMode val="edge"/>
              <c:yMode val="edge"/>
              <c:x val="0.26429084336156095"/>
              <c:y val="2.8527996500437407E-2"/>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1050" b="0" i="0" u="none" strike="noStrike" baseline="0">
                <a:solidFill>
                  <a:srgbClr val="000000"/>
                </a:solidFill>
                <a:latin typeface="Calibri"/>
                <a:ea typeface="Calibri"/>
                <a:cs typeface="Calibri"/>
              </a:defRPr>
            </a:pPr>
            <a:endParaRPr lang="en-US"/>
          </a:p>
        </c:txPr>
        <c:crossAx val="196188328"/>
        <c:crosses val="autoZero"/>
        <c:crossBetween val="between"/>
      </c:valAx>
      <c:spPr>
        <a:solidFill>
          <a:srgbClr val="FFFFCC"/>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diagrams/_rels/data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image" Target="../media/image7.jpg"/></Relationships>
</file>

<file path=ppt/diagrams/_rels/drawing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image" Target="../media/image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0DFC3B-549B-4B17-ABAE-9B83CDA88CA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F61980A9-6D60-4F28-AC1F-DAD6B9F8F0B7}">
      <dgm:prSet phldrT="[Text]" custT="1"/>
      <dgm:spPr>
        <a:solidFill>
          <a:schemeClr val="accent1">
            <a:lumMod val="50000"/>
          </a:schemeClr>
        </a:solidFill>
      </dgm:spPr>
      <dgm:t>
        <a:bodyPr/>
        <a:lstStyle/>
        <a:p>
          <a:r>
            <a:rPr lang="en-US" sz="2400" dirty="0" smtClean="0">
              <a:latin typeface="Arial Narrow" pitchFamily="34" charset="0"/>
            </a:rPr>
            <a:t>Raise agricultural productivity</a:t>
          </a:r>
          <a:endParaRPr lang="en-US" sz="2400" dirty="0">
            <a:latin typeface="Arial Narrow" pitchFamily="34" charset="0"/>
          </a:endParaRPr>
        </a:p>
      </dgm:t>
    </dgm:pt>
    <dgm:pt modelId="{A192B0CA-6ECE-4734-9CC4-54FA771B53FB}" type="parTrans" cxnId="{C056B491-059A-493B-B192-7DA8EC9F1EF6}">
      <dgm:prSet/>
      <dgm:spPr/>
      <dgm:t>
        <a:bodyPr/>
        <a:lstStyle/>
        <a:p>
          <a:endParaRPr lang="en-US" sz="2400"/>
        </a:p>
      </dgm:t>
    </dgm:pt>
    <dgm:pt modelId="{13D1502C-3A52-4ED8-9C03-C599E3FADF34}" type="sibTrans" cxnId="{C056B491-059A-493B-B192-7DA8EC9F1EF6}">
      <dgm:prSet/>
      <dgm:spPr/>
      <dgm:t>
        <a:bodyPr/>
        <a:lstStyle/>
        <a:p>
          <a:endParaRPr lang="en-US" sz="2400"/>
        </a:p>
      </dgm:t>
    </dgm:pt>
    <dgm:pt modelId="{1FD4A840-9F53-4112-A9FB-704941992CC6}">
      <dgm:prSet phldrT="[Text]" custT="1"/>
      <dgm:spPr/>
      <dgm:t>
        <a:bodyPr/>
        <a:lstStyle/>
        <a:p>
          <a:pPr rtl="0"/>
          <a:r>
            <a:rPr lang="en-US" sz="2300" b="1" dirty="0" smtClean="0">
              <a:solidFill>
                <a:schemeClr val="accent1">
                  <a:lumMod val="50000"/>
                </a:schemeClr>
              </a:solidFill>
              <a:latin typeface="Arial Narrow" pitchFamily="34" charset="0"/>
            </a:rPr>
            <a:t>Climate-smart </a:t>
          </a:r>
          <a:r>
            <a:rPr lang="en-US" sz="2300" dirty="0" smtClean="0">
              <a:latin typeface="Arial Narrow" pitchFamily="34" charset="0"/>
            </a:rPr>
            <a:t>agriculture</a:t>
          </a:r>
          <a:endParaRPr lang="en-US" sz="2300" dirty="0">
            <a:latin typeface="Arial Narrow" pitchFamily="34" charset="0"/>
          </a:endParaRPr>
        </a:p>
      </dgm:t>
    </dgm:pt>
    <dgm:pt modelId="{0114EFB9-529F-4B47-8CEE-C08BFCF1F846}" type="parTrans" cxnId="{67C11394-19E6-46D2-8FDD-56D2C554367E}">
      <dgm:prSet/>
      <dgm:spPr/>
      <dgm:t>
        <a:bodyPr/>
        <a:lstStyle/>
        <a:p>
          <a:endParaRPr lang="en-US" sz="2400"/>
        </a:p>
      </dgm:t>
    </dgm:pt>
    <dgm:pt modelId="{051461C6-2ED6-47D4-89C5-48507E9C0978}" type="sibTrans" cxnId="{67C11394-19E6-46D2-8FDD-56D2C554367E}">
      <dgm:prSet/>
      <dgm:spPr/>
      <dgm:t>
        <a:bodyPr/>
        <a:lstStyle/>
        <a:p>
          <a:endParaRPr lang="en-US" sz="2400"/>
        </a:p>
      </dgm:t>
    </dgm:pt>
    <dgm:pt modelId="{EAE051BC-3910-4717-B118-85D349E26DE6}">
      <dgm:prSet phldrT="[Text]" custT="1"/>
      <dgm:spPr>
        <a:solidFill>
          <a:schemeClr val="accent1">
            <a:lumMod val="50000"/>
          </a:schemeClr>
        </a:solidFill>
      </dgm:spPr>
      <dgm:t>
        <a:bodyPr/>
        <a:lstStyle/>
        <a:p>
          <a:r>
            <a:rPr lang="en-US" sz="2400" dirty="0" smtClean="0">
              <a:latin typeface="Arial Narrow" pitchFamily="34" charset="0"/>
            </a:rPr>
            <a:t>Link farmers to markets and strengthen value chains</a:t>
          </a:r>
          <a:endParaRPr lang="en-US" sz="2400" dirty="0">
            <a:latin typeface="Arial Narrow" pitchFamily="34" charset="0"/>
          </a:endParaRPr>
        </a:p>
      </dgm:t>
    </dgm:pt>
    <dgm:pt modelId="{71225620-7174-4E7A-B312-1B17952C391B}" type="parTrans" cxnId="{5601E627-4310-43CC-9353-7360F2FBC454}">
      <dgm:prSet/>
      <dgm:spPr/>
      <dgm:t>
        <a:bodyPr/>
        <a:lstStyle/>
        <a:p>
          <a:endParaRPr lang="en-US" sz="2400"/>
        </a:p>
      </dgm:t>
    </dgm:pt>
    <dgm:pt modelId="{62898A63-F527-4636-A083-8195D36D1B86}" type="sibTrans" cxnId="{5601E627-4310-43CC-9353-7360F2FBC454}">
      <dgm:prSet/>
      <dgm:spPr/>
      <dgm:t>
        <a:bodyPr/>
        <a:lstStyle/>
        <a:p>
          <a:endParaRPr lang="en-US" sz="2400"/>
        </a:p>
      </dgm:t>
    </dgm:pt>
    <dgm:pt modelId="{DDF012C3-7E18-41AD-A593-15795D8F037F}">
      <dgm:prSet phldrT="[Text]" custT="1"/>
      <dgm:spPr/>
      <dgm:t>
        <a:bodyPr/>
        <a:lstStyle/>
        <a:p>
          <a:pPr marL="176213" indent="-176213"/>
          <a:r>
            <a:rPr lang="en-US" sz="2400" b="1" dirty="0" smtClean="0"/>
            <a:t> </a:t>
          </a:r>
          <a:endParaRPr lang="en-US" sz="2400" dirty="0"/>
        </a:p>
      </dgm:t>
    </dgm:pt>
    <dgm:pt modelId="{603630E1-6454-4C42-A9A2-9F8E75571B57}" type="parTrans" cxnId="{104F5567-4F13-4844-88A6-5A09A6553FF1}">
      <dgm:prSet/>
      <dgm:spPr/>
      <dgm:t>
        <a:bodyPr/>
        <a:lstStyle/>
        <a:p>
          <a:endParaRPr lang="en-US" sz="2400"/>
        </a:p>
      </dgm:t>
    </dgm:pt>
    <dgm:pt modelId="{EF4C637E-1415-4ADF-AC52-DB94B38733BE}" type="sibTrans" cxnId="{104F5567-4F13-4844-88A6-5A09A6553FF1}">
      <dgm:prSet/>
      <dgm:spPr/>
      <dgm:t>
        <a:bodyPr/>
        <a:lstStyle/>
        <a:p>
          <a:endParaRPr lang="en-US" sz="2400"/>
        </a:p>
      </dgm:t>
    </dgm:pt>
    <dgm:pt modelId="{6C4E1130-112A-4DC3-B110-9C07A2D911AB}">
      <dgm:prSet phldrT="[Text]" custT="1"/>
      <dgm:spPr>
        <a:solidFill>
          <a:schemeClr val="accent1">
            <a:lumMod val="50000"/>
          </a:schemeClr>
        </a:solidFill>
      </dgm:spPr>
      <dgm:t>
        <a:bodyPr/>
        <a:lstStyle/>
        <a:p>
          <a:r>
            <a:rPr lang="en-US" sz="2400" dirty="0" smtClean="0">
              <a:latin typeface="Arial Narrow" pitchFamily="34" charset="0"/>
            </a:rPr>
            <a:t>Facilitate rural non-farm income</a:t>
          </a:r>
          <a:endParaRPr lang="en-US" sz="2400" dirty="0">
            <a:latin typeface="Arial Narrow" pitchFamily="34" charset="0"/>
          </a:endParaRPr>
        </a:p>
      </dgm:t>
    </dgm:pt>
    <dgm:pt modelId="{7D3A5D4E-6F62-4EDC-B316-E77E0A093C9F}" type="parTrans" cxnId="{0E2909AB-D7BC-4FEF-BBF3-61ECECCFA8A7}">
      <dgm:prSet/>
      <dgm:spPr/>
      <dgm:t>
        <a:bodyPr/>
        <a:lstStyle/>
        <a:p>
          <a:endParaRPr lang="en-US" sz="2400"/>
        </a:p>
      </dgm:t>
    </dgm:pt>
    <dgm:pt modelId="{71A66C8B-1F5E-44D6-BB8F-4B4AD6EF773A}" type="sibTrans" cxnId="{0E2909AB-D7BC-4FEF-BBF3-61ECECCFA8A7}">
      <dgm:prSet/>
      <dgm:spPr/>
      <dgm:t>
        <a:bodyPr/>
        <a:lstStyle/>
        <a:p>
          <a:endParaRPr lang="en-US" sz="2400"/>
        </a:p>
      </dgm:t>
    </dgm:pt>
    <dgm:pt modelId="{2139EA96-6393-4436-BBE7-2A85C3E00CF9}">
      <dgm:prSet phldrT="[Text]" custT="1"/>
      <dgm:spPr/>
      <dgm:t>
        <a:bodyPr/>
        <a:lstStyle/>
        <a:p>
          <a:pPr algn="r" rtl="0"/>
          <a:endParaRPr lang="en-US" sz="2400" dirty="0"/>
        </a:p>
      </dgm:t>
    </dgm:pt>
    <dgm:pt modelId="{B7DAD250-B457-4F90-8CAE-1391C7886186}" type="parTrans" cxnId="{504DD4E4-009C-4F0F-98A0-5FFA81AB2BB8}">
      <dgm:prSet/>
      <dgm:spPr/>
      <dgm:t>
        <a:bodyPr/>
        <a:lstStyle/>
        <a:p>
          <a:endParaRPr lang="en-US" sz="2400"/>
        </a:p>
      </dgm:t>
    </dgm:pt>
    <dgm:pt modelId="{1B49CA3A-AD14-43A2-A963-7D423EAC1473}" type="sibTrans" cxnId="{504DD4E4-009C-4F0F-98A0-5FFA81AB2BB8}">
      <dgm:prSet/>
      <dgm:spPr/>
      <dgm:t>
        <a:bodyPr/>
        <a:lstStyle/>
        <a:p>
          <a:endParaRPr lang="en-US" sz="2400"/>
        </a:p>
      </dgm:t>
    </dgm:pt>
    <dgm:pt modelId="{6505E746-C6FD-4B45-904F-AC86A2F10D84}" type="pres">
      <dgm:prSet presAssocID="{AB0DFC3B-549B-4B17-ABAE-9B83CDA88CA2}" presName="Name0" presStyleCnt="0">
        <dgm:presLayoutVars>
          <dgm:dir/>
          <dgm:animLvl val="lvl"/>
          <dgm:resizeHandles val="exact"/>
        </dgm:presLayoutVars>
      </dgm:prSet>
      <dgm:spPr/>
      <dgm:t>
        <a:bodyPr/>
        <a:lstStyle/>
        <a:p>
          <a:endParaRPr lang="en-US"/>
        </a:p>
      </dgm:t>
    </dgm:pt>
    <dgm:pt modelId="{786D20C5-D856-4796-B35C-34513ECB2203}" type="pres">
      <dgm:prSet presAssocID="{F61980A9-6D60-4F28-AC1F-DAD6B9F8F0B7}" presName="linNode" presStyleCnt="0"/>
      <dgm:spPr/>
    </dgm:pt>
    <dgm:pt modelId="{8AFAD01D-CEF4-48F0-9EAA-2BEC087A7642}" type="pres">
      <dgm:prSet presAssocID="{F61980A9-6D60-4F28-AC1F-DAD6B9F8F0B7}" presName="parentText" presStyleLbl="node1" presStyleIdx="0" presStyleCnt="3" custScaleX="154424" custLinFactNeighborX="-722" custLinFactNeighborY="6164">
        <dgm:presLayoutVars>
          <dgm:chMax val="1"/>
          <dgm:bulletEnabled val="1"/>
        </dgm:presLayoutVars>
      </dgm:prSet>
      <dgm:spPr/>
      <dgm:t>
        <a:bodyPr/>
        <a:lstStyle/>
        <a:p>
          <a:endParaRPr lang="en-US"/>
        </a:p>
      </dgm:t>
    </dgm:pt>
    <dgm:pt modelId="{2C425F0F-A22F-403C-9531-58CD2CE1C8EB}" type="pres">
      <dgm:prSet presAssocID="{F61980A9-6D60-4F28-AC1F-DAD6B9F8F0B7}" presName="descendantText" presStyleLbl="alignAccFollowNode1" presStyleIdx="0" presStyleCnt="3" custScaleY="125379">
        <dgm:presLayoutVars>
          <dgm:bulletEnabled val="1"/>
        </dgm:presLayoutVars>
      </dgm:prSet>
      <dgm:spPr/>
      <dgm:t>
        <a:bodyPr/>
        <a:lstStyle/>
        <a:p>
          <a:endParaRPr lang="en-US"/>
        </a:p>
      </dgm:t>
    </dgm:pt>
    <dgm:pt modelId="{ED71AEA3-02ED-45B1-8EB1-8E68CC2EFF95}" type="pres">
      <dgm:prSet presAssocID="{13D1502C-3A52-4ED8-9C03-C599E3FADF34}" presName="sp" presStyleCnt="0"/>
      <dgm:spPr/>
    </dgm:pt>
    <dgm:pt modelId="{968EDE40-C85D-458F-8C14-0DF781365483}" type="pres">
      <dgm:prSet presAssocID="{EAE051BC-3910-4717-B118-85D349E26DE6}" presName="linNode" presStyleCnt="0"/>
      <dgm:spPr/>
    </dgm:pt>
    <dgm:pt modelId="{0F2D88AD-EF2E-4B1B-B084-527F6E94E80E}" type="pres">
      <dgm:prSet presAssocID="{EAE051BC-3910-4717-B118-85D349E26DE6}" presName="parentText" presStyleLbl="node1" presStyleIdx="1" presStyleCnt="3" custScaleX="154120">
        <dgm:presLayoutVars>
          <dgm:chMax val="1"/>
          <dgm:bulletEnabled val="1"/>
        </dgm:presLayoutVars>
      </dgm:prSet>
      <dgm:spPr/>
      <dgm:t>
        <a:bodyPr/>
        <a:lstStyle/>
        <a:p>
          <a:endParaRPr lang="en-US"/>
        </a:p>
      </dgm:t>
    </dgm:pt>
    <dgm:pt modelId="{D7A17C8E-2EEB-4632-969F-10B3C1629621}" type="pres">
      <dgm:prSet presAssocID="{EAE051BC-3910-4717-B118-85D349E26DE6}" presName="descendantText" presStyleLbl="alignAccFollowNode1" presStyleIdx="1" presStyleCnt="3" custScaleY="119347">
        <dgm:presLayoutVars>
          <dgm:bulletEnabled val="1"/>
        </dgm:presLayoutVars>
      </dgm:prSet>
      <dgm:spPr/>
      <dgm:t>
        <a:bodyPr/>
        <a:lstStyle/>
        <a:p>
          <a:endParaRPr lang="en-US"/>
        </a:p>
      </dgm:t>
    </dgm:pt>
    <dgm:pt modelId="{2A63997A-82E2-439C-B7FA-631A266D75F3}" type="pres">
      <dgm:prSet presAssocID="{62898A63-F527-4636-A083-8195D36D1B86}" presName="sp" presStyleCnt="0"/>
      <dgm:spPr/>
    </dgm:pt>
    <dgm:pt modelId="{AC74EDD0-F7DA-448E-81EB-231995B3770A}" type="pres">
      <dgm:prSet presAssocID="{6C4E1130-112A-4DC3-B110-9C07A2D911AB}" presName="linNode" presStyleCnt="0"/>
      <dgm:spPr/>
    </dgm:pt>
    <dgm:pt modelId="{620AF499-683D-4822-8CC4-A1684C3E5112}" type="pres">
      <dgm:prSet presAssocID="{6C4E1130-112A-4DC3-B110-9C07A2D911AB}" presName="parentText" presStyleLbl="node1" presStyleIdx="2" presStyleCnt="3" custScaleX="154120">
        <dgm:presLayoutVars>
          <dgm:chMax val="1"/>
          <dgm:bulletEnabled val="1"/>
        </dgm:presLayoutVars>
      </dgm:prSet>
      <dgm:spPr/>
      <dgm:t>
        <a:bodyPr/>
        <a:lstStyle/>
        <a:p>
          <a:endParaRPr lang="en-US"/>
        </a:p>
      </dgm:t>
    </dgm:pt>
    <dgm:pt modelId="{A6F6CE94-D103-4717-B017-DB9F39E46036}" type="pres">
      <dgm:prSet presAssocID="{6C4E1130-112A-4DC3-B110-9C07A2D911AB}" presName="descendantText" presStyleLbl="alignAccFollowNode1" presStyleIdx="2" presStyleCnt="3" custScaleY="113316" custLinFactNeighborX="-2519" custLinFactNeighborY="7299">
        <dgm:presLayoutVars>
          <dgm:bulletEnabled val="1"/>
        </dgm:presLayoutVars>
      </dgm:prSet>
      <dgm:spPr/>
      <dgm:t>
        <a:bodyPr/>
        <a:lstStyle/>
        <a:p>
          <a:endParaRPr lang="en-US"/>
        </a:p>
      </dgm:t>
    </dgm:pt>
  </dgm:ptLst>
  <dgm:cxnLst>
    <dgm:cxn modelId="{12E9495A-468F-41DA-AAEA-892799072870}" type="presOf" srcId="{EAE051BC-3910-4717-B118-85D349E26DE6}" destId="{0F2D88AD-EF2E-4B1B-B084-527F6E94E80E}" srcOrd="0" destOrd="0" presId="urn:microsoft.com/office/officeart/2005/8/layout/vList5"/>
    <dgm:cxn modelId="{3A65AA3B-FF75-4BB7-AD2C-9A5FC8616540}" type="presOf" srcId="{1FD4A840-9F53-4112-A9FB-704941992CC6}" destId="{2C425F0F-A22F-403C-9531-58CD2CE1C8EB}" srcOrd="0" destOrd="0" presId="urn:microsoft.com/office/officeart/2005/8/layout/vList5"/>
    <dgm:cxn modelId="{C056B491-059A-493B-B192-7DA8EC9F1EF6}" srcId="{AB0DFC3B-549B-4B17-ABAE-9B83CDA88CA2}" destId="{F61980A9-6D60-4F28-AC1F-DAD6B9F8F0B7}" srcOrd="0" destOrd="0" parTransId="{A192B0CA-6ECE-4734-9CC4-54FA771B53FB}" sibTransId="{13D1502C-3A52-4ED8-9C03-C599E3FADF34}"/>
    <dgm:cxn modelId="{5601E627-4310-43CC-9353-7360F2FBC454}" srcId="{AB0DFC3B-549B-4B17-ABAE-9B83CDA88CA2}" destId="{EAE051BC-3910-4717-B118-85D349E26DE6}" srcOrd="1" destOrd="0" parTransId="{71225620-7174-4E7A-B312-1B17952C391B}" sibTransId="{62898A63-F527-4636-A083-8195D36D1B86}"/>
    <dgm:cxn modelId="{67C11394-19E6-46D2-8FDD-56D2C554367E}" srcId="{F61980A9-6D60-4F28-AC1F-DAD6B9F8F0B7}" destId="{1FD4A840-9F53-4112-A9FB-704941992CC6}" srcOrd="0" destOrd="0" parTransId="{0114EFB9-529F-4B47-8CEE-C08BFCF1F846}" sibTransId="{051461C6-2ED6-47D4-89C5-48507E9C0978}"/>
    <dgm:cxn modelId="{97B89594-E8A6-453C-A0DD-DFD2A72D9A36}" type="presOf" srcId="{6C4E1130-112A-4DC3-B110-9C07A2D911AB}" destId="{620AF499-683D-4822-8CC4-A1684C3E5112}" srcOrd="0" destOrd="0" presId="urn:microsoft.com/office/officeart/2005/8/layout/vList5"/>
    <dgm:cxn modelId="{BFDEACEB-BD9A-4F76-8687-FE79BBE3D0ED}" type="presOf" srcId="{F61980A9-6D60-4F28-AC1F-DAD6B9F8F0B7}" destId="{8AFAD01D-CEF4-48F0-9EAA-2BEC087A7642}" srcOrd="0" destOrd="0" presId="urn:microsoft.com/office/officeart/2005/8/layout/vList5"/>
    <dgm:cxn modelId="{8B726546-491E-43BB-912B-CA3A55360F03}" type="presOf" srcId="{2139EA96-6393-4436-BBE7-2A85C3E00CF9}" destId="{A6F6CE94-D103-4717-B017-DB9F39E46036}" srcOrd="0" destOrd="0" presId="urn:microsoft.com/office/officeart/2005/8/layout/vList5"/>
    <dgm:cxn modelId="{504DD4E4-009C-4F0F-98A0-5FFA81AB2BB8}" srcId="{6C4E1130-112A-4DC3-B110-9C07A2D911AB}" destId="{2139EA96-6393-4436-BBE7-2A85C3E00CF9}" srcOrd="0" destOrd="0" parTransId="{B7DAD250-B457-4F90-8CAE-1391C7886186}" sibTransId="{1B49CA3A-AD14-43A2-A963-7D423EAC1473}"/>
    <dgm:cxn modelId="{0E2909AB-D7BC-4FEF-BBF3-61ECECCFA8A7}" srcId="{AB0DFC3B-549B-4B17-ABAE-9B83CDA88CA2}" destId="{6C4E1130-112A-4DC3-B110-9C07A2D911AB}" srcOrd="2" destOrd="0" parTransId="{7D3A5D4E-6F62-4EDC-B316-E77E0A093C9F}" sibTransId="{71A66C8B-1F5E-44D6-BB8F-4B4AD6EF773A}"/>
    <dgm:cxn modelId="{104F5567-4F13-4844-88A6-5A09A6553FF1}" srcId="{EAE051BC-3910-4717-B118-85D349E26DE6}" destId="{DDF012C3-7E18-41AD-A593-15795D8F037F}" srcOrd="0" destOrd="0" parTransId="{603630E1-6454-4C42-A9A2-9F8E75571B57}" sibTransId="{EF4C637E-1415-4ADF-AC52-DB94B38733BE}"/>
    <dgm:cxn modelId="{0A29B40D-B341-4594-BB0F-0BA5104418F4}" type="presOf" srcId="{DDF012C3-7E18-41AD-A593-15795D8F037F}" destId="{D7A17C8E-2EEB-4632-969F-10B3C1629621}" srcOrd="0" destOrd="0" presId="urn:microsoft.com/office/officeart/2005/8/layout/vList5"/>
    <dgm:cxn modelId="{6F12E9F7-9A7F-4B07-8A25-616A27F3D8F3}" type="presOf" srcId="{AB0DFC3B-549B-4B17-ABAE-9B83CDA88CA2}" destId="{6505E746-C6FD-4B45-904F-AC86A2F10D84}" srcOrd="0" destOrd="0" presId="urn:microsoft.com/office/officeart/2005/8/layout/vList5"/>
    <dgm:cxn modelId="{0F3BB817-012C-490F-9502-1B904FCF76AE}" type="presParOf" srcId="{6505E746-C6FD-4B45-904F-AC86A2F10D84}" destId="{786D20C5-D856-4796-B35C-34513ECB2203}" srcOrd="0" destOrd="0" presId="urn:microsoft.com/office/officeart/2005/8/layout/vList5"/>
    <dgm:cxn modelId="{931FD30B-3819-4384-8738-FA9743A9F4C6}" type="presParOf" srcId="{786D20C5-D856-4796-B35C-34513ECB2203}" destId="{8AFAD01D-CEF4-48F0-9EAA-2BEC087A7642}" srcOrd="0" destOrd="0" presId="urn:microsoft.com/office/officeart/2005/8/layout/vList5"/>
    <dgm:cxn modelId="{ACD40005-D671-42D9-84BE-97767E1CB889}" type="presParOf" srcId="{786D20C5-D856-4796-B35C-34513ECB2203}" destId="{2C425F0F-A22F-403C-9531-58CD2CE1C8EB}" srcOrd="1" destOrd="0" presId="urn:microsoft.com/office/officeart/2005/8/layout/vList5"/>
    <dgm:cxn modelId="{4B92CDBB-923F-4B16-9860-F8AF69F0EDF3}" type="presParOf" srcId="{6505E746-C6FD-4B45-904F-AC86A2F10D84}" destId="{ED71AEA3-02ED-45B1-8EB1-8E68CC2EFF95}" srcOrd="1" destOrd="0" presId="urn:microsoft.com/office/officeart/2005/8/layout/vList5"/>
    <dgm:cxn modelId="{B08E3134-5BBD-494B-8737-E0D0B75871A5}" type="presParOf" srcId="{6505E746-C6FD-4B45-904F-AC86A2F10D84}" destId="{968EDE40-C85D-458F-8C14-0DF781365483}" srcOrd="2" destOrd="0" presId="urn:microsoft.com/office/officeart/2005/8/layout/vList5"/>
    <dgm:cxn modelId="{0A3568DC-D653-48DF-8755-7BC64EF81A5C}" type="presParOf" srcId="{968EDE40-C85D-458F-8C14-0DF781365483}" destId="{0F2D88AD-EF2E-4B1B-B084-527F6E94E80E}" srcOrd="0" destOrd="0" presId="urn:microsoft.com/office/officeart/2005/8/layout/vList5"/>
    <dgm:cxn modelId="{C32D07C5-7345-4448-B835-9AD2CE95F01E}" type="presParOf" srcId="{968EDE40-C85D-458F-8C14-0DF781365483}" destId="{D7A17C8E-2EEB-4632-969F-10B3C1629621}" srcOrd="1" destOrd="0" presId="urn:microsoft.com/office/officeart/2005/8/layout/vList5"/>
    <dgm:cxn modelId="{BC31F1B0-E25F-4809-9D90-03CB8C214278}" type="presParOf" srcId="{6505E746-C6FD-4B45-904F-AC86A2F10D84}" destId="{2A63997A-82E2-439C-B7FA-631A266D75F3}" srcOrd="3" destOrd="0" presId="urn:microsoft.com/office/officeart/2005/8/layout/vList5"/>
    <dgm:cxn modelId="{37C69777-0A61-4675-B00E-36A636174E8D}" type="presParOf" srcId="{6505E746-C6FD-4B45-904F-AC86A2F10D84}" destId="{AC74EDD0-F7DA-448E-81EB-231995B3770A}" srcOrd="4" destOrd="0" presId="urn:microsoft.com/office/officeart/2005/8/layout/vList5"/>
    <dgm:cxn modelId="{090B4380-C389-4A42-A746-ED6F6FD2F9C3}" type="presParOf" srcId="{AC74EDD0-F7DA-448E-81EB-231995B3770A}" destId="{620AF499-683D-4822-8CC4-A1684C3E5112}" srcOrd="0" destOrd="0" presId="urn:microsoft.com/office/officeart/2005/8/layout/vList5"/>
    <dgm:cxn modelId="{B813F244-E7EA-4479-86DD-E0B0BE821FB7}" type="presParOf" srcId="{AC74EDD0-F7DA-448E-81EB-231995B3770A}" destId="{A6F6CE94-D103-4717-B017-DB9F39E4603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0DFC3B-549B-4B17-ABAE-9B83CDA88CA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AE051BC-3910-4717-B118-85D349E26DE6}">
      <dgm:prSet phldrT="[Text]" custT="1"/>
      <dgm:spPr>
        <a:solidFill>
          <a:schemeClr val="accent1">
            <a:lumMod val="75000"/>
          </a:schemeClr>
        </a:solidFill>
      </dgm:spPr>
      <dgm:t>
        <a:bodyPr/>
        <a:lstStyle/>
        <a:p>
          <a:pPr>
            <a:spcAft>
              <a:spcPts val="0"/>
            </a:spcAft>
          </a:pPr>
          <a:r>
            <a:rPr lang="en-US" sz="2400" dirty="0" smtClean="0">
              <a:latin typeface="Arial Narrow" pitchFamily="34" charset="0"/>
            </a:rPr>
            <a:t>Reduce risk and vulnerability</a:t>
          </a:r>
        </a:p>
        <a:p>
          <a:pPr>
            <a:spcAft>
              <a:spcPct val="35000"/>
            </a:spcAft>
          </a:pPr>
          <a:r>
            <a:rPr lang="en-US" sz="2000" dirty="0" smtClean="0">
              <a:latin typeface="Arial Narrow" pitchFamily="34" charset="0"/>
            </a:rPr>
            <a:t>(with a cross-cutting focus on gender)</a:t>
          </a:r>
          <a:endParaRPr lang="en-US" sz="2000" dirty="0">
            <a:latin typeface="Arial Narrow" pitchFamily="34" charset="0"/>
          </a:endParaRPr>
        </a:p>
      </dgm:t>
    </dgm:pt>
    <dgm:pt modelId="{71225620-7174-4E7A-B312-1B17952C391B}" type="parTrans" cxnId="{5601E627-4310-43CC-9353-7360F2FBC454}">
      <dgm:prSet/>
      <dgm:spPr/>
      <dgm:t>
        <a:bodyPr/>
        <a:lstStyle/>
        <a:p>
          <a:endParaRPr lang="en-US"/>
        </a:p>
      </dgm:t>
    </dgm:pt>
    <dgm:pt modelId="{62898A63-F527-4636-A083-8195D36D1B86}" type="sibTrans" cxnId="{5601E627-4310-43CC-9353-7360F2FBC454}">
      <dgm:prSet/>
      <dgm:spPr/>
      <dgm:t>
        <a:bodyPr/>
        <a:lstStyle/>
        <a:p>
          <a:endParaRPr lang="en-US"/>
        </a:p>
      </dgm:t>
    </dgm:pt>
    <dgm:pt modelId="{DDF012C3-7E18-41AD-A593-15795D8F037F}">
      <dgm:prSet phldrT="[Text]" custT="1"/>
      <dgm:spPr/>
      <dgm:t>
        <a:bodyPr/>
        <a:lstStyle/>
        <a:p>
          <a:r>
            <a:rPr lang="en-US" sz="2300" dirty="0" smtClean="0">
              <a:latin typeface="Arial Narrow" pitchFamily="34" charset="0"/>
            </a:rPr>
            <a:t>Longer-term </a:t>
          </a:r>
          <a:r>
            <a:rPr lang="en-US" sz="2300" b="1" dirty="0" smtClean="0">
              <a:solidFill>
                <a:schemeClr val="accent1">
                  <a:lumMod val="50000"/>
                </a:schemeClr>
              </a:solidFill>
              <a:latin typeface="Arial Narrow" pitchFamily="34" charset="0"/>
            </a:rPr>
            <a:t>risk management </a:t>
          </a:r>
          <a:r>
            <a:rPr lang="en-US" sz="2300" b="0" dirty="0" smtClean="0">
              <a:solidFill>
                <a:schemeClr val="accent1">
                  <a:lumMod val="50000"/>
                </a:schemeClr>
              </a:solidFill>
              <a:latin typeface="Arial Narrow" pitchFamily="34" charset="0"/>
            </a:rPr>
            <a:t>and</a:t>
          </a:r>
          <a:r>
            <a:rPr lang="en-US" sz="2300" b="1" dirty="0" smtClean="0">
              <a:solidFill>
                <a:schemeClr val="accent1">
                  <a:lumMod val="50000"/>
                </a:schemeClr>
              </a:solidFill>
              <a:latin typeface="Arial Narrow" pitchFamily="34" charset="0"/>
            </a:rPr>
            <a:t> improved resilience</a:t>
          </a:r>
          <a:endParaRPr lang="en-US" sz="2300" b="1" dirty="0">
            <a:solidFill>
              <a:schemeClr val="accent1">
                <a:lumMod val="50000"/>
              </a:schemeClr>
            </a:solidFill>
            <a:latin typeface="Arial Narrow" pitchFamily="34" charset="0"/>
          </a:endParaRPr>
        </a:p>
      </dgm:t>
    </dgm:pt>
    <dgm:pt modelId="{603630E1-6454-4C42-A9A2-9F8E75571B57}" type="parTrans" cxnId="{104F5567-4F13-4844-88A6-5A09A6553FF1}">
      <dgm:prSet/>
      <dgm:spPr/>
      <dgm:t>
        <a:bodyPr/>
        <a:lstStyle/>
        <a:p>
          <a:endParaRPr lang="en-US"/>
        </a:p>
      </dgm:t>
    </dgm:pt>
    <dgm:pt modelId="{EF4C637E-1415-4ADF-AC52-DB94B38733BE}" type="sibTrans" cxnId="{104F5567-4F13-4844-88A6-5A09A6553FF1}">
      <dgm:prSet/>
      <dgm:spPr/>
      <dgm:t>
        <a:bodyPr/>
        <a:lstStyle/>
        <a:p>
          <a:endParaRPr lang="en-US"/>
        </a:p>
      </dgm:t>
    </dgm:pt>
    <dgm:pt modelId="{6C4E1130-112A-4DC3-B110-9C07A2D911AB}">
      <dgm:prSet phldrT="[Text]" custT="1"/>
      <dgm:spPr>
        <a:solidFill>
          <a:schemeClr val="accent1">
            <a:lumMod val="75000"/>
          </a:schemeClr>
        </a:solidFill>
      </dgm:spPr>
      <dgm:t>
        <a:bodyPr/>
        <a:lstStyle/>
        <a:p>
          <a:r>
            <a:rPr lang="en-US" sz="2400" dirty="0" smtClean="0">
              <a:latin typeface="Arial Narrow" pitchFamily="34" charset="0"/>
            </a:rPr>
            <a:t>Enhance environmental services and sustainability</a:t>
          </a:r>
          <a:endParaRPr lang="en-US" sz="2400" dirty="0">
            <a:latin typeface="Arial Narrow" pitchFamily="34" charset="0"/>
          </a:endParaRPr>
        </a:p>
      </dgm:t>
    </dgm:pt>
    <dgm:pt modelId="{7D3A5D4E-6F62-4EDC-B316-E77E0A093C9F}" type="parTrans" cxnId="{0E2909AB-D7BC-4FEF-BBF3-61ECECCFA8A7}">
      <dgm:prSet/>
      <dgm:spPr/>
      <dgm:t>
        <a:bodyPr/>
        <a:lstStyle/>
        <a:p>
          <a:endParaRPr lang="en-US"/>
        </a:p>
      </dgm:t>
    </dgm:pt>
    <dgm:pt modelId="{71A66C8B-1F5E-44D6-BB8F-4B4AD6EF773A}" type="sibTrans" cxnId="{0E2909AB-D7BC-4FEF-BBF3-61ECECCFA8A7}">
      <dgm:prSet/>
      <dgm:spPr/>
      <dgm:t>
        <a:bodyPr/>
        <a:lstStyle/>
        <a:p>
          <a:endParaRPr lang="en-US"/>
        </a:p>
      </dgm:t>
    </dgm:pt>
    <dgm:pt modelId="{2139EA96-6393-4436-BBE7-2A85C3E00CF9}">
      <dgm:prSet phldrT="[Text]" custT="1"/>
      <dgm:spPr/>
      <dgm:t>
        <a:bodyPr/>
        <a:lstStyle/>
        <a:p>
          <a:pPr rtl="0"/>
          <a:r>
            <a:rPr lang="en-US" sz="2300" b="1" dirty="0" smtClean="0">
              <a:solidFill>
                <a:schemeClr val="accent1">
                  <a:lumMod val="50000"/>
                </a:schemeClr>
              </a:solidFill>
              <a:latin typeface="Arial Narrow" pitchFamily="34" charset="0"/>
            </a:rPr>
            <a:t>Landscape</a:t>
          </a:r>
          <a:r>
            <a:rPr lang="en-US" sz="2300" dirty="0" smtClean="0">
              <a:latin typeface="Arial Narrow" pitchFamily="34" charset="0"/>
            </a:rPr>
            <a:t> approaches</a:t>
          </a:r>
          <a:endParaRPr lang="en-US" sz="2300" dirty="0">
            <a:latin typeface="Arial Narrow" pitchFamily="34" charset="0"/>
          </a:endParaRPr>
        </a:p>
      </dgm:t>
    </dgm:pt>
    <dgm:pt modelId="{B7DAD250-B457-4F90-8CAE-1391C7886186}" type="parTrans" cxnId="{504DD4E4-009C-4F0F-98A0-5FFA81AB2BB8}">
      <dgm:prSet/>
      <dgm:spPr/>
      <dgm:t>
        <a:bodyPr/>
        <a:lstStyle/>
        <a:p>
          <a:endParaRPr lang="en-US"/>
        </a:p>
      </dgm:t>
    </dgm:pt>
    <dgm:pt modelId="{1B49CA3A-AD14-43A2-A963-7D423EAC1473}" type="sibTrans" cxnId="{504DD4E4-009C-4F0F-98A0-5FFA81AB2BB8}">
      <dgm:prSet/>
      <dgm:spPr/>
      <dgm:t>
        <a:bodyPr/>
        <a:lstStyle/>
        <a:p>
          <a:endParaRPr lang="en-US"/>
        </a:p>
      </dgm:t>
    </dgm:pt>
    <dgm:pt modelId="{581A86D5-0AF4-4E0E-98B1-8F3D20E2728C}">
      <dgm:prSet phldrT="[Text]" custT="1"/>
      <dgm:spPr/>
      <dgm:t>
        <a:bodyPr/>
        <a:lstStyle/>
        <a:p>
          <a:r>
            <a:rPr lang="en-US" sz="2300" b="0" dirty="0" smtClean="0">
              <a:latin typeface="Arial Narrow" pitchFamily="34" charset="0"/>
            </a:rPr>
            <a:t>More explicit </a:t>
          </a:r>
          <a:r>
            <a:rPr lang="en-US" sz="2300" b="1" dirty="0" smtClean="0">
              <a:solidFill>
                <a:schemeClr val="accent1">
                  <a:lumMod val="50000"/>
                </a:schemeClr>
              </a:solidFill>
              <a:latin typeface="Arial Narrow" pitchFamily="34" charset="0"/>
            </a:rPr>
            <a:t>nutrition</a:t>
          </a:r>
          <a:r>
            <a:rPr lang="en-US" sz="2300" b="0" dirty="0" smtClean="0">
              <a:latin typeface="Arial Narrow" pitchFamily="34" charset="0"/>
            </a:rPr>
            <a:t> focus</a:t>
          </a:r>
          <a:endParaRPr lang="en-US" sz="2300" b="0" dirty="0">
            <a:latin typeface="Arial Narrow" pitchFamily="34" charset="0"/>
          </a:endParaRPr>
        </a:p>
      </dgm:t>
    </dgm:pt>
    <dgm:pt modelId="{08A481D2-8DA4-4A27-A514-888447428B90}" type="sibTrans" cxnId="{2B2C0410-E4C7-4F10-8263-11E074881EC8}">
      <dgm:prSet/>
      <dgm:spPr/>
      <dgm:t>
        <a:bodyPr/>
        <a:lstStyle/>
        <a:p>
          <a:endParaRPr lang="en-US"/>
        </a:p>
      </dgm:t>
    </dgm:pt>
    <dgm:pt modelId="{A5325329-998C-49AF-A1C0-DCB49561C3D5}" type="parTrans" cxnId="{2B2C0410-E4C7-4F10-8263-11E074881EC8}">
      <dgm:prSet/>
      <dgm:spPr/>
      <dgm:t>
        <a:bodyPr/>
        <a:lstStyle/>
        <a:p>
          <a:endParaRPr lang="en-US"/>
        </a:p>
      </dgm:t>
    </dgm:pt>
    <dgm:pt modelId="{6505E746-C6FD-4B45-904F-AC86A2F10D84}" type="pres">
      <dgm:prSet presAssocID="{AB0DFC3B-549B-4B17-ABAE-9B83CDA88CA2}" presName="Name0" presStyleCnt="0">
        <dgm:presLayoutVars>
          <dgm:dir/>
          <dgm:animLvl val="lvl"/>
          <dgm:resizeHandles val="exact"/>
        </dgm:presLayoutVars>
      </dgm:prSet>
      <dgm:spPr/>
      <dgm:t>
        <a:bodyPr/>
        <a:lstStyle/>
        <a:p>
          <a:endParaRPr lang="en-US"/>
        </a:p>
      </dgm:t>
    </dgm:pt>
    <dgm:pt modelId="{968EDE40-C85D-458F-8C14-0DF781365483}" type="pres">
      <dgm:prSet presAssocID="{EAE051BC-3910-4717-B118-85D349E26DE6}" presName="linNode" presStyleCnt="0"/>
      <dgm:spPr/>
    </dgm:pt>
    <dgm:pt modelId="{0F2D88AD-EF2E-4B1B-B084-527F6E94E80E}" type="pres">
      <dgm:prSet presAssocID="{EAE051BC-3910-4717-B118-85D349E26DE6}" presName="parentText" presStyleLbl="node1" presStyleIdx="0" presStyleCnt="2" custScaleX="154070" custScaleY="127881">
        <dgm:presLayoutVars>
          <dgm:chMax val="1"/>
          <dgm:bulletEnabled val="1"/>
        </dgm:presLayoutVars>
      </dgm:prSet>
      <dgm:spPr/>
      <dgm:t>
        <a:bodyPr/>
        <a:lstStyle/>
        <a:p>
          <a:endParaRPr lang="en-US"/>
        </a:p>
      </dgm:t>
    </dgm:pt>
    <dgm:pt modelId="{D7A17C8E-2EEB-4632-969F-10B3C1629621}" type="pres">
      <dgm:prSet presAssocID="{EAE051BC-3910-4717-B118-85D349E26DE6}" presName="descendantText" presStyleLbl="alignAccFollowNode1" presStyleIdx="0" presStyleCnt="2" custScaleY="162661" custLinFactNeighborY="-2830">
        <dgm:presLayoutVars>
          <dgm:bulletEnabled val="1"/>
        </dgm:presLayoutVars>
      </dgm:prSet>
      <dgm:spPr/>
      <dgm:t>
        <a:bodyPr/>
        <a:lstStyle/>
        <a:p>
          <a:endParaRPr lang="en-US"/>
        </a:p>
      </dgm:t>
    </dgm:pt>
    <dgm:pt modelId="{2A63997A-82E2-439C-B7FA-631A266D75F3}" type="pres">
      <dgm:prSet presAssocID="{62898A63-F527-4636-A083-8195D36D1B86}" presName="sp" presStyleCnt="0"/>
      <dgm:spPr/>
    </dgm:pt>
    <dgm:pt modelId="{AC74EDD0-F7DA-448E-81EB-231995B3770A}" type="pres">
      <dgm:prSet presAssocID="{6C4E1130-112A-4DC3-B110-9C07A2D911AB}" presName="linNode" presStyleCnt="0"/>
      <dgm:spPr/>
    </dgm:pt>
    <dgm:pt modelId="{620AF499-683D-4822-8CC4-A1684C3E5112}" type="pres">
      <dgm:prSet presAssocID="{6C4E1130-112A-4DC3-B110-9C07A2D911AB}" presName="parentText" presStyleLbl="node1" presStyleIdx="1" presStyleCnt="2" custScaleX="154120">
        <dgm:presLayoutVars>
          <dgm:chMax val="1"/>
          <dgm:bulletEnabled val="1"/>
        </dgm:presLayoutVars>
      </dgm:prSet>
      <dgm:spPr/>
      <dgm:t>
        <a:bodyPr/>
        <a:lstStyle/>
        <a:p>
          <a:endParaRPr lang="en-US"/>
        </a:p>
      </dgm:t>
    </dgm:pt>
    <dgm:pt modelId="{A6F6CE94-D103-4717-B017-DB9F39E46036}" type="pres">
      <dgm:prSet presAssocID="{6C4E1130-112A-4DC3-B110-9C07A2D911AB}" presName="descendantText" presStyleLbl="alignAccFollowNode1" presStyleIdx="1" presStyleCnt="2" custScaleY="113316">
        <dgm:presLayoutVars>
          <dgm:bulletEnabled val="1"/>
        </dgm:presLayoutVars>
      </dgm:prSet>
      <dgm:spPr/>
      <dgm:t>
        <a:bodyPr/>
        <a:lstStyle/>
        <a:p>
          <a:endParaRPr lang="en-US"/>
        </a:p>
      </dgm:t>
    </dgm:pt>
  </dgm:ptLst>
  <dgm:cxnLst>
    <dgm:cxn modelId="{3F668DF5-BA48-48D8-8707-DD482F64D161}" type="presOf" srcId="{581A86D5-0AF4-4E0E-98B1-8F3D20E2728C}" destId="{D7A17C8E-2EEB-4632-969F-10B3C1629621}" srcOrd="0" destOrd="1" presId="urn:microsoft.com/office/officeart/2005/8/layout/vList5"/>
    <dgm:cxn modelId="{DD469B3F-47DA-4F28-B808-B948ACC61696}" type="presOf" srcId="{6C4E1130-112A-4DC3-B110-9C07A2D911AB}" destId="{620AF499-683D-4822-8CC4-A1684C3E5112}" srcOrd="0" destOrd="0" presId="urn:microsoft.com/office/officeart/2005/8/layout/vList5"/>
    <dgm:cxn modelId="{104F5567-4F13-4844-88A6-5A09A6553FF1}" srcId="{EAE051BC-3910-4717-B118-85D349E26DE6}" destId="{DDF012C3-7E18-41AD-A593-15795D8F037F}" srcOrd="0" destOrd="0" parTransId="{603630E1-6454-4C42-A9A2-9F8E75571B57}" sibTransId="{EF4C637E-1415-4ADF-AC52-DB94B38733BE}"/>
    <dgm:cxn modelId="{D79E9933-4918-4D50-BA66-64A9963E49B8}" type="presOf" srcId="{EAE051BC-3910-4717-B118-85D349E26DE6}" destId="{0F2D88AD-EF2E-4B1B-B084-527F6E94E80E}" srcOrd="0" destOrd="0" presId="urn:microsoft.com/office/officeart/2005/8/layout/vList5"/>
    <dgm:cxn modelId="{5601E627-4310-43CC-9353-7360F2FBC454}" srcId="{AB0DFC3B-549B-4B17-ABAE-9B83CDA88CA2}" destId="{EAE051BC-3910-4717-B118-85D349E26DE6}" srcOrd="0" destOrd="0" parTransId="{71225620-7174-4E7A-B312-1B17952C391B}" sibTransId="{62898A63-F527-4636-A083-8195D36D1B86}"/>
    <dgm:cxn modelId="{2B2C0410-E4C7-4F10-8263-11E074881EC8}" srcId="{EAE051BC-3910-4717-B118-85D349E26DE6}" destId="{581A86D5-0AF4-4E0E-98B1-8F3D20E2728C}" srcOrd="1" destOrd="0" parTransId="{A5325329-998C-49AF-A1C0-DCB49561C3D5}" sibTransId="{08A481D2-8DA4-4A27-A514-888447428B90}"/>
    <dgm:cxn modelId="{2C8DF986-40DF-43A4-A3A0-3A00B3A7B129}" type="presOf" srcId="{DDF012C3-7E18-41AD-A593-15795D8F037F}" destId="{D7A17C8E-2EEB-4632-969F-10B3C1629621}" srcOrd="0" destOrd="0" presId="urn:microsoft.com/office/officeart/2005/8/layout/vList5"/>
    <dgm:cxn modelId="{504DD4E4-009C-4F0F-98A0-5FFA81AB2BB8}" srcId="{6C4E1130-112A-4DC3-B110-9C07A2D911AB}" destId="{2139EA96-6393-4436-BBE7-2A85C3E00CF9}" srcOrd="0" destOrd="0" parTransId="{B7DAD250-B457-4F90-8CAE-1391C7886186}" sibTransId="{1B49CA3A-AD14-43A2-A963-7D423EAC1473}"/>
    <dgm:cxn modelId="{FF3A28E5-0F83-452B-8E3E-2491A066DD6D}" type="presOf" srcId="{2139EA96-6393-4436-BBE7-2A85C3E00CF9}" destId="{A6F6CE94-D103-4717-B017-DB9F39E46036}" srcOrd="0" destOrd="0" presId="urn:microsoft.com/office/officeart/2005/8/layout/vList5"/>
    <dgm:cxn modelId="{0E2909AB-D7BC-4FEF-BBF3-61ECECCFA8A7}" srcId="{AB0DFC3B-549B-4B17-ABAE-9B83CDA88CA2}" destId="{6C4E1130-112A-4DC3-B110-9C07A2D911AB}" srcOrd="1" destOrd="0" parTransId="{7D3A5D4E-6F62-4EDC-B316-E77E0A093C9F}" sibTransId="{71A66C8B-1F5E-44D6-BB8F-4B4AD6EF773A}"/>
    <dgm:cxn modelId="{B16373F6-9E44-4A23-A952-685034C8A090}" type="presOf" srcId="{AB0DFC3B-549B-4B17-ABAE-9B83CDA88CA2}" destId="{6505E746-C6FD-4B45-904F-AC86A2F10D84}" srcOrd="0" destOrd="0" presId="urn:microsoft.com/office/officeart/2005/8/layout/vList5"/>
    <dgm:cxn modelId="{AD3AE277-5C92-467E-8AA0-F37AE9910783}" type="presParOf" srcId="{6505E746-C6FD-4B45-904F-AC86A2F10D84}" destId="{968EDE40-C85D-458F-8C14-0DF781365483}" srcOrd="0" destOrd="0" presId="urn:microsoft.com/office/officeart/2005/8/layout/vList5"/>
    <dgm:cxn modelId="{530854DF-85AC-4472-A4A2-7D99971BCB92}" type="presParOf" srcId="{968EDE40-C85D-458F-8C14-0DF781365483}" destId="{0F2D88AD-EF2E-4B1B-B084-527F6E94E80E}" srcOrd="0" destOrd="0" presId="urn:microsoft.com/office/officeart/2005/8/layout/vList5"/>
    <dgm:cxn modelId="{AF76C0E0-CF77-46EB-9463-FA03E39A04E1}" type="presParOf" srcId="{968EDE40-C85D-458F-8C14-0DF781365483}" destId="{D7A17C8E-2EEB-4632-969F-10B3C1629621}" srcOrd="1" destOrd="0" presId="urn:microsoft.com/office/officeart/2005/8/layout/vList5"/>
    <dgm:cxn modelId="{66B26DB4-1620-4950-86BE-B0F6CF82CDBA}" type="presParOf" srcId="{6505E746-C6FD-4B45-904F-AC86A2F10D84}" destId="{2A63997A-82E2-439C-B7FA-631A266D75F3}" srcOrd="1" destOrd="0" presId="urn:microsoft.com/office/officeart/2005/8/layout/vList5"/>
    <dgm:cxn modelId="{D00D2B43-1F89-4C79-AE65-E91375DBF4AC}" type="presParOf" srcId="{6505E746-C6FD-4B45-904F-AC86A2F10D84}" destId="{AC74EDD0-F7DA-448E-81EB-231995B3770A}" srcOrd="2" destOrd="0" presId="urn:microsoft.com/office/officeart/2005/8/layout/vList5"/>
    <dgm:cxn modelId="{9B47BD8F-B152-4EA0-BF6E-49B1D892E5D3}" type="presParOf" srcId="{AC74EDD0-F7DA-448E-81EB-231995B3770A}" destId="{620AF499-683D-4822-8CC4-A1684C3E5112}" srcOrd="0" destOrd="0" presId="urn:microsoft.com/office/officeart/2005/8/layout/vList5"/>
    <dgm:cxn modelId="{C7EE6230-BC0E-40A1-821B-6D608FAC21D7}" type="presParOf" srcId="{AC74EDD0-F7DA-448E-81EB-231995B3770A}" destId="{A6F6CE94-D103-4717-B017-DB9F39E46036}"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DAEBFA-9B5F-434D-B543-AFBEDD0CFF40}"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3793A4F0-D030-4173-85F2-11F8BF8B58EC}">
      <dgm:prSet phldrT="[Text]" custT="1"/>
      <dgm:spPr/>
      <dgm:t>
        <a:bodyPr/>
        <a:lstStyle/>
        <a:p>
          <a:r>
            <a:rPr lang="en-US" sz="2000" b="1" dirty="0" smtClean="0">
              <a:solidFill>
                <a:schemeClr val="accent3"/>
              </a:solidFill>
            </a:rPr>
            <a:t>50% for Wheat</a:t>
          </a:r>
          <a:endParaRPr lang="en-US" sz="2000" b="1" dirty="0">
            <a:solidFill>
              <a:schemeClr val="accent3"/>
            </a:solidFill>
          </a:endParaRPr>
        </a:p>
      </dgm:t>
    </dgm:pt>
    <dgm:pt modelId="{4357DCF3-196D-440B-8BCF-BCE969A9A9DD}" type="parTrans" cxnId="{BFD220E5-A77E-4B42-99D2-FAB3C2FA476B}">
      <dgm:prSet/>
      <dgm:spPr/>
      <dgm:t>
        <a:bodyPr/>
        <a:lstStyle/>
        <a:p>
          <a:endParaRPr lang="en-US"/>
        </a:p>
      </dgm:t>
    </dgm:pt>
    <dgm:pt modelId="{0C2A342E-6941-4E5C-8F8E-44CD4D324C7B}" type="sibTrans" cxnId="{BFD220E5-A77E-4B42-99D2-FAB3C2FA476B}">
      <dgm:prSet/>
      <dgm:spPr/>
      <dgm:t>
        <a:bodyPr/>
        <a:lstStyle/>
        <a:p>
          <a:endParaRPr lang="en-US"/>
        </a:p>
      </dgm:t>
    </dgm:pt>
    <dgm:pt modelId="{957B7645-7ABC-405F-8AA8-D1BE8CE945AD}">
      <dgm:prSet phldrT="[Text]" custT="1"/>
      <dgm:spPr/>
      <dgm:t>
        <a:bodyPr/>
        <a:lstStyle/>
        <a:p>
          <a:r>
            <a:rPr lang="en-US" sz="2000" b="1" dirty="0" smtClean="0">
              <a:solidFill>
                <a:schemeClr val="accent3"/>
              </a:solidFill>
            </a:rPr>
            <a:t>17% for Rice</a:t>
          </a:r>
          <a:endParaRPr lang="en-US" sz="2000" b="1" dirty="0">
            <a:solidFill>
              <a:schemeClr val="accent3"/>
            </a:solidFill>
          </a:endParaRPr>
        </a:p>
      </dgm:t>
    </dgm:pt>
    <dgm:pt modelId="{2265A434-C109-41FB-8BF3-A97E13886EE4}" type="parTrans" cxnId="{CC80BBEF-F452-4DC8-B968-BE7A877CB92E}">
      <dgm:prSet/>
      <dgm:spPr/>
      <dgm:t>
        <a:bodyPr/>
        <a:lstStyle/>
        <a:p>
          <a:endParaRPr lang="en-US"/>
        </a:p>
      </dgm:t>
    </dgm:pt>
    <dgm:pt modelId="{6630A1F0-56ED-421F-94B9-FB5B1C689C5F}" type="sibTrans" cxnId="{CC80BBEF-F452-4DC8-B968-BE7A877CB92E}">
      <dgm:prSet/>
      <dgm:spPr/>
      <dgm:t>
        <a:bodyPr/>
        <a:lstStyle/>
        <a:p>
          <a:endParaRPr lang="en-US"/>
        </a:p>
      </dgm:t>
    </dgm:pt>
    <dgm:pt modelId="{D5346750-BF1E-4F0C-ADE2-F6198EDFA00F}">
      <dgm:prSet phldrT="[Text]" custT="1"/>
      <dgm:spPr/>
      <dgm:t>
        <a:bodyPr/>
        <a:lstStyle/>
        <a:p>
          <a:r>
            <a:rPr lang="en-US" sz="2000" b="1" dirty="0" smtClean="0">
              <a:solidFill>
                <a:schemeClr val="accent3"/>
              </a:solidFill>
            </a:rPr>
            <a:t>6% for Maize</a:t>
          </a:r>
          <a:endParaRPr lang="en-US" sz="2000" b="1" dirty="0">
            <a:solidFill>
              <a:schemeClr val="accent3"/>
            </a:solidFill>
          </a:endParaRPr>
        </a:p>
      </dgm:t>
    </dgm:pt>
    <dgm:pt modelId="{96EE2E7A-BC58-4355-B4EB-70226778A0D5}" type="parTrans" cxnId="{1DFFADD4-9E6F-4277-ABB3-8F40DF01DD1F}">
      <dgm:prSet/>
      <dgm:spPr/>
      <dgm:t>
        <a:bodyPr/>
        <a:lstStyle/>
        <a:p>
          <a:endParaRPr lang="en-US"/>
        </a:p>
      </dgm:t>
    </dgm:pt>
    <dgm:pt modelId="{53D6DF4A-5826-4115-B2BD-C8C831B488BF}" type="sibTrans" cxnId="{1DFFADD4-9E6F-4277-ABB3-8F40DF01DD1F}">
      <dgm:prSet/>
      <dgm:spPr/>
      <dgm:t>
        <a:bodyPr/>
        <a:lstStyle/>
        <a:p>
          <a:endParaRPr lang="en-US"/>
        </a:p>
      </dgm:t>
    </dgm:pt>
    <dgm:pt modelId="{D0E35447-E2B9-4F8E-86AA-DB1997E78AAE}" type="pres">
      <dgm:prSet presAssocID="{7CDAEBFA-9B5F-434D-B543-AFBEDD0CFF40}" presName="Name0" presStyleCnt="0">
        <dgm:presLayoutVars>
          <dgm:chMax/>
          <dgm:chPref/>
          <dgm:dir/>
        </dgm:presLayoutVars>
      </dgm:prSet>
      <dgm:spPr/>
      <dgm:t>
        <a:bodyPr/>
        <a:lstStyle/>
        <a:p>
          <a:endParaRPr lang="en-US"/>
        </a:p>
      </dgm:t>
    </dgm:pt>
    <dgm:pt modelId="{5E1B6DB5-CDA7-4370-930D-BA12CF1B33D9}" type="pres">
      <dgm:prSet presAssocID="{3793A4F0-D030-4173-85F2-11F8BF8B58EC}" presName="composite" presStyleCnt="0">
        <dgm:presLayoutVars>
          <dgm:chMax val="1"/>
          <dgm:chPref val="1"/>
        </dgm:presLayoutVars>
      </dgm:prSet>
      <dgm:spPr/>
    </dgm:pt>
    <dgm:pt modelId="{DF072760-C917-4533-B0AF-1F516E1859BD}" type="pres">
      <dgm:prSet presAssocID="{3793A4F0-D030-4173-85F2-11F8BF8B58EC}" presName="Accent" presStyleLbl="trAlignAcc1" presStyleIdx="0" presStyleCnt="3">
        <dgm:presLayoutVars>
          <dgm:chMax val="0"/>
          <dgm:chPref val="0"/>
        </dgm:presLayoutVars>
      </dgm:prSet>
      <dgm:spPr/>
    </dgm:pt>
    <dgm:pt modelId="{58C19A34-CE0B-43A9-ACA5-A4AE2AE55099}" type="pres">
      <dgm:prSet presAssocID="{3793A4F0-D030-4173-85F2-11F8BF8B58EC}" presName="Image" presStyleLbl="alignImgPlace1" presStyleIdx="0" presStyleCnt="3" custLinFactNeighborX="416" custLinFactNeighborY="35729">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t>
        <a:bodyPr/>
        <a:lstStyle/>
        <a:p>
          <a:endParaRPr lang="en-US"/>
        </a:p>
      </dgm:t>
    </dgm:pt>
    <dgm:pt modelId="{86F3F7F4-8ABA-47D3-A5B6-38BA5EFF3CB4}" type="pres">
      <dgm:prSet presAssocID="{3793A4F0-D030-4173-85F2-11F8BF8B58EC}" presName="ChildComposite" presStyleCnt="0"/>
      <dgm:spPr/>
    </dgm:pt>
    <dgm:pt modelId="{7686B277-8D0A-4AD2-A652-06F4CE6917E4}" type="pres">
      <dgm:prSet presAssocID="{3793A4F0-D030-4173-85F2-11F8BF8B58EC}" presName="Child" presStyleLbl="node1" presStyleIdx="0" presStyleCnt="0">
        <dgm:presLayoutVars>
          <dgm:chMax val="0"/>
          <dgm:chPref val="0"/>
          <dgm:bulletEnabled val="1"/>
        </dgm:presLayoutVars>
      </dgm:prSet>
      <dgm:spPr/>
    </dgm:pt>
    <dgm:pt modelId="{28F76A0E-004F-43CD-8703-DDB2D7E66465}" type="pres">
      <dgm:prSet presAssocID="{3793A4F0-D030-4173-85F2-11F8BF8B58EC}" presName="Parent" presStyleLbl="revTx" presStyleIdx="0" presStyleCnt="3" custLinFactY="-100000" custLinFactNeighborY="-152148">
        <dgm:presLayoutVars>
          <dgm:chMax val="1"/>
          <dgm:chPref val="0"/>
          <dgm:bulletEnabled val="1"/>
        </dgm:presLayoutVars>
      </dgm:prSet>
      <dgm:spPr/>
      <dgm:t>
        <a:bodyPr/>
        <a:lstStyle/>
        <a:p>
          <a:endParaRPr lang="en-US"/>
        </a:p>
      </dgm:t>
    </dgm:pt>
    <dgm:pt modelId="{637E0CFC-FBCF-4906-B130-A7E796AE23A1}" type="pres">
      <dgm:prSet presAssocID="{0C2A342E-6941-4E5C-8F8E-44CD4D324C7B}" presName="sibTrans" presStyleCnt="0"/>
      <dgm:spPr/>
    </dgm:pt>
    <dgm:pt modelId="{8BD5D65B-2E4D-45DD-88AB-C4E4D4253558}" type="pres">
      <dgm:prSet presAssocID="{957B7645-7ABC-405F-8AA8-D1BE8CE945AD}" presName="composite" presStyleCnt="0">
        <dgm:presLayoutVars>
          <dgm:chMax val="1"/>
          <dgm:chPref val="1"/>
        </dgm:presLayoutVars>
      </dgm:prSet>
      <dgm:spPr/>
    </dgm:pt>
    <dgm:pt modelId="{E6043D63-64FD-421A-8CC9-158F3002F5F0}" type="pres">
      <dgm:prSet presAssocID="{957B7645-7ABC-405F-8AA8-D1BE8CE945AD}" presName="Accent" presStyleLbl="trAlignAcc1" presStyleIdx="1" presStyleCnt="3">
        <dgm:presLayoutVars>
          <dgm:chMax val="0"/>
          <dgm:chPref val="0"/>
        </dgm:presLayoutVars>
      </dgm:prSet>
      <dgm:spPr/>
    </dgm:pt>
    <dgm:pt modelId="{8F870E4E-991C-4E0A-906C-34AA7E4160FC}" type="pres">
      <dgm:prSet presAssocID="{957B7645-7ABC-405F-8AA8-D1BE8CE945AD}" presName="Image" presStyleLbl="alignImgPlace1" presStyleIdx="1" presStyleCnt="3" custLinFactNeighborX="416" custLinFactNeighborY="33281">
        <dgm:presLayoutVars>
          <dgm:chMax val="0"/>
          <dgm:chPref val="0"/>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dgm:spPr>
      <dgm:t>
        <a:bodyPr/>
        <a:lstStyle/>
        <a:p>
          <a:endParaRPr lang="en-US"/>
        </a:p>
      </dgm:t>
    </dgm:pt>
    <dgm:pt modelId="{3D97FEEA-3D2B-4EAD-9034-4AB4B7DFA472}" type="pres">
      <dgm:prSet presAssocID="{957B7645-7ABC-405F-8AA8-D1BE8CE945AD}" presName="ChildComposite" presStyleCnt="0"/>
      <dgm:spPr/>
    </dgm:pt>
    <dgm:pt modelId="{02D39FE8-7455-4834-BC7F-EA4428638732}" type="pres">
      <dgm:prSet presAssocID="{957B7645-7ABC-405F-8AA8-D1BE8CE945AD}" presName="Child" presStyleLbl="node1" presStyleIdx="0" presStyleCnt="0">
        <dgm:presLayoutVars>
          <dgm:chMax val="0"/>
          <dgm:chPref val="0"/>
          <dgm:bulletEnabled val="1"/>
        </dgm:presLayoutVars>
      </dgm:prSet>
      <dgm:spPr/>
    </dgm:pt>
    <dgm:pt modelId="{1D2C11DC-96ED-4A15-89E3-B62AE1626932}" type="pres">
      <dgm:prSet presAssocID="{957B7645-7ABC-405F-8AA8-D1BE8CE945AD}" presName="Parent" presStyleLbl="revTx" presStyleIdx="1" presStyleCnt="3" custLinFactY="-100000" custLinFactNeighborX="416" custLinFactNeighborY="-150970">
        <dgm:presLayoutVars>
          <dgm:chMax val="1"/>
          <dgm:chPref val="0"/>
          <dgm:bulletEnabled val="1"/>
        </dgm:presLayoutVars>
      </dgm:prSet>
      <dgm:spPr/>
      <dgm:t>
        <a:bodyPr/>
        <a:lstStyle/>
        <a:p>
          <a:endParaRPr lang="en-US"/>
        </a:p>
      </dgm:t>
    </dgm:pt>
    <dgm:pt modelId="{60E0FD04-D89B-475F-9862-D645956C3BE7}" type="pres">
      <dgm:prSet presAssocID="{6630A1F0-56ED-421F-94B9-FB5B1C689C5F}" presName="sibTrans" presStyleCnt="0"/>
      <dgm:spPr/>
    </dgm:pt>
    <dgm:pt modelId="{C94C6D89-CC6B-4557-978D-056512C63859}" type="pres">
      <dgm:prSet presAssocID="{D5346750-BF1E-4F0C-ADE2-F6198EDFA00F}" presName="composite" presStyleCnt="0">
        <dgm:presLayoutVars>
          <dgm:chMax val="1"/>
          <dgm:chPref val="1"/>
        </dgm:presLayoutVars>
      </dgm:prSet>
      <dgm:spPr/>
    </dgm:pt>
    <dgm:pt modelId="{AC2DBF61-94EE-4D3C-B6E8-E2711AB71248}" type="pres">
      <dgm:prSet presAssocID="{D5346750-BF1E-4F0C-ADE2-F6198EDFA00F}" presName="Accent" presStyleLbl="trAlignAcc1" presStyleIdx="2" presStyleCnt="3">
        <dgm:presLayoutVars>
          <dgm:chMax val="0"/>
          <dgm:chPref val="0"/>
        </dgm:presLayoutVars>
      </dgm:prSet>
      <dgm:spPr/>
    </dgm:pt>
    <dgm:pt modelId="{C8A748A4-336B-4EA8-979B-5198BE7A98A7}" type="pres">
      <dgm:prSet presAssocID="{D5346750-BF1E-4F0C-ADE2-F6198EDFA00F}" presName="Image" presStyleLbl="alignImgPlace1" presStyleIdx="2" presStyleCnt="3" custLinFactNeighborX="832" custLinFactNeighborY="32303">
        <dgm:presLayoutVars>
          <dgm:chMax val="0"/>
          <dgm:chPref val="0"/>
        </dgm:presLayoutVars>
      </dgm:prSet>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t>
        <a:bodyPr/>
        <a:lstStyle/>
        <a:p>
          <a:endParaRPr lang="en-US"/>
        </a:p>
      </dgm:t>
    </dgm:pt>
    <dgm:pt modelId="{283454D1-0F7F-4751-9FC1-3A7A566B658F}" type="pres">
      <dgm:prSet presAssocID="{D5346750-BF1E-4F0C-ADE2-F6198EDFA00F}" presName="ChildComposite" presStyleCnt="0"/>
      <dgm:spPr/>
    </dgm:pt>
    <dgm:pt modelId="{25F9FCA6-95A9-4536-9680-645651D3CF8E}" type="pres">
      <dgm:prSet presAssocID="{D5346750-BF1E-4F0C-ADE2-F6198EDFA00F}" presName="Child" presStyleLbl="node1" presStyleIdx="0" presStyleCnt="0">
        <dgm:presLayoutVars>
          <dgm:chMax val="0"/>
          <dgm:chPref val="0"/>
          <dgm:bulletEnabled val="1"/>
        </dgm:presLayoutVars>
      </dgm:prSet>
      <dgm:spPr/>
    </dgm:pt>
    <dgm:pt modelId="{68FFB1F1-581D-4C4E-B542-3DB18F8F178C}" type="pres">
      <dgm:prSet presAssocID="{D5346750-BF1E-4F0C-ADE2-F6198EDFA00F}" presName="Parent" presStyleLbl="revTx" presStyleIdx="2" presStyleCnt="3" custLinFactY="-100000" custLinFactNeighborX="-416" custLinFactNeighborY="-152148">
        <dgm:presLayoutVars>
          <dgm:chMax val="1"/>
          <dgm:chPref val="0"/>
          <dgm:bulletEnabled val="1"/>
        </dgm:presLayoutVars>
      </dgm:prSet>
      <dgm:spPr/>
      <dgm:t>
        <a:bodyPr/>
        <a:lstStyle/>
        <a:p>
          <a:endParaRPr lang="en-US"/>
        </a:p>
      </dgm:t>
    </dgm:pt>
  </dgm:ptLst>
  <dgm:cxnLst>
    <dgm:cxn modelId="{1DFFADD4-9E6F-4277-ABB3-8F40DF01DD1F}" srcId="{7CDAEBFA-9B5F-434D-B543-AFBEDD0CFF40}" destId="{D5346750-BF1E-4F0C-ADE2-F6198EDFA00F}" srcOrd="2" destOrd="0" parTransId="{96EE2E7A-BC58-4355-B4EB-70226778A0D5}" sibTransId="{53D6DF4A-5826-4115-B2BD-C8C831B488BF}"/>
    <dgm:cxn modelId="{2EEDAAF6-7442-43EA-81A0-A1F5B4D2B220}" type="presOf" srcId="{957B7645-7ABC-405F-8AA8-D1BE8CE945AD}" destId="{1D2C11DC-96ED-4A15-89E3-B62AE1626932}" srcOrd="0" destOrd="0" presId="urn:microsoft.com/office/officeart/2008/layout/CaptionedPictures"/>
    <dgm:cxn modelId="{DE98A8E8-89CE-4591-983F-B07A76ED29D3}" type="presOf" srcId="{D5346750-BF1E-4F0C-ADE2-F6198EDFA00F}" destId="{68FFB1F1-581D-4C4E-B542-3DB18F8F178C}" srcOrd="0" destOrd="0" presId="urn:microsoft.com/office/officeart/2008/layout/CaptionedPictures"/>
    <dgm:cxn modelId="{05E3B450-B762-4735-80B6-6622FD0EB52F}" type="presOf" srcId="{7CDAEBFA-9B5F-434D-B543-AFBEDD0CFF40}" destId="{D0E35447-E2B9-4F8E-86AA-DB1997E78AAE}" srcOrd="0" destOrd="0" presId="urn:microsoft.com/office/officeart/2008/layout/CaptionedPictures"/>
    <dgm:cxn modelId="{5B8944DC-92DE-4079-A057-6E0E9F9D3E90}" type="presOf" srcId="{3793A4F0-D030-4173-85F2-11F8BF8B58EC}" destId="{28F76A0E-004F-43CD-8703-DDB2D7E66465}" srcOrd="0" destOrd="0" presId="urn:microsoft.com/office/officeart/2008/layout/CaptionedPictures"/>
    <dgm:cxn modelId="{CC80BBEF-F452-4DC8-B968-BE7A877CB92E}" srcId="{7CDAEBFA-9B5F-434D-B543-AFBEDD0CFF40}" destId="{957B7645-7ABC-405F-8AA8-D1BE8CE945AD}" srcOrd="1" destOrd="0" parTransId="{2265A434-C109-41FB-8BF3-A97E13886EE4}" sibTransId="{6630A1F0-56ED-421F-94B9-FB5B1C689C5F}"/>
    <dgm:cxn modelId="{BFD220E5-A77E-4B42-99D2-FAB3C2FA476B}" srcId="{7CDAEBFA-9B5F-434D-B543-AFBEDD0CFF40}" destId="{3793A4F0-D030-4173-85F2-11F8BF8B58EC}" srcOrd="0" destOrd="0" parTransId="{4357DCF3-196D-440B-8BCF-BCE969A9A9DD}" sibTransId="{0C2A342E-6941-4E5C-8F8E-44CD4D324C7B}"/>
    <dgm:cxn modelId="{8FE997C6-DE46-4716-B912-D33F62979EC9}" type="presParOf" srcId="{D0E35447-E2B9-4F8E-86AA-DB1997E78AAE}" destId="{5E1B6DB5-CDA7-4370-930D-BA12CF1B33D9}" srcOrd="0" destOrd="0" presId="urn:microsoft.com/office/officeart/2008/layout/CaptionedPictures"/>
    <dgm:cxn modelId="{7093FAF0-A413-474A-A069-C7AD0A830FC4}" type="presParOf" srcId="{5E1B6DB5-CDA7-4370-930D-BA12CF1B33D9}" destId="{DF072760-C917-4533-B0AF-1F516E1859BD}" srcOrd="0" destOrd="0" presId="urn:microsoft.com/office/officeart/2008/layout/CaptionedPictures"/>
    <dgm:cxn modelId="{851C4A65-A547-41C7-90F9-80790CD91592}" type="presParOf" srcId="{5E1B6DB5-CDA7-4370-930D-BA12CF1B33D9}" destId="{58C19A34-CE0B-43A9-ACA5-A4AE2AE55099}" srcOrd="1" destOrd="0" presId="urn:microsoft.com/office/officeart/2008/layout/CaptionedPictures"/>
    <dgm:cxn modelId="{4B5EA055-E32D-4A17-BE6D-21B220AAD839}" type="presParOf" srcId="{5E1B6DB5-CDA7-4370-930D-BA12CF1B33D9}" destId="{86F3F7F4-8ABA-47D3-A5B6-38BA5EFF3CB4}" srcOrd="2" destOrd="0" presId="urn:microsoft.com/office/officeart/2008/layout/CaptionedPictures"/>
    <dgm:cxn modelId="{A0541740-F282-45E3-89A2-64DD495273EC}" type="presParOf" srcId="{86F3F7F4-8ABA-47D3-A5B6-38BA5EFF3CB4}" destId="{7686B277-8D0A-4AD2-A652-06F4CE6917E4}" srcOrd="0" destOrd="0" presId="urn:microsoft.com/office/officeart/2008/layout/CaptionedPictures"/>
    <dgm:cxn modelId="{9D665D17-F77B-411D-95E7-CB4D3589EACA}" type="presParOf" srcId="{86F3F7F4-8ABA-47D3-A5B6-38BA5EFF3CB4}" destId="{28F76A0E-004F-43CD-8703-DDB2D7E66465}" srcOrd="1" destOrd="0" presId="urn:microsoft.com/office/officeart/2008/layout/CaptionedPictures"/>
    <dgm:cxn modelId="{B702A593-A779-4C9E-861C-045A12E04AEC}" type="presParOf" srcId="{D0E35447-E2B9-4F8E-86AA-DB1997E78AAE}" destId="{637E0CFC-FBCF-4906-B130-A7E796AE23A1}" srcOrd="1" destOrd="0" presId="urn:microsoft.com/office/officeart/2008/layout/CaptionedPictures"/>
    <dgm:cxn modelId="{ED3E9466-0BF5-4A3E-AA4A-A780445D6BA1}" type="presParOf" srcId="{D0E35447-E2B9-4F8E-86AA-DB1997E78AAE}" destId="{8BD5D65B-2E4D-45DD-88AB-C4E4D4253558}" srcOrd="2" destOrd="0" presId="urn:microsoft.com/office/officeart/2008/layout/CaptionedPictures"/>
    <dgm:cxn modelId="{81AA122F-5A29-4A9C-9ABC-89E9FB6FAF7E}" type="presParOf" srcId="{8BD5D65B-2E4D-45DD-88AB-C4E4D4253558}" destId="{E6043D63-64FD-421A-8CC9-158F3002F5F0}" srcOrd="0" destOrd="0" presId="urn:microsoft.com/office/officeart/2008/layout/CaptionedPictures"/>
    <dgm:cxn modelId="{1600C876-37BD-4203-9827-FA1CC23AFC5F}" type="presParOf" srcId="{8BD5D65B-2E4D-45DD-88AB-C4E4D4253558}" destId="{8F870E4E-991C-4E0A-906C-34AA7E4160FC}" srcOrd="1" destOrd="0" presId="urn:microsoft.com/office/officeart/2008/layout/CaptionedPictures"/>
    <dgm:cxn modelId="{87597E5F-23BE-482C-B45C-5DD5EDFB515D}" type="presParOf" srcId="{8BD5D65B-2E4D-45DD-88AB-C4E4D4253558}" destId="{3D97FEEA-3D2B-4EAD-9034-4AB4B7DFA472}" srcOrd="2" destOrd="0" presId="urn:microsoft.com/office/officeart/2008/layout/CaptionedPictures"/>
    <dgm:cxn modelId="{544E5497-4EB0-47C5-8C0A-39E4B0871004}" type="presParOf" srcId="{3D97FEEA-3D2B-4EAD-9034-4AB4B7DFA472}" destId="{02D39FE8-7455-4834-BC7F-EA4428638732}" srcOrd="0" destOrd="0" presId="urn:microsoft.com/office/officeart/2008/layout/CaptionedPictures"/>
    <dgm:cxn modelId="{F010C8ED-0568-4E32-8A24-37AC3D4A4F7D}" type="presParOf" srcId="{3D97FEEA-3D2B-4EAD-9034-4AB4B7DFA472}" destId="{1D2C11DC-96ED-4A15-89E3-B62AE1626932}" srcOrd="1" destOrd="0" presId="urn:microsoft.com/office/officeart/2008/layout/CaptionedPictures"/>
    <dgm:cxn modelId="{00EE2BB1-079C-483F-ADEC-F5850C9B1984}" type="presParOf" srcId="{D0E35447-E2B9-4F8E-86AA-DB1997E78AAE}" destId="{60E0FD04-D89B-475F-9862-D645956C3BE7}" srcOrd="3" destOrd="0" presId="urn:microsoft.com/office/officeart/2008/layout/CaptionedPictures"/>
    <dgm:cxn modelId="{17CDB2B8-BDBE-4B75-B371-C72E35B0487B}" type="presParOf" srcId="{D0E35447-E2B9-4F8E-86AA-DB1997E78AAE}" destId="{C94C6D89-CC6B-4557-978D-056512C63859}" srcOrd="4" destOrd="0" presId="urn:microsoft.com/office/officeart/2008/layout/CaptionedPictures"/>
    <dgm:cxn modelId="{F5FEE593-AC45-4C18-A4BC-BFE880E1F2E0}" type="presParOf" srcId="{C94C6D89-CC6B-4557-978D-056512C63859}" destId="{AC2DBF61-94EE-4D3C-B6E8-E2711AB71248}" srcOrd="0" destOrd="0" presId="urn:microsoft.com/office/officeart/2008/layout/CaptionedPictures"/>
    <dgm:cxn modelId="{9DA89604-54D8-46E4-B187-5DCF24CFBA95}" type="presParOf" srcId="{C94C6D89-CC6B-4557-978D-056512C63859}" destId="{C8A748A4-336B-4EA8-979B-5198BE7A98A7}" srcOrd="1" destOrd="0" presId="urn:microsoft.com/office/officeart/2008/layout/CaptionedPictures"/>
    <dgm:cxn modelId="{BEF279E9-5D9E-496A-9759-3754FBF31BA6}" type="presParOf" srcId="{C94C6D89-CC6B-4557-978D-056512C63859}" destId="{283454D1-0F7F-4751-9FC1-3A7A566B658F}" srcOrd="2" destOrd="0" presId="urn:microsoft.com/office/officeart/2008/layout/CaptionedPictures"/>
    <dgm:cxn modelId="{55FFA725-7DA9-4980-BC74-90FAB75885F0}" type="presParOf" srcId="{283454D1-0F7F-4751-9FC1-3A7A566B658F}" destId="{25F9FCA6-95A9-4536-9680-645651D3CF8E}" srcOrd="0" destOrd="0" presId="urn:microsoft.com/office/officeart/2008/layout/CaptionedPictures"/>
    <dgm:cxn modelId="{431C8AD7-7124-4872-8EBB-348EB002EE94}" type="presParOf" srcId="{283454D1-0F7F-4751-9FC1-3A7A566B658F}" destId="{68FFB1F1-581D-4C4E-B542-3DB18F8F178C}"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4B2A1B-93B7-491D-B891-0F1D6F5605DC}"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n-US"/>
        </a:p>
      </dgm:t>
    </dgm:pt>
    <dgm:pt modelId="{72816636-BBEA-4A4A-AF84-A3140F62A783}">
      <dgm:prSet phldrT="[Text]"/>
      <dgm:spPr/>
      <dgm:t>
        <a:bodyPr/>
        <a:lstStyle/>
        <a:p>
          <a:r>
            <a:rPr lang="en-US" dirty="0" smtClean="0"/>
            <a:t>Policies, regulations, subsidies</a:t>
          </a:r>
          <a:endParaRPr lang="en-US" dirty="0"/>
        </a:p>
      </dgm:t>
    </dgm:pt>
    <dgm:pt modelId="{37E3540E-E139-497D-9E09-B67A2CB5E51D}" type="parTrans" cxnId="{FE203AB6-39E9-4DC8-9D25-5DC99BB5CB0F}">
      <dgm:prSet/>
      <dgm:spPr/>
      <dgm:t>
        <a:bodyPr/>
        <a:lstStyle/>
        <a:p>
          <a:endParaRPr lang="en-US"/>
        </a:p>
      </dgm:t>
    </dgm:pt>
    <dgm:pt modelId="{473C0395-AC60-4E2C-868C-A67BC95AE6F3}" type="sibTrans" cxnId="{FE203AB6-39E9-4DC8-9D25-5DC99BB5CB0F}">
      <dgm:prSet/>
      <dgm:spPr/>
      <dgm:t>
        <a:bodyPr/>
        <a:lstStyle/>
        <a:p>
          <a:endParaRPr lang="en-US"/>
        </a:p>
      </dgm:t>
    </dgm:pt>
    <dgm:pt modelId="{64114311-4CB0-4621-A87C-F2BA63470276}">
      <dgm:prSet phldrT="[Text]" custT="1"/>
      <dgm:spPr/>
      <dgm:t>
        <a:bodyPr/>
        <a:lstStyle/>
        <a:p>
          <a:r>
            <a:rPr lang="en-US" sz="1050" dirty="0" smtClean="0"/>
            <a:t>Political economy Issues</a:t>
          </a:r>
          <a:endParaRPr lang="en-US" sz="1050" dirty="0"/>
        </a:p>
      </dgm:t>
    </dgm:pt>
    <dgm:pt modelId="{E5E5BE5C-BA70-4F0C-8348-3C07EC23FC1F}" type="parTrans" cxnId="{1800AF0A-F40E-427D-AFD1-2596C896CF6E}">
      <dgm:prSet/>
      <dgm:spPr/>
      <dgm:t>
        <a:bodyPr/>
        <a:lstStyle/>
        <a:p>
          <a:endParaRPr lang="en-US"/>
        </a:p>
      </dgm:t>
    </dgm:pt>
    <dgm:pt modelId="{D4FD42C9-5A0A-44D2-A6AB-E38702C4A727}" type="sibTrans" cxnId="{1800AF0A-F40E-427D-AFD1-2596C896CF6E}">
      <dgm:prSet/>
      <dgm:spPr/>
      <dgm:t>
        <a:bodyPr/>
        <a:lstStyle/>
        <a:p>
          <a:endParaRPr lang="en-US"/>
        </a:p>
      </dgm:t>
    </dgm:pt>
    <dgm:pt modelId="{E4213971-71CA-4FBA-A116-51A594CB1CF3}">
      <dgm:prSet custT="1"/>
      <dgm:spPr/>
      <dgm:t>
        <a:bodyPr/>
        <a:lstStyle/>
        <a:p>
          <a:r>
            <a:rPr lang="en-US" sz="1050" dirty="0" smtClean="0"/>
            <a:t>Rural Roads</a:t>
          </a:r>
        </a:p>
      </dgm:t>
    </dgm:pt>
    <dgm:pt modelId="{4649656C-3AD7-4ADC-B4AA-B13E7A332A22}" type="parTrans" cxnId="{C8A0B279-CF67-4C7F-A527-85A7CB85BBF5}">
      <dgm:prSet/>
      <dgm:spPr/>
      <dgm:t>
        <a:bodyPr/>
        <a:lstStyle/>
        <a:p>
          <a:endParaRPr lang="en-US"/>
        </a:p>
      </dgm:t>
    </dgm:pt>
    <dgm:pt modelId="{B04E4920-79B6-4BBB-B076-CB73EA9399E7}" type="sibTrans" cxnId="{C8A0B279-CF67-4C7F-A527-85A7CB85BBF5}">
      <dgm:prSet/>
      <dgm:spPr/>
      <dgm:t>
        <a:bodyPr/>
        <a:lstStyle/>
        <a:p>
          <a:endParaRPr lang="en-US"/>
        </a:p>
      </dgm:t>
    </dgm:pt>
    <dgm:pt modelId="{B36B47E1-4948-4AA2-865C-532A32EF6030}">
      <dgm:prSet/>
      <dgm:spPr/>
      <dgm:t>
        <a:bodyPr/>
        <a:lstStyle/>
        <a:p>
          <a:r>
            <a:rPr lang="en-US" dirty="0" smtClean="0"/>
            <a:t>Safety Nets and Services</a:t>
          </a:r>
        </a:p>
      </dgm:t>
    </dgm:pt>
    <dgm:pt modelId="{AEBC7AB2-56D8-45E1-8C20-23CE4354D6EE}" type="parTrans" cxnId="{2F2AF583-199E-459A-8DE9-279E34892EB5}">
      <dgm:prSet/>
      <dgm:spPr/>
      <dgm:t>
        <a:bodyPr/>
        <a:lstStyle/>
        <a:p>
          <a:endParaRPr lang="en-US"/>
        </a:p>
      </dgm:t>
    </dgm:pt>
    <dgm:pt modelId="{9E9B3AA0-1952-47F6-B735-43B85CC39FA2}" type="sibTrans" cxnId="{2F2AF583-199E-459A-8DE9-279E34892EB5}">
      <dgm:prSet/>
      <dgm:spPr/>
      <dgm:t>
        <a:bodyPr/>
        <a:lstStyle/>
        <a:p>
          <a:endParaRPr lang="en-US"/>
        </a:p>
      </dgm:t>
    </dgm:pt>
    <dgm:pt modelId="{FD6609F2-F538-431A-842D-58C5E12E46E6}">
      <dgm:prSet custT="1"/>
      <dgm:spPr/>
      <dgm:t>
        <a:bodyPr/>
        <a:lstStyle/>
        <a:p>
          <a:r>
            <a:rPr lang="en-US" sz="1050" dirty="0" smtClean="0"/>
            <a:t>Climate Change and Disaster Preparedness/Response</a:t>
          </a:r>
        </a:p>
      </dgm:t>
    </dgm:pt>
    <dgm:pt modelId="{126A88D6-5D1F-40DE-A054-0AAC04456DC8}" type="parTrans" cxnId="{D73CEC1E-EB57-48E4-9671-20A988FFFBFA}">
      <dgm:prSet/>
      <dgm:spPr/>
      <dgm:t>
        <a:bodyPr/>
        <a:lstStyle/>
        <a:p>
          <a:endParaRPr lang="en-US"/>
        </a:p>
      </dgm:t>
    </dgm:pt>
    <dgm:pt modelId="{76AE5703-C1F7-48C5-AC7E-120917D86714}" type="sibTrans" cxnId="{D73CEC1E-EB57-48E4-9671-20A988FFFBFA}">
      <dgm:prSet/>
      <dgm:spPr/>
      <dgm:t>
        <a:bodyPr/>
        <a:lstStyle/>
        <a:p>
          <a:endParaRPr lang="en-US"/>
        </a:p>
      </dgm:t>
    </dgm:pt>
    <dgm:pt modelId="{6634A5E4-F716-4C32-AE2C-4734DFFF2B97}">
      <dgm:prSet custT="1"/>
      <dgm:spPr/>
      <dgm:t>
        <a:bodyPr/>
        <a:lstStyle/>
        <a:p>
          <a:r>
            <a:rPr lang="en-US" sz="1050" dirty="0" smtClean="0"/>
            <a:t>Gender sensitive agriculture</a:t>
          </a:r>
        </a:p>
      </dgm:t>
    </dgm:pt>
    <dgm:pt modelId="{F3E25242-3898-4140-8308-EB75C4A4D953}" type="parTrans" cxnId="{AD0A2861-C1D7-4C44-B50F-F82EA6B8C9A7}">
      <dgm:prSet/>
      <dgm:spPr/>
      <dgm:t>
        <a:bodyPr/>
        <a:lstStyle/>
        <a:p>
          <a:endParaRPr lang="en-US"/>
        </a:p>
      </dgm:t>
    </dgm:pt>
    <dgm:pt modelId="{EB61AA60-3F27-4FE4-9B74-D094CE8952DF}" type="sibTrans" cxnId="{AD0A2861-C1D7-4C44-B50F-F82EA6B8C9A7}">
      <dgm:prSet/>
      <dgm:spPr/>
      <dgm:t>
        <a:bodyPr/>
        <a:lstStyle/>
        <a:p>
          <a:endParaRPr lang="en-US"/>
        </a:p>
      </dgm:t>
    </dgm:pt>
    <dgm:pt modelId="{462721C6-714C-45E5-AB1A-7CEBE0449B17}">
      <dgm:prSet custT="1"/>
      <dgm:spPr/>
      <dgm:t>
        <a:bodyPr/>
        <a:lstStyle/>
        <a:p>
          <a:r>
            <a:rPr lang="en-US" sz="1050" dirty="0" smtClean="0"/>
            <a:t>Vocational training</a:t>
          </a:r>
        </a:p>
      </dgm:t>
    </dgm:pt>
    <dgm:pt modelId="{3AEBC8AC-26E9-45F1-AAAA-57E1D06BC138}" type="parTrans" cxnId="{3E55EED6-4AA2-449F-8864-43E008A97614}">
      <dgm:prSet/>
      <dgm:spPr/>
      <dgm:t>
        <a:bodyPr/>
        <a:lstStyle/>
        <a:p>
          <a:endParaRPr lang="en-US"/>
        </a:p>
      </dgm:t>
    </dgm:pt>
    <dgm:pt modelId="{93DE4B54-86CB-40B8-9EDD-4C04EE375B7F}" type="sibTrans" cxnId="{3E55EED6-4AA2-449F-8864-43E008A97614}">
      <dgm:prSet/>
      <dgm:spPr/>
      <dgm:t>
        <a:bodyPr/>
        <a:lstStyle/>
        <a:p>
          <a:endParaRPr lang="en-US"/>
        </a:p>
      </dgm:t>
    </dgm:pt>
    <dgm:pt modelId="{6CAF49ED-A534-42DE-B738-1A60A8A10450}">
      <dgm:prSet custT="1"/>
      <dgm:spPr/>
      <dgm:t>
        <a:bodyPr/>
        <a:lstStyle/>
        <a:p>
          <a:r>
            <a:rPr lang="en-US" sz="1050" dirty="0" smtClean="0"/>
            <a:t>Social protection and safety nets</a:t>
          </a:r>
        </a:p>
      </dgm:t>
    </dgm:pt>
    <dgm:pt modelId="{90EA1114-D61E-49E7-87F3-A29E06E7087F}" type="parTrans" cxnId="{20976763-FADD-4FC1-AA7D-509BA28309AF}">
      <dgm:prSet/>
      <dgm:spPr/>
      <dgm:t>
        <a:bodyPr/>
        <a:lstStyle/>
        <a:p>
          <a:endParaRPr lang="en-US"/>
        </a:p>
      </dgm:t>
    </dgm:pt>
    <dgm:pt modelId="{46CBDDA1-6053-4905-81C5-3970D3C2FEDA}" type="sibTrans" cxnId="{20976763-FADD-4FC1-AA7D-509BA28309AF}">
      <dgm:prSet/>
      <dgm:spPr/>
      <dgm:t>
        <a:bodyPr/>
        <a:lstStyle/>
        <a:p>
          <a:endParaRPr lang="en-US"/>
        </a:p>
      </dgm:t>
    </dgm:pt>
    <dgm:pt modelId="{76CF537D-AC21-4D5E-B473-D6BAB2E1262D}">
      <dgm:prSet phldrT="[Text]" custT="1"/>
      <dgm:spPr/>
      <dgm:t>
        <a:bodyPr/>
        <a:lstStyle/>
        <a:p>
          <a:r>
            <a:rPr lang="en-US" sz="1050" dirty="0" smtClean="0"/>
            <a:t>Pricing, subsidies, land titling, biotechnology</a:t>
          </a:r>
          <a:endParaRPr lang="en-US" sz="1050" dirty="0"/>
        </a:p>
      </dgm:t>
    </dgm:pt>
    <dgm:pt modelId="{C101449C-7A95-4730-A7C0-ADD36136684F}" type="parTrans" cxnId="{114E10D0-6FB6-4878-A7C4-8926F6C8A721}">
      <dgm:prSet/>
      <dgm:spPr/>
      <dgm:t>
        <a:bodyPr/>
        <a:lstStyle/>
        <a:p>
          <a:endParaRPr lang="en-US"/>
        </a:p>
      </dgm:t>
    </dgm:pt>
    <dgm:pt modelId="{7B782B19-A27D-40EE-A2CE-FEE7A8499D48}" type="sibTrans" cxnId="{114E10D0-6FB6-4878-A7C4-8926F6C8A721}">
      <dgm:prSet/>
      <dgm:spPr/>
      <dgm:t>
        <a:bodyPr/>
        <a:lstStyle/>
        <a:p>
          <a:endParaRPr lang="en-US"/>
        </a:p>
      </dgm:t>
    </dgm:pt>
    <dgm:pt modelId="{C73C870B-C094-466A-8B7E-2933F9636675}">
      <dgm:prSet phldrT="[Text]"/>
      <dgm:spPr/>
      <dgm:t>
        <a:bodyPr/>
        <a:lstStyle/>
        <a:p>
          <a:r>
            <a:rPr lang="en-US" dirty="0" smtClean="0"/>
            <a:t>Access to services</a:t>
          </a:r>
          <a:endParaRPr lang="en-US" dirty="0"/>
        </a:p>
      </dgm:t>
    </dgm:pt>
    <dgm:pt modelId="{77B958AD-FCB9-433A-8CDB-A93463ABE1D7}" type="parTrans" cxnId="{038CCBA9-80A2-4A55-9821-1EAAC7D023CF}">
      <dgm:prSet/>
      <dgm:spPr/>
      <dgm:t>
        <a:bodyPr/>
        <a:lstStyle/>
        <a:p>
          <a:endParaRPr lang="en-US"/>
        </a:p>
      </dgm:t>
    </dgm:pt>
    <dgm:pt modelId="{0046C618-CB50-4585-949E-C28BC0F931D3}" type="sibTrans" cxnId="{038CCBA9-80A2-4A55-9821-1EAAC7D023CF}">
      <dgm:prSet/>
      <dgm:spPr/>
      <dgm:t>
        <a:bodyPr/>
        <a:lstStyle/>
        <a:p>
          <a:endParaRPr lang="en-US"/>
        </a:p>
      </dgm:t>
    </dgm:pt>
    <dgm:pt modelId="{3ECEF61E-DAE4-40B8-9908-38641CD6407E}">
      <dgm:prSet custT="1"/>
      <dgm:spPr/>
      <dgm:t>
        <a:bodyPr/>
        <a:lstStyle/>
        <a:p>
          <a:r>
            <a:rPr lang="en-US" sz="1050" dirty="0" smtClean="0"/>
            <a:t>Efficient Energy solutions</a:t>
          </a:r>
        </a:p>
      </dgm:t>
    </dgm:pt>
    <dgm:pt modelId="{631D9CCB-D4F4-4C1A-98FA-3921FDED6D11}" type="parTrans" cxnId="{208DB4ED-6803-4146-B6F7-B9C0BFFD075E}">
      <dgm:prSet/>
      <dgm:spPr/>
      <dgm:t>
        <a:bodyPr/>
        <a:lstStyle/>
        <a:p>
          <a:endParaRPr lang="en-US"/>
        </a:p>
      </dgm:t>
    </dgm:pt>
    <dgm:pt modelId="{B6C6A27E-6EBE-4A88-B2FF-203DCAB69A1D}" type="sibTrans" cxnId="{208DB4ED-6803-4146-B6F7-B9C0BFFD075E}">
      <dgm:prSet/>
      <dgm:spPr/>
      <dgm:t>
        <a:bodyPr/>
        <a:lstStyle/>
        <a:p>
          <a:endParaRPr lang="en-US"/>
        </a:p>
      </dgm:t>
    </dgm:pt>
    <dgm:pt modelId="{10127102-508E-4582-8577-629DB28287FA}">
      <dgm:prSet/>
      <dgm:spPr/>
      <dgm:t>
        <a:bodyPr/>
        <a:lstStyle/>
        <a:p>
          <a:r>
            <a:rPr lang="en-US" dirty="0" smtClean="0"/>
            <a:t>Resource efficiency</a:t>
          </a:r>
        </a:p>
      </dgm:t>
    </dgm:pt>
    <dgm:pt modelId="{6D3F5E36-102D-439D-A981-919F962EC674}" type="parTrans" cxnId="{B42C1854-E69C-4A41-A308-01ACFC3602E1}">
      <dgm:prSet/>
      <dgm:spPr/>
      <dgm:t>
        <a:bodyPr/>
        <a:lstStyle/>
        <a:p>
          <a:endParaRPr lang="en-US"/>
        </a:p>
      </dgm:t>
    </dgm:pt>
    <dgm:pt modelId="{22B114EB-DB7C-4429-9308-22ED16DCCCD1}" type="sibTrans" cxnId="{B42C1854-E69C-4A41-A308-01ACFC3602E1}">
      <dgm:prSet/>
      <dgm:spPr/>
      <dgm:t>
        <a:bodyPr/>
        <a:lstStyle/>
        <a:p>
          <a:endParaRPr lang="en-US"/>
        </a:p>
      </dgm:t>
    </dgm:pt>
    <dgm:pt modelId="{16D2F268-33B2-4EDC-967F-4029C9B899C9}">
      <dgm:prSet custT="1"/>
      <dgm:spPr/>
      <dgm:t>
        <a:bodyPr/>
        <a:lstStyle/>
        <a:p>
          <a:r>
            <a:rPr lang="en-US" sz="900" dirty="0" smtClean="0"/>
            <a:t>Financial Services,</a:t>
          </a:r>
        </a:p>
      </dgm:t>
    </dgm:pt>
    <dgm:pt modelId="{4F7BD26C-59EC-4F08-BEC0-B3D01A1D32DC}" type="parTrans" cxnId="{DC125A50-5DB1-4C4C-AB54-C1555C02EC6C}">
      <dgm:prSet/>
      <dgm:spPr/>
      <dgm:t>
        <a:bodyPr/>
        <a:lstStyle/>
        <a:p>
          <a:endParaRPr lang="en-US"/>
        </a:p>
      </dgm:t>
    </dgm:pt>
    <dgm:pt modelId="{70EDAE94-10CA-492E-BED8-E6418FE051A0}" type="sibTrans" cxnId="{DC125A50-5DB1-4C4C-AB54-C1555C02EC6C}">
      <dgm:prSet/>
      <dgm:spPr/>
      <dgm:t>
        <a:bodyPr/>
        <a:lstStyle/>
        <a:p>
          <a:endParaRPr lang="en-US"/>
        </a:p>
      </dgm:t>
    </dgm:pt>
    <dgm:pt modelId="{B98720A7-BEDE-422E-9914-58B3F045145A}">
      <dgm:prSet custT="1"/>
      <dgm:spPr/>
      <dgm:t>
        <a:bodyPr/>
        <a:lstStyle/>
        <a:p>
          <a:r>
            <a:rPr lang="en-US" sz="1050" dirty="0" smtClean="0"/>
            <a:t>Nutrition and health</a:t>
          </a:r>
        </a:p>
      </dgm:t>
    </dgm:pt>
    <dgm:pt modelId="{A4528118-B015-4E8E-9ABC-5ED8BEA1CFDD}" type="parTrans" cxnId="{0ACE0B33-394A-453C-8DF7-415A52C6107A}">
      <dgm:prSet/>
      <dgm:spPr/>
      <dgm:t>
        <a:bodyPr/>
        <a:lstStyle/>
        <a:p>
          <a:endParaRPr lang="en-US"/>
        </a:p>
      </dgm:t>
    </dgm:pt>
    <dgm:pt modelId="{22F49348-AB88-44EE-A263-32549F92172F}" type="sibTrans" cxnId="{0ACE0B33-394A-453C-8DF7-415A52C6107A}">
      <dgm:prSet/>
      <dgm:spPr/>
      <dgm:t>
        <a:bodyPr/>
        <a:lstStyle/>
        <a:p>
          <a:endParaRPr lang="en-US"/>
        </a:p>
      </dgm:t>
    </dgm:pt>
    <dgm:pt modelId="{F8AD6B79-17BC-4CCD-ADD2-353D351382EA}">
      <dgm:prSet/>
      <dgm:spPr/>
      <dgm:t>
        <a:bodyPr/>
        <a:lstStyle/>
        <a:p>
          <a:r>
            <a:rPr lang="en-US" dirty="0" smtClean="0"/>
            <a:t>Increasing knowledge</a:t>
          </a:r>
        </a:p>
      </dgm:t>
    </dgm:pt>
    <dgm:pt modelId="{0662FF94-9206-4A95-9533-7F5CE1BF6BAD}" type="parTrans" cxnId="{9E981438-333A-4BB4-9262-6C6CAB555602}">
      <dgm:prSet/>
      <dgm:spPr/>
      <dgm:t>
        <a:bodyPr/>
        <a:lstStyle/>
        <a:p>
          <a:endParaRPr lang="en-US"/>
        </a:p>
      </dgm:t>
    </dgm:pt>
    <dgm:pt modelId="{8DC037F7-BD90-4003-AFCD-CB07BE1C5208}" type="sibTrans" cxnId="{9E981438-333A-4BB4-9262-6C6CAB555602}">
      <dgm:prSet/>
      <dgm:spPr/>
      <dgm:t>
        <a:bodyPr/>
        <a:lstStyle/>
        <a:p>
          <a:endParaRPr lang="en-US"/>
        </a:p>
      </dgm:t>
    </dgm:pt>
    <dgm:pt modelId="{F8F1420C-FD46-43DA-A70A-96CA6EA09148}">
      <dgm:prSet custT="1"/>
      <dgm:spPr/>
      <dgm:t>
        <a:bodyPr/>
        <a:lstStyle/>
        <a:p>
          <a:r>
            <a:rPr lang="en-US" sz="1050" dirty="0" smtClean="0"/>
            <a:t>Regional Integration: food security</a:t>
          </a:r>
        </a:p>
      </dgm:t>
    </dgm:pt>
    <dgm:pt modelId="{234CDE98-4974-4504-BD2A-713CDE5375DA}" type="parTrans" cxnId="{FB1A823E-F2B3-412F-BE2E-63F9014CBC67}">
      <dgm:prSet/>
      <dgm:spPr/>
      <dgm:t>
        <a:bodyPr/>
        <a:lstStyle/>
        <a:p>
          <a:endParaRPr lang="en-US"/>
        </a:p>
      </dgm:t>
    </dgm:pt>
    <dgm:pt modelId="{375FBE8C-D597-46C5-A3C0-EC5359598AA3}" type="sibTrans" cxnId="{FB1A823E-F2B3-412F-BE2E-63F9014CBC67}">
      <dgm:prSet/>
      <dgm:spPr/>
      <dgm:t>
        <a:bodyPr/>
        <a:lstStyle/>
        <a:p>
          <a:endParaRPr lang="en-US"/>
        </a:p>
      </dgm:t>
    </dgm:pt>
    <dgm:pt modelId="{66AB3104-17FA-4F83-81CE-7263FBBD4411}">
      <dgm:prSet custT="1"/>
      <dgm:spPr/>
      <dgm:t>
        <a:bodyPr/>
        <a:lstStyle/>
        <a:p>
          <a:r>
            <a:rPr lang="en-US" sz="1050" smtClean="0"/>
            <a:t>Energy-Agriculture-Water-Climate </a:t>
          </a:r>
          <a:r>
            <a:rPr lang="en-US" sz="1050" dirty="0" smtClean="0"/>
            <a:t>nexus</a:t>
          </a:r>
        </a:p>
      </dgm:t>
    </dgm:pt>
    <dgm:pt modelId="{1B0DD80F-9FE0-4774-87C5-67039206A385}" type="parTrans" cxnId="{83DE1B56-FCE8-4ABA-ABF9-C31080521350}">
      <dgm:prSet/>
      <dgm:spPr/>
      <dgm:t>
        <a:bodyPr/>
        <a:lstStyle/>
        <a:p>
          <a:endParaRPr lang="en-US"/>
        </a:p>
      </dgm:t>
    </dgm:pt>
    <dgm:pt modelId="{59CAB344-E162-4358-9C91-63682EA9E1F5}" type="sibTrans" cxnId="{83DE1B56-FCE8-4ABA-ABF9-C31080521350}">
      <dgm:prSet/>
      <dgm:spPr/>
      <dgm:t>
        <a:bodyPr/>
        <a:lstStyle/>
        <a:p>
          <a:endParaRPr lang="en-US"/>
        </a:p>
      </dgm:t>
    </dgm:pt>
    <dgm:pt modelId="{5D4646F1-208E-4BB0-8BFB-9152F31A5334}" type="pres">
      <dgm:prSet presAssocID="{FB4B2A1B-93B7-491D-B891-0F1D6F5605DC}" presName="theList" presStyleCnt="0">
        <dgm:presLayoutVars>
          <dgm:dir/>
          <dgm:animLvl val="lvl"/>
          <dgm:resizeHandles val="exact"/>
        </dgm:presLayoutVars>
      </dgm:prSet>
      <dgm:spPr/>
      <dgm:t>
        <a:bodyPr/>
        <a:lstStyle/>
        <a:p>
          <a:endParaRPr lang="en-US"/>
        </a:p>
      </dgm:t>
    </dgm:pt>
    <dgm:pt modelId="{58E1B7D2-F0EE-4A5E-8056-35C7618E0AA7}" type="pres">
      <dgm:prSet presAssocID="{72816636-BBEA-4A4A-AF84-A3140F62A783}" presName="compNode" presStyleCnt="0"/>
      <dgm:spPr/>
    </dgm:pt>
    <dgm:pt modelId="{602BE990-BFA2-47DC-8F66-4930AC7FACC6}" type="pres">
      <dgm:prSet presAssocID="{72816636-BBEA-4A4A-AF84-A3140F62A783}" presName="aNode" presStyleLbl="bgShp" presStyleIdx="0" presStyleCnt="5"/>
      <dgm:spPr/>
      <dgm:t>
        <a:bodyPr/>
        <a:lstStyle/>
        <a:p>
          <a:endParaRPr lang="en-US"/>
        </a:p>
      </dgm:t>
    </dgm:pt>
    <dgm:pt modelId="{102B6C94-B565-4AA1-A12A-A0CF89E767F8}" type="pres">
      <dgm:prSet presAssocID="{72816636-BBEA-4A4A-AF84-A3140F62A783}" presName="textNode" presStyleLbl="bgShp" presStyleIdx="0" presStyleCnt="5"/>
      <dgm:spPr/>
      <dgm:t>
        <a:bodyPr/>
        <a:lstStyle/>
        <a:p>
          <a:endParaRPr lang="en-US"/>
        </a:p>
      </dgm:t>
    </dgm:pt>
    <dgm:pt modelId="{BBA31DD8-AA39-459D-AB0E-387D39528CAE}" type="pres">
      <dgm:prSet presAssocID="{72816636-BBEA-4A4A-AF84-A3140F62A783}" presName="compChildNode" presStyleCnt="0"/>
      <dgm:spPr/>
    </dgm:pt>
    <dgm:pt modelId="{2DA55724-D9E3-479B-839D-E485ED3A6C0B}" type="pres">
      <dgm:prSet presAssocID="{72816636-BBEA-4A4A-AF84-A3140F62A783}" presName="theInnerList" presStyleCnt="0"/>
      <dgm:spPr/>
    </dgm:pt>
    <dgm:pt modelId="{19FAF3A6-7211-467E-AC40-56B1D8400833}" type="pres">
      <dgm:prSet presAssocID="{64114311-4CB0-4621-A87C-F2BA63470276}" presName="childNode" presStyleLbl="node1" presStyleIdx="0" presStyleCnt="12">
        <dgm:presLayoutVars>
          <dgm:bulletEnabled val="1"/>
        </dgm:presLayoutVars>
      </dgm:prSet>
      <dgm:spPr/>
      <dgm:t>
        <a:bodyPr/>
        <a:lstStyle/>
        <a:p>
          <a:endParaRPr lang="en-US"/>
        </a:p>
      </dgm:t>
    </dgm:pt>
    <dgm:pt modelId="{B7185A79-C6E4-490F-8033-05C7F00641FA}" type="pres">
      <dgm:prSet presAssocID="{64114311-4CB0-4621-A87C-F2BA63470276}" presName="aSpace2" presStyleCnt="0"/>
      <dgm:spPr/>
    </dgm:pt>
    <dgm:pt modelId="{931F9A2C-CAE3-4E20-A979-91E58EC8AC97}" type="pres">
      <dgm:prSet presAssocID="{76CF537D-AC21-4D5E-B473-D6BAB2E1262D}" presName="childNode" presStyleLbl="node1" presStyleIdx="1" presStyleCnt="12">
        <dgm:presLayoutVars>
          <dgm:bulletEnabled val="1"/>
        </dgm:presLayoutVars>
      </dgm:prSet>
      <dgm:spPr/>
      <dgm:t>
        <a:bodyPr/>
        <a:lstStyle/>
        <a:p>
          <a:endParaRPr lang="en-US"/>
        </a:p>
      </dgm:t>
    </dgm:pt>
    <dgm:pt modelId="{C681A5AC-1626-46B2-B0B2-BE6A78C5D8A6}" type="pres">
      <dgm:prSet presAssocID="{72816636-BBEA-4A4A-AF84-A3140F62A783}" presName="aSpace" presStyleCnt="0"/>
      <dgm:spPr/>
    </dgm:pt>
    <dgm:pt modelId="{9A4DC777-475F-44CC-B422-899C1ECC9100}" type="pres">
      <dgm:prSet presAssocID="{C73C870B-C094-466A-8B7E-2933F9636675}" presName="compNode" presStyleCnt="0"/>
      <dgm:spPr/>
    </dgm:pt>
    <dgm:pt modelId="{E4CABBA4-283F-46FC-94BD-4FCF76A09C0D}" type="pres">
      <dgm:prSet presAssocID="{C73C870B-C094-466A-8B7E-2933F9636675}" presName="aNode" presStyleLbl="bgShp" presStyleIdx="1" presStyleCnt="5"/>
      <dgm:spPr/>
      <dgm:t>
        <a:bodyPr/>
        <a:lstStyle/>
        <a:p>
          <a:endParaRPr lang="en-US"/>
        </a:p>
      </dgm:t>
    </dgm:pt>
    <dgm:pt modelId="{842D9C3C-E669-420B-B0D1-56A39E0C2C14}" type="pres">
      <dgm:prSet presAssocID="{C73C870B-C094-466A-8B7E-2933F9636675}" presName="textNode" presStyleLbl="bgShp" presStyleIdx="1" presStyleCnt="5"/>
      <dgm:spPr/>
      <dgm:t>
        <a:bodyPr/>
        <a:lstStyle/>
        <a:p>
          <a:endParaRPr lang="en-US"/>
        </a:p>
      </dgm:t>
    </dgm:pt>
    <dgm:pt modelId="{D710A0DB-571D-402D-A428-53994E55F045}" type="pres">
      <dgm:prSet presAssocID="{C73C870B-C094-466A-8B7E-2933F9636675}" presName="compChildNode" presStyleCnt="0"/>
      <dgm:spPr/>
    </dgm:pt>
    <dgm:pt modelId="{844E73E1-B3D6-4989-91C7-9A727A1EDEC9}" type="pres">
      <dgm:prSet presAssocID="{C73C870B-C094-466A-8B7E-2933F9636675}" presName="theInnerList" presStyleCnt="0"/>
      <dgm:spPr/>
    </dgm:pt>
    <dgm:pt modelId="{46CACC65-5BC5-4FA8-AAC6-D69EAA835426}" type="pres">
      <dgm:prSet presAssocID="{E4213971-71CA-4FBA-A116-51A594CB1CF3}" presName="childNode" presStyleLbl="node1" presStyleIdx="2" presStyleCnt="12">
        <dgm:presLayoutVars>
          <dgm:bulletEnabled val="1"/>
        </dgm:presLayoutVars>
      </dgm:prSet>
      <dgm:spPr/>
      <dgm:t>
        <a:bodyPr/>
        <a:lstStyle/>
        <a:p>
          <a:endParaRPr lang="en-US"/>
        </a:p>
      </dgm:t>
    </dgm:pt>
    <dgm:pt modelId="{7D567CEC-567C-4F4B-9FE6-B58F68409888}" type="pres">
      <dgm:prSet presAssocID="{E4213971-71CA-4FBA-A116-51A594CB1CF3}" presName="aSpace2" presStyleCnt="0"/>
      <dgm:spPr/>
    </dgm:pt>
    <dgm:pt modelId="{ADB13B11-2F93-47C0-8E7D-13A8CE438ABF}" type="pres">
      <dgm:prSet presAssocID="{16D2F268-33B2-4EDC-967F-4029C9B899C9}" presName="childNode" presStyleLbl="node1" presStyleIdx="3" presStyleCnt="12">
        <dgm:presLayoutVars>
          <dgm:bulletEnabled val="1"/>
        </dgm:presLayoutVars>
      </dgm:prSet>
      <dgm:spPr/>
      <dgm:t>
        <a:bodyPr/>
        <a:lstStyle/>
        <a:p>
          <a:endParaRPr lang="en-US"/>
        </a:p>
      </dgm:t>
    </dgm:pt>
    <dgm:pt modelId="{D7404AB5-9F73-4038-8C08-3333481E1E27}" type="pres">
      <dgm:prSet presAssocID="{16D2F268-33B2-4EDC-967F-4029C9B899C9}" presName="aSpace2" presStyleCnt="0"/>
      <dgm:spPr/>
    </dgm:pt>
    <dgm:pt modelId="{58F53FE0-5C18-4C1D-BB3D-5D1560551591}" type="pres">
      <dgm:prSet presAssocID="{B98720A7-BEDE-422E-9914-58B3F045145A}" presName="childNode" presStyleLbl="node1" presStyleIdx="4" presStyleCnt="12">
        <dgm:presLayoutVars>
          <dgm:bulletEnabled val="1"/>
        </dgm:presLayoutVars>
      </dgm:prSet>
      <dgm:spPr/>
      <dgm:t>
        <a:bodyPr/>
        <a:lstStyle/>
        <a:p>
          <a:endParaRPr lang="en-US"/>
        </a:p>
      </dgm:t>
    </dgm:pt>
    <dgm:pt modelId="{11AB23D8-1F42-4E8B-888F-CA7A7D8FA765}" type="pres">
      <dgm:prSet presAssocID="{C73C870B-C094-466A-8B7E-2933F9636675}" presName="aSpace" presStyleCnt="0"/>
      <dgm:spPr/>
    </dgm:pt>
    <dgm:pt modelId="{6596A74A-66D9-457A-A4D0-6A1D191579D2}" type="pres">
      <dgm:prSet presAssocID="{10127102-508E-4582-8577-629DB28287FA}" presName="compNode" presStyleCnt="0"/>
      <dgm:spPr/>
    </dgm:pt>
    <dgm:pt modelId="{034CFCB9-41A8-4F5F-9FA1-C7F2FF852CC7}" type="pres">
      <dgm:prSet presAssocID="{10127102-508E-4582-8577-629DB28287FA}" presName="aNode" presStyleLbl="bgShp" presStyleIdx="2" presStyleCnt="5"/>
      <dgm:spPr/>
      <dgm:t>
        <a:bodyPr/>
        <a:lstStyle/>
        <a:p>
          <a:endParaRPr lang="en-US"/>
        </a:p>
      </dgm:t>
    </dgm:pt>
    <dgm:pt modelId="{317DE35F-6074-4BD5-81A5-9DBB7098380A}" type="pres">
      <dgm:prSet presAssocID="{10127102-508E-4582-8577-629DB28287FA}" presName="textNode" presStyleLbl="bgShp" presStyleIdx="2" presStyleCnt="5"/>
      <dgm:spPr/>
      <dgm:t>
        <a:bodyPr/>
        <a:lstStyle/>
        <a:p>
          <a:endParaRPr lang="en-US"/>
        </a:p>
      </dgm:t>
    </dgm:pt>
    <dgm:pt modelId="{3A3BCC2A-5E68-4838-9684-B0FD342A44E4}" type="pres">
      <dgm:prSet presAssocID="{10127102-508E-4582-8577-629DB28287FA}" presName="compChildNode" presStyleCnt="0"/>
      <dgm:spPr/>
    </dgm:pt>
    <dgm:pt modelId="{B8B4BDB6-7F53-4D22-9B28-A415070F9D4E}" type="pres">
      <dgm:prSet presAssocID="{10127102-508E-4582-8577-629DB28287FA}" presName="theInnerList" presStyleCnt="0"/>
      <dgm:spPr/>
    </dgm:pt>
    <dgm:pt modelId="{CF2C0F4B-A576-46B3-A4DD-A6512022EB4B}" type="pres">
      <dgm:prSet presAssocID="{3ECEF61E-DAE4-40B8-9908-38641CD6407E}" presName="childNode" presStyleLbl="node1" presStyleIdx="5" presStyleCnt="12">
        <dgm:presLayoutVars>
          <dgm:bulletEnabled val="1"/>
        </dgm:presLayoutVars>
      </dgm:prSet>
      <dgm:spPr/>
      <dgm:t>
        <a:bodyPr/>
        <a:lstStyle/>
        <a:p>
          <a:endParaRPr lang="en-US"/>
        </a:p>
      </dgm:t>
    </dgm:pt>
    <dgm:pt modelId="{3CE72C21-5122-474F-AA79-831D2C68C7B3}" type="pres">
      <dgm:prSet presAssocID="{3ECEF61E-DAE4-40B8-9908-38641CD6407E}" presName="aSpace2" presStyleCnt="0"/>
      <dgm:spPr/>
    </dgm:pt>
    <dgm:pt modelId="{2855C22B-7B1D-455F-97D2-79D86BAE3717}" type="pres">
      <dgm:prSet presAssocID="{66AB3104-17FA-4F83-81CE-7263FBBD4411}" presName="childNode" presStyleLbl="node1" presStyleIdx="6" presStyleCnt="12">
        <dgm:presLayoutVars>
          <dgm:bulletEnabled val="1"/>
        </dgm:presLayoutVars>
      </dgm:prSet>
      <dgm:spPr/>
      <dgm:t>
        <a:bodyPr/>
        <a:lstStyle/>
        <a:p>
          <a:endParaRPr lang="en-US"/>
        </a:p>
      </dgm:t>
    </dgm:pt>
    <dgm:pt modelId="{F4EC2DB6-D148-4E8B-A58D-52E6208E196C}" type="pres">
      <dgm:prSet presAssocID="{10127102-508E-4582-8577-629DB28287FA}" presName="aSpace" presStyleCnt="0"/>
      <dgm:spPr/>
    </dgm:pt>
    <dgm:pt modelId="{6B384D4E-03A9-48E5-A415-8D0D4151F714}" type="pres">
      <dgm:prSet presAssocID="{F8AD6B79-17BC-4CCD-ADD2-353D351382EA}" presName="compNode" presStyleCnt="0"/>
      <dgm:spPr/>
    </dgm:pt>
    <dgm:pt modelId="{B1E64EA2-C954-48FF-AD6F-EC7D6576A797}" type="pres">
      <dgm:prSet presAssocID="{F8AD6B79-17BC-4CCD-ADD2-353D351382EA}" presName="aNode" presStyleLbl="bgShp" presStyleIdx="3" presStyleCnt="5"/>
      <dgm:spPr/>
      <dgm:t>
        <a:bodyPr/>
        <a:lstStyle/>
        <a:p>
          <a:endParaRPr lang="en-US"/>
        </a:p>
      </dgm:t>
    </dgm:pt>
    <dgm:pt modelId="{18E4ED76-35AE-4970-8C29-0D16B1AADDCF}" type="pres">
      <dgm:prSet presAssocID="{F8AD6B79-17BC-4CCD-ADD2-353D351382EA}" presName="textNode" presStyleLbl="bgShp" presStyleIdx="3" presStyleCnt="5"/>
      <dgm:spPr/>
      <dgm:t>
        <a:bodyPr/>
        <a:lstStyle/>
        <a:p>
          <a:endParaRPr lang="en-US"/>
        </a:p>
      </dgm:t>
    </dgm:pt>
    <dgm:pt modelId="{DC193837-9929-40F9-A825-860A6D46F6CF}" type="pres">
      <dgm:prSet presAssocID="{F8AD6B79-17BC-4CCD-ADD2-353D351382EA}" presName="compChildNode" presStyleCnt="0"/>
      <dgm:spPr/>
    </dgm:pt>
    <dgm:pt modelId="{F53EE607-3188-4B28-B07F-34DA69F98C63}" type="pres">
      <dgm:prSet presAssocID="{F8AD6B79-17BC-4CCD-ADD2-353D351382EA}" presName="theInnerList" presStyleCnt="0"/>
      <dgm:spPr/>
    </dgm:pt>
    <dgm:pt modelId="{3341CB36-4855-484E-A933-32EFC89022E6}" type="pres">
      <dgm:prSet presAssocID="{FD6609F2-F538-431A-842D-58C5E12E46E6}" presName="childNode" presStyleLbl="node1" presStyleIdx="7" presStyleCnt="12">
        <dgm:presLayoutVars>
          <dgm:bulletEnabled val="1"/>
        </dgm:presLayoutVars>
      </dgm:prSet>
      <dgm:spPr/>
      <dgm:t>
        <a:bodyPr/>
        <a:lstStyle/>
        <a:p>
          <a:endParaRPr lang="en-US"/>
        </a:p>
      </dgm:t>
    </dgm:pt>
    <dgm:pt modelId="{DD9A9C8C-1A0F-43D1-970A-9815B9BB13A8}" type="pres">
      <dgm:prSet presAssocID="{FD6609F2-F538-431A-842D-58C5E12E46E6}" presName="aSpace2" presStyleCnt="0"/>
      <dgm:spPr/>
    </dgm:pt>
    <dgm:pt modelId="{21D24F5D-59F3-47B9-901F-EE399BBBE704}" type="pres">
      <dgm:prSet presAssocID="{6634A5E4-F716-4C32-AE2C-4734DFFF2B97}" presName="childNode" presStyleLbl="node1" presStyleIdx="8" presStyleCnt="12">
        <dgm:presLayoutVars>
          <dgm:bulletEnabled val="1"/>
        </dgm:presLayoutVars>
      </dgm:prSet>
      <dgm:spPr/>
      <dgm:t>
        <a:bodyPr/>
        <a:lstStyle/>
        <a:p>
          <a:endParaRPr lang="en-US"/>
        </a:p>
      </dgm:t>
    </dgm:pt>
    <dgm:pt modelId="{FD4C117F-6838-44BB-9688-710A8F148FA4}" type="pres">
      <dgm:prSet presAssocID="{6634A5E4-F716-4C32-AE2C-4734DFFF2B97}" presName="aSpace2" presStyleCnt="0"/>
      <dgm:spPr/>
    </dgm:pt>
    <dgm:pt modelId="{367A01D3-9754-439F-BF6C-90071E3EB6F5}" type="pres">
      <dgm:prSet presAssocID="{F8F1420C-FD46-43DA-A70A-96CA6EA09148}" presName="childNode" presStyleLbl="node1" presStyleIdx="9" presStyleCnt="12">
        <dgm:presLayoutVars>
          <dgm:bulletEnabled val="1"/>
        </dgm:presLayoutVars>
      </dgm:prSet>
      <dgm:spPr/>
      <dgm:t>
        <a:bodyPr/>
        <a:lstStyle/>
        <a:p>
          <a:endParaRPr lang="en-US"/>
        </a:p>
      </dgm:t>
    </dgm:pt>
    <dgm:pt modelId="{C9874A03-F5DF-4F4C-AE98-54FF53082EFC}" type="pres">
      <dgm:prSet presAssocID="{F8AD6B79-17BC-4CCD-ADD2-353D351382EA}" presName="aSpace" presStyleCnt="0"/>
      <dgm:spPr/>
    </dgm:pt>
    <dgm:pt modelId="{355B54BE-7954-44E5-803B-6E077F1A35E2}" type="pres">
      <dgm:prSet presAssocID="{B36B47E1-4948-4AA2-865C-532A32EF6030}" presName="compNode" presStyleCnt="0"/>
      <dgm:spPr/>
    </dgm:pt>
    <dgm:pt modelId="{B4495A08-C487-4C2D-A397-6E5923680994}" type="pres">
      <dgm:prSet presAssocID="{B36B47E1-4948-4AA2-865C-532A32EF6030}" presName="aNode" presStyleLbl="bgShp" presStyleIdx="4" presStyleCnt="5"/>
      <dgm:spPr/>
      <dgm:t>
        <a:bodyPr/>
        <a:lstStyle/>
        <a:p>
          <a:endParaRPr lang="en-US"/>
        </a:p>
      </dgm:t>
    </dgm:pt>
    <dgm:pt modelId="{BA32A3F9-E65C-4C9D-A35C-BA9769B9082F}" type="pres">
      <dgm:prSet presAssocID="{B36B47E1-4948-4AA2-865C-532A32EF6030}" presName="textNode" presStyleLbl="bgShp" presStyleIdx="4" presStyleCnt="5"/>
      <dgm:spPr/>
      <dgm:t>
        <a:bodyPr/>
        <a:lstStyle/>
        <a:p>
          <a:endParaRPr lang="en-US"/>
        </a:p>
      </dgm:t>
    </dgm:pt>
    <dgm:pt modelId="{261FBE2A-5B42-4DED-A5D4-F1E94DB94A67}" type="pres">
      <dgm:prSet presAssocID="{B36B47E1-4948-4AA2-865C-532A32EF6030}" presName="compChildNode" presStyleCnt="0"/>
      <dgm:spPr/>
    </dgm:pt>
    <dgm:pt modelId="{4A129B53-B56F-45AA-BA37-CBAD94254DB8}" type="pres">
      <dgm:prSet presAssocID="{B36B47E1-4948-4AA2-865C-532A32EF6030}" presName="theInnerList" presStyleCnt="0"/>
      <dgm:spPr/>
    </dgm:pt>
    <dgm:pt modelId="{E517B20A-92D6-4685-B1C9-A735EBFACA05}" type="pres">
      <dgm:prSet presAssocID="{462721C6-714C-45E5-AB1A-7CEBE0449B17}" presName="childNode" presStyleLbl="node1" presStyleIdx="10" presStyleCnt="12">
        <dgm:presLayoutVars>
          <dgm:bulletEnabled val="1"/>
        </dgm:presLayoutVars>
      </dgm:prSet>
      <dgm:spPr/>
      <dgm:t>
        <a:bodyPr/>
        <a:lstStyle/>
        <a:p>
          <a:endParaRPr lang="en-US"/>
        </a:p>
      </dgm:t>
    </dgm:pt>
    <dgm:pt modelId="{0A757366-7946-420C-9F18-E3DB03FDAF52}" type="pres">
      <dgm:prSet presAssocID="{462721C6-714C-45E5-AB1A-7CEBE0449B17}" presName="aSpace2" presStyleCnt="0"/>
      <dgm:spPr/>
    </dgm:pt>
    <dgm:pt modelId="{6A0BC757-1AC9-4436-8283-29A0A56FB6D8}" type="pres">
      <dgm:prSet presAssocID="{6CAF49ED-A534-42DE-B738-1A60A8A10450}" presName="childNode" presStyleLbl="node1" presStyleIdx="11" presStyleCnt="12">
        <dgm:presLayoutVars>
          <dgm:bulletEnabled val="1"/>
        </dgm:presLayoutVars>
      </dgm:prSet>
      <dgm:spPr/>
      <dgm:t>
        <a:bodyPr/>
        <a:lstStyle/>
        <a:p>
          <a:endParaRPr lang="en-US"/>
        </a:p>
      </dgm:t>
    </dgm:pt>
  </dgm:ptLst>
  <dgm:cxnLst>
    <dgm:cxn modelId="{C8A0B279-CF67-4C7F-A527-85A7CB85BBF5}" srcId="{C73C870B-C094-466A-8B7E-2933F9636675}" destId="{E4213971-71CA-4FBA-A116-51A594CB1CF3}" srcOrd="0" destOrd="0" parTransId="{4649656C-3AD7-4ADC-B4AA-B13E7A332A22}" sibTransId="{B04E4920-79B6-4BBB-B076-CB73EA9399E7}"/>
    <dgm:cxn modelId="{0ACE0B33-394A-453C-8DF7-415A52C6107A}" srcId="{C73C870B-C094-466A-8B7E-2933F9636675}" destId="{B98720A7-BEDE-422E-9914-58B3F045145A}" srcOrd="2" destOrd="0" parTransId="{A4528118-B015-4E8E-9ABC-5ED8BEA1CFDD}" sibTransId="{22F49348-AB88-44EE-A263-32549F92172F}"/>
    <dgm:cxn modelId="{E52FA8E0-D0C8-44A9-BDFC-65102E7A83A0}" type="presOf" srcId="{462721C6-714C-45E5-AB1A-7CEBE0449B17}" destId="{E517B20A-92D6-4685-B1C9-A735EBFACA05}" srcOrd="0" destOrd="0" presId="urn:microsoft.com/office/officeart/2005/8/layout/lProcess2"/>
    <dgm:cxn modelId="{114E10D0-6FB6-4878-A7C4-8926F6C8A721}" srcId="{72816636-BBEA-4A4A-AF84-A3140F62A783}" destId="{76CF537D-AC21-4D5E-B473-D6BAB2E1262D}" srcOrd="1" destOrd="0" parTransId="{C101449C-7A95-4730-A7C0-ADD36136684F}" sibTransId="{7B782B19-A27D-40EE-A2CE-FEE7A8499D48}"/>
    <dgm:cxn modelId="{2F2AF583-199E-459A-8DE9-279E34892EB5}" srcId="{FB4B2A1B-93B7-491D-B891-0F1D6F5605DC}" destId="{B36B47E1-4948-4AA2-865C-532A32EF6030}" srcOrd="4" destOrd="0" parTransId="{AEBC7AB2-56D8-45E1-8C20-23CE4354D6EE}" sibTransId="{9E9B3AA0-1952-47F6-B735-43B85CC39FA2}"/>
    <dgm:cxn modelId="{973E9D1F-C4CA-451D-9D89-26D53ABB0D3C}" type="presOf" srcId="{F8F1420C-FD46-43DA-A70A-96CA6EA09148}" destId="{367A01D3-9754-439F-BF6C-90071E3EB6F5}" srcOrd="0" destOrd="0" presId="urn:microsoft.com/office/officeart/2005/8/layout/lProcess2"/>
    <dgm:cxn modelId="{19CA6FE5-3410-4898-A233-39CD8A5E2973}" type="presOf" srcId="{F8AD6B79-17BC-4CCD-ADD2-353D351382EA}" destId="{18E4ED76-35AE-4970-8C29-0D16B1AADDCF}" srcOrd="1" destOrd="0" presId="urn:microsoft.com/office/officeart/2005/8/layout/lProcess2"/>
    <dgm:cxn modelId="{83DE1B56-FCE8-4ABA-ABF9-C31080521350}" srcId="{10127102-508E-4582-8577-629DB28287FA}" destId="{66AB3104-17FA-4F83-81CE-7263FBBD4411}" srcOrd="1" destOrd="0" parTransId="{1B0DD80F-9FE0-4774-87C5-67039206A385}" sibTransId="{59CAB344-E162-4358-9C91-63682EA9E1F5}"/>
    <dgm:cxn modelId="{3B4F292D-528B-4FFA-AC89-1EA21130673E}" type="presOf" srcId="{F8AD6B79-17BC-4CCD-ADD2-353D351382EA}" destId="{B1E64EA2-C954-48FF-AD6F-EC7D6576A797}" srcOrd="0" destOrd="0" presId="urn:microsoft.com/office/officeart/2005/8/layout/lProcess2"/>
    <dgm:cxn modelId="{5BE02B02-6D5E-48CA-AF31-31F2EB34973B}" type="presOf" srcId="{3ECEF61E-DAE4-40B8-9908-38641CD6407E}" destId="{CF2C0F4B-A576-46B3-A4DD-A6512022EB4B}" srcOrd="0" destOrd="0" presId="urn:microsoft.com/office/officeart/2005/8/layout/lProcess2"/>
    <dgm:cxn modelId="{9E981438-333A-4BB4-9262-6C6CAB555602}" srcId="{FB4B2A1B-93B7-491D-B891-0F1D6F5605DC}" destId="{F8AD6B79-17BC-4CCD-ADD2-353D351382EA}" srcOrd="3" destOrd="0" parTransId="{0662FF94-9206-4A95-9533-7F5CE1BF6BAD}" sibTransId="{8DC037F7-BD90-4003-AFCD-CB07BE1C5208}"/>
    <dgm:cxn modelId="{3E55EED6-4AA2-449F-8864-43E008A97614}" srcId="{B36B47E1-4948-4AA2-865C-532A32EF6030}" destId="{462721C6-714C-45E5-AB1A-7CEBE0449B17}" srcOrd="0" destOrd="0" parTransId="{3AEBC8AC-26E9-45F1-AAAA-57E1D06BC138}" sibTransId="{93DE4B54-86CB-40B8-9EDD-4C04EE375B7F}"/>
    <dgm:cxn modelId="{882E2094-5A3A-42E4-8CC9-26772C2341D9}" type="presOf" srcId="{FD6609F2-F538-431A-842D-58C5E12E46E6}" destId="{3341CB36-4855-484E-A933-32EFC89022E6}" srcOrd="0" destOrd="0" presId="urn:microsoft.com/office/officeart/2005/8/layout/lProcess2"/>
    <dgm:cxn modelId="{DC125A50-5DB1-4C4C-AB54-C1555C02EC6C}" srcId="{C73C870B-C094-466A-8B7E-2933F9636675}" destId="{16D2F268-33B2-4EDC-967F-4029C9B899C9}" srcOrd="1" destOrd="0" parTransId="{4F7BD26C-59EC-4F08-BEC0-B3D01A1D32DC}" sibTransId="{70EDAE94-10CA-492E-BED8-E6418FE051A0}"/>
    <dgm:cxn modelId="{F8CC9332-EFA9-4926-BB4B-4AAEAD2BCD99}" type="presOf" srcId="{6634A5E4-F716-4C32-AE2C-4734DFFF2B97}" destId="{21D24F5D-59F3-47B9-901F-EE399BBBE704}" srcOrd="0" destOrd="0" presId="urn:microsoft.com/office/officeart/2005/8/layout/lProcess2"/>
    <dgm:cxn modelId="{70E2AFBA-960D-4E71-A65F-557CD99E1AE9}" type="presOf" srcId="{C73C870B-C094-466A-8B7E-2933F9636675}" destId="{842D9C3C-E669-420B-B0D1-56A39E0C2C14}" srcOrd="1" destOrd="0" presId="urn:microsoft.com/office/officeart/2005/8/layout/lProcess2"/>
    <dgm:cxn modelId="{F4A9EE9C-8343-4445-8CC1-AB2D96E53A01}" type="presOf" srcId="{C73C870B-C094-466A-8B7E-2933F9636675}" destId="{E4CABBA4-283F-46FC-94BD-4FCF76A09C0D}" srcOrd="0" destOrd="0" presId="urn:microsoft.com/office/officeart/2005/8/layout/lProcess2"/>
    <dgm:cxn modelId="{7F35BEC0-847A-4689-B053-73456AF2B229}" type="presOf" srcId="{B98720A7-BEDE-422E-9914-58B3F045145A}" destId="{58F53FE0-5C18-4C1D-BB3D-5D1560551591}" srcOrd="0" destOrd="0" presId="urn:microsoft.com/office/officeart/2005/8/layout/lProcess2"/>
    <dgm:cxn modelId="{5EBEC0DE-0106-4575-988B-EF5618DF52C7}" type="presOf" srcId="{FB4B2A1B-93B7-491D-B891-0F1D6F5605DC}" destId="{5D4646F1-208E-4BB0-8BFB-9152F31A5334}" srcOrd="0" destOrd="0" presId="urn:microsoft.com/office/officeart/2005/8/layout/lProcess2"/>
    <dgm:cxn modelId="{248BA8E7-C928-49EB-AD62-20B663908715}" type="presOf" srcId="{66AB3104-17FA-4F83-81CE-7263FBBD4411}" destId="{2855C22B-7B1D-455F-97D2-79D86BAE3717}" srcOrd="0" destOrd="0" presId="urn:microsoft.com/office/officeart/2005/8/layout/lProcess2"/>
    <dgm:cxn modelId="{FB1A823E-F2B3-412F-BE2E-63F9014CBC67}" srcId="{F8AD6B79-17BC-4CCD-ADD2-353D351382EA}" destId="{F8F1420C-FD46-43DA-A70A-96CA6EA09148}" srcOrd="2" destOrd="0" parTransId="{234CDE98-4974-4504-BD2A-713CDE5375DA}" sibTransId="{375FBE8C-D597-46C5-A3C0-EC5359598AA3}"/>
    <dgm:cxn modelId="{FE203AB6-39E9-4DC8-9D25-5DC99BB5CB0F}" srcId="{FB4B2A1B-93B7-491D-B891-0F1D6F5605DC}" destId="{72816636-BBEA-4A4A-AF84-A3140F62A783}" srcOrd="0" destOrd="0" parTransId="{37E3540E-E139-497D-9E09-B67A2CB5E51D}" sibTransId="{473C0395-AC60-4E2C-868C-A67BC95AE6F3}"/>
    <dgm:cxn modelId="{D73CEC1E-EB57-48E4-9671-20A988FFFBFA}" srcId="{F8AD6B79-17BC-4CCD-ADD2-353D351382EA}" destId="{FD6609F2-F538-431A-842D-58C5E12E46E6}" srcOrd="0" destOrd="0" parTransId="{126A88D6-5D1F-40DE-A054-0AAC04456DC8}" sibTransId="{76AE5703-C1F7-48C5-AC7E-120917D86714}"/>
    <dgm:cxn modelId="{6BD187CF-4117-4F64-B902-CE56BCC66ADB}" type="presOf" srcId="{64114311-4CB0-4621-A87C-F2BA63470276}" destId="{19FAF3A6-7211-467E-AC40-56B1D8400833}" srcOrd="0" destOrd="0" presId="urn:microsoft.com/office/officeart/2005/8/layout/lProcess2"/>
    <dgm:cxn modelId="{038CCBA9-80A2-4A55-9821-1EAAC7D023CF}" srcId="{FB4B2A1B-93B7-491D-B891-0F1D6F5605DC}" destId="{C73C870B-C094-466A-8B7E-2933F9636675}" srcOrd="1" destOrd="0" parTransId="{77B958AD-FCB9-433A-8CDB-A93463ABE1D7}" sibTransId="{0046C618-CB50-4585-949E-C28BC0F931D3}"/>
    <dgm:cxn modelId="{90BA5900-3D5F-4425-B554-06AF9879B3EA}" type="presOf" srcId="{10127102-508E-4582-8577-629DB28287FA}" destId="{034CFCB9-41A8-4F5F-9FA1-C7F2FF852CC7}" srcOrd="0" destOrd="0" presId="urn:microsoft.com/office/officeart/2005/8/layout/lProcess2"/>
    <dgm:cxn modelId="{D92CE0D6-4754-48D0-81D4-DC977877FA24}" type="presOf" srcId="{16D2F268-33B2-4EDC-967F-4029C9B899C9}" destId="{ADB13B11-2F93-47C0-8E7D-13A8CE438ABF}" srcOrd="0" destOrd="0" presId="urn:microsoft.com/office/officeart/2005/8/layout/lProcess2"/>
    <dgm:cxn modelId="{208DB4ED-6803-4146-B6F7-B9C0BFFD075E}" srcId="{10127102-508E-4582-8577-629DB28287FA}" destId="{3ECEF61E-DAE4-40B8-9908-38641CD6407E}" srcOrd="0" destOrd="0" parTransId="{631D9CCB-D4F4-4C1A-98FA-3921FDED6D11}" sibTransId="{B6C6A27E-6EBE-4A88-B2FF-203DCAB69A1D}"/>
    <dgm:cxn modelId="{DF2512C6-ADA1-40CC-812F-C99C3B485DFE}" type="presOf" srcId="{76CF537D-AC21-4D5E-B473-D6BAB2E1262D}" destId="{931F9A2C-CAE3-4E20-A979-91E58EC8AC97}" srcOrd="0" destOrd="0" presId="urn:microsoft.com/office/officeart/2005/8/layout/lProcess2"/>
    <dgm:cxn modelId="{AD0A2861-C1D7-4C44-B50F-F82EA6B8C9A7}" srcId="{F8AD6B79-17BC-4CCD-ADD2-353D351382EA}" destId="{6634A5E4-F716-4C32-AE2C-4734DFFF2B97}" srcOrd="1" destOrd="0" parTransId="{F3E25242-3898-4140-8308-EB75C4A4D953}" sibTransId="{EB61AA60-3F27-4FE4-9B74-D094CE8952DF}"/>
    <dgm:cxn modelId="{B42C1854-E69C-4A41-A308-01ACFC3602E1}" srcId="{FB4B2A1B-93B7-491D-B891-0F1D6F5605DC}" destId="{10127102-508E-4582-8577-629DB28287FA}" srcOrd="2" destOrd="0" parTransId="{6D3F5E36-102D-439D-A981-919F962EC674}" sibTransId="{22B114EB-DB7C-4429-9308-22ED16DCCCD1}"/>
    <dgm:cxn modelId="{1800AF0A-F40E-427D-AFD1-2596C896CF6E}" srcId="{72816636-BBEA-4A4A-AF84-A3140F62A783}" destId="{64114311-4CB0-4621-A87C-F2BA63470276}" srcOrd="0" destOrd="0" parTransId="{E5E5BE5C-BA70-4F0C-8348-3C07EC23FC1F}" sibTransId="{D4FD42C9-5A0A-44D2-A6AB-E38702C4A727}"/>
    <dgm:cxn modelId="{030EF963-0568-4E0F-8604-699DB88AC2A5}" type="presOf" srcId="{6CAF49ED-A534-42DE-B738-1A60A8A10450}" destId="{6A0BC757-1AC9-4436-8283-29A0A56FB6D8}" srcOrd="0" destOrd="0" presId="urn:microsoft.com/office/officeart/2005/8/layout/lProcess2"/>
    <dgm:cxn modelId="{6E47EBC3-4BCB-4E54-B88B-4EB976D249F7}" type="presOf" srcId="{10127102-508E-4582-8577-629DB28287FA}" destId="{317DE35F-6074-4BD5-81A5-9DBB7098380A}" srcOrd="1" destOrd="0" presId="urn:microsoft.com/office/officeart/2005/8/layout/lProcess2"/>
    <dgm:cxn modelId="{D2A9542D-132C-4BD2-8B02-E0426F9AFDBD}" type="presOf" srcId="{B36B47E1-4948-4AA2-865C-532A32EF6030}" destId="{BA32A3F9-E65C-4C9D-A35C-BA9769B9082F}" srcOrd="1" destOrd="0" presId="urn:microsoft.com/office/officeart/2005/8/layout/lProcess2"/>
    <dgm:cxn modelId="{C276537E-A4B4-484F-869F-71F6AA612732}" type="presOf" srcId="{E4213971-71CA-4FBA-A116-51A594CB1CF3}" destId="{46CACC65-5BC5-4FA8-AAC6-D69EAA835426}" srcOrd="0" destOrd="0" presId="urn:microsoft.com/office/officeart/2005/8/layout/lProcess2"/>
    <dgm:cxn modelId="{20976763-FADD-4FC1-AA7D-509BA28309AF}" srcId="{B36B47E1-4948-4AA2-865C-532A32EF6030}" destId="{6CAF49ED-A534-42DE-B738-1A60A8A10450}" srcOrd="1" destOrd="0" parTransId="{90EA1114-D61E-49E7-87F3-A29E06E7087F}" sibTransId="{46CBDDA1-6053-4905-81C5-3970D3C2FEDA}"/>
    <dgm:cxn modelId="{02DAA529-B107-43BE-8C29-A0A2CB176EE7}" type="presOf" srcId="{B36B47E1-4948-4AA2-865C-532A32EF6030}" destId="{B4495A08-C487-4C2D-A397-6E5923680994}" srcOrd="0" destOrd="0" presId="urn:microsoft.com/office/officeart/2005/8/layout/lProcess2"/>
    <dgm:cxn modelId="{2B9D07F0-EFE7-4BA8-99F1-D5C2C2F5C723}" type="presOf" srcId="{72816636-BBEA-4A4A-AF84-A3140F62A783}" destId="{102B6C94-B565-4AA1-A12A-A0CF89E767F8}" srcOrd="1" destOrd="0" presId="urn:microsoft.com/office/officeart/2005/8/layout/lProcess2"/>
    <dgm:cxn modelId="{E9FB73DB-6AFD-4985-8993-594A82215B19}" type="presOf" srcId="{72816636-BBEA-4A4A-AF84-A3140F62A783}" destId="{602BE990-BFA2-47DC-8F66-4930AC7FACC6}" srcOrd="0" destOrd="0" presId="urn:microsoft.com/office/officeart/2005/8/layout/lProcess2"/>
    <dgm:cxn modelId="{8F49AF22-00F3-4246-BCD0-C7A0BC1688CA}" type="presParOf" srcId="{5D4646F1-208E-4BB0-8BFB-9152F31A5334}" destId="{58E1B7D2-F0EE-4A5E-8056-35C7618E0AA7}" srcOrd="0" destOrd="0" presId="urn:microsoft.com/office/officeart/2005/8/layout/lProcess2"/>
    <dgm:cxn modelId="{571524AC-C336-40E7-AD36-A35B9B4D2093}" type="presParOf" srcId="{58E1B7D2-F0EE-4A5E-8056-35C7618E0AA7}" destId="{602BE990-BFA2-47DC-8F66-4930AC7FACC6}" srcOrd="0" destOrd="0" presId="urn:microsoft.com/office/officeart/2005/8/layout/lProcess2"/>
    <dgm:cxn modelId="{D692FB1B-9F52-4BCB-BA1F-3537AEDBB26D}" type="presParOf" srcId="{58E1B7D2-F0EE-4A5E-8056-35C7618E0AA7}" destId="{102B6C94-B565-4AA1-A12A-A0CF89E767F8}" srcOrd="1" destOrd="0" presId="urn:microsoft.com/office/officeart/2005/8/layout/lProcess2"/>
    <dgm:cxn modelId="{035E4E00-8834-4E2C-A968-DCA076977AE9}" type="presParOf" srcId="{58E1B7D2-F0EE-4A5E-8056-35C7618E0AA7}" destId="{BBA31DD8-AA39-459D-AB0E-387D39528CAE}" srcOrd="2" destOrd="0" presId="urn:microsoft.com/office/officeart/2005/8/layout/lProcess2"/>
    <dgm:cxn modelId="{642D4C3B-F81E-499A-BF86-6096121B6698}" type="presParOf" srcId="{BBA31DD8-AA39-459D-AB0E-387D39528CAE}" destId="{2DA55724-D9E3-479B-839D-E485ED3A6C0B}" srcOrd="0" destOrd="0" presId="urn:microsoft.com/office/officeart/2005/8/layout/lProcess2"/>
    <dgm:cxn modelId="{15411736-DA97-42D2-9565-5FD38A40CDDF}" type="presParOf" srcId="{2DA55724-D9E3-479B-839D-E485ED3A6C0B}" destId="{19FAF3A6-7211-467E-AC40-56B1D8400833}" srcOrd="0" destOrd="0" presId="urn:microsoft.com/office/officeart/2005/8/layout/lProcess2"/>
    <dgm:cxn modelId="{6A171CF8-C60C-4AF7-A05A-67C0BBF5F7D3}" type="presParOf" srcId="{2DA55724-D9E3-479B-839D-E485ED3A6C0B}" destId="{B7185A79-C6E4-490F-8033-05C7F00641FA}" srcOrd="1" destOrd="0" presId="urn:microsoft.com/office/officeart/2005/8/layout/lProcess2"/>
    <dgm:cxn modelId="{3AA3E411-6965-41B8-987C-706DBEB6C6C3}" type="presParOf" srcId="{2DA55724-D9E3-479B-839D-E485ED3A6C0B}" destId="{931F9A2C-CAE3-4E20-A979-91E58EC8AC97}" srcOrd="2" destOrd="0" presId="urn:microsoft.com/office/officeart/2005/8/layout/lProcess2"/>
    <dgm:cxn modelId="{96B0FA9D-4317-46A7-8944-75AC37F222AE}" type="presParOf" srcId="{5D4646F1-208E-4BB0-8BFB-9152F31A5334}" destId="{C681A5AC-1626-46B2-B0B2-BE6A78C5D8A6}" srcOrd="1" destOrd="0" presId="urn:microsoft.com/office/officeart/2005/8/layout/lProcess2"/>
    <dgm:cxn modelId="{69E85715-95CB-4539-B451-19ADD3EA99F0}" type="presParOf" srcId="{5D4646F1-208E-4BB0-8BFB-9152F31A5334}" destId="{9A4DC777-475F-44CC-B422-899C1ECC9100}" srcOrd="2" destOrd="0" presId="urn:microsoft.com/office/officeart/2005/8/layout/lProcess2"/>
    <dgm:cxn modelId="{8E64FB9A-B7DC-4351-B1BE-0ED066782D34}" type="presParOf" srcId="{9A4DC777-475F-44CC-B422-899C1ECC9100}" destId="{E4CABBA4-283F-46FC-94BD-4FCF76A09C0D}" srcOrd="0" destOrd="0" presId="urn:microsoft.com/office/officeart/2005/8/layout/lProcess2"/>
    <dgm:cxn modelId="{F7CCFF5A-3D36-4EFE-BEC5-08D0C19726EF}" type="presParOf" srcId="{9A4DC777-475F-44CC-B422-899C1ECC9100}" destId="{842D9C3C-E669-420B-B0D1-56A39E0C2C14}" srcOrd="1" destOrd="0" presId="urn:microsoft.com/office/officeart/2005/8/layout/lProcess2"/>
    <dgm:cxn modelId="{B55F7A55-EDD3-407E-9156-75259C706BB6}" type="presParOf" srcId="{9A4DC777-475F-44CC-B422-899C1ECC9100}" destId="{D710A0DB-571D-402D-A428-53994E55F045}" srcOrd="2" destOrd="0" presId="urn:microsoft.com/office/officeart/2005/8/layout/lProcess2"/>
    <dgm:cxn modelId="{697DE17B-0D04-46CE-B18B-884D84BBCA3D}" type="presParOf" srcId="{D710A0DB-571D-402D-A428-53994E55F045}" destId="{844E73E1-B3D6-4989-91C7-9A727A1EDEC9}" srcOrd="0" destOrd="0" presId="urn:microsoft.com/office/officeart/2005/8/layout/lProcess2"/>
    <dgm:cxn modelId="{C616E4EB-B111-4026-A090-D479D9B6F950}" type="presParOf" srcId="{844E73E1-B3D6-4989-91C7-9A727A1EDEC9}" destId="{46CACC65-5BC5-4FA8-AAC6-D69EAA835426}" srcOrd="0" destOrd="0" presId="urn:microsoft.com/office/officeart/2005/8/layout/lProcess2"/>
    <dgm:cxn modelId="{BD059651-E2A4-464F-A950-7F796AC33995}" type="presParOf" srcId="{844E73E1-B3D6-4989-91C7-9A727A1EDEC9}" destId="{7D567CEC-567C-4F4B-9FE6-B58F68409888}" srcOrd="1" destOrd="0" presId="urn:microsoft.com/office/officeart/2005/8/layout/lProcess2"/>
    <dgm:cxn modelId="{9825407A-0C32-441B-BDF7-B6FE327A83D4}" type="presParOf" srcId="{844E73E1-B3D6-4989-91C7-9A727A1EDEC9}" destId="{ADB13B11-2F93-47C0-8E7D-13A8CE438ABF}" srcOrd="2" destOrd="0" presId="urn:microsoft.com/office/officeart/2005/8/layout/lProcess2"/>
    <dgm:cxn modelId="{9008C928-C435-4216-89EB-F39CBA6D5477}" type="presParOf" srcId="{844E73E1-B3D6-4989-91C7-9A727A1EDEC9}" destId="{D7404AB5-9F73-4038-8C08-3333481E1E27}" srcOrd="3" destOrd="0" presId="urn:microsoft.com/office/officeart/2005/8/layout/lProcess2"/>
    <dgm:cxn modelId="{DA10D795-55CC-45F1-AD9F-9A1A8C85E2BD}" type="presParOf" srcId="{844E73E1-B3D6-4989-91C7-9A727A1EDEC9}" destId="{58F53FE0-5C18-4C1D-BB3D-5D1560551591}" srcOrd="4" destOrd="0" presId="urn:microsoft.com/office/officeart/2005/8/layout/lProcess2"/>
    <dgm:cxn modelId="{F37C901A-936D-46D5-A772-AD14DFB0B23D}" type="presParOf" srcId="{5D4646F1-208E-4BB0-8BFB-9152F31A5334}" destId="{11AB23D8-1F42-4E8B-888F-CA7A7D8FA765}" srcOrd="3" destOrd="0" presId="urn:microsoft.com/office/officeart/2005/8/layout/lProcess2"/>
    <dgm:cxn modelId="{EC4DAFB2-E8CC-42DA-B612-592BEB6813A9}" type="presParOf" srcId="{5D4646F1-208E-4BB0-8BFB-9152F31A5334}" destId="{6596A74A-66D9-457A-A4D0-6A1D191579D2}" srcOrd="4" destOrd="0" presId="urn:microsoft.com/office/officeart/2005/8/layout/lProcess2"/>
    <dgm:cxn modelId="{324305F1-5CF8-42FB-9F9A-EF1F52A1A6E2}" type="presParOf" srcId="{6596A74A-66D9-457A-A4D0-6A1D191579D2}" destId="{034CFCB9-41A8-4F5F-9FA1-C7F2FF852CC7}" srcOrd="0" destOrd="0" presId="urn:microsoft.com/office/officeart/2005/8/layout/lProcess2"/>
    <dgm:cxn modelId="{1123332D-2530-4D97-9478-D1342F1FB96C}" type="presParOf" srcId="{6596A74A-66D9-457A-A4D0-6A1D191579D2}" destId="{317DE35F-6074-4BD5-81A5-9DBB7098380A}" srcOrd="1" destOrd="0" presId="urn:microsoft.com/office/officeart/2005/8/layout/lProcess2"/>
    <dgm:cxn modelId="{2C1DE2F8-4A97-44DF-9C5D-182DEC588E76}" type="presParOf" srcId="{6596A74A-66D9-457A-A4D0-6A1D191579D2}" destId="{3A3BCC2A-5E68-4838-9684-B0FD342A44E4}" srcOrd="2" destOrd="0" presId="urn:microsoft.com/office/officeart/2005/8/layout/lProcess2"/>
    <dgm:cxn modelId="{33DF5881-D8B6-45A3-A1F2-FA708E7E5B80}" type="presParOf" srcId="{3A3BCC2A-5E68-4838-9684-B0FD342A44E4}" destId="{B8B4BDB6-7F53-4D22-9B28-A415070F9D4E}" srcOrd="0" destOrd="0" presId="urn:microsoft.com/office/officeart/2005/8/layout/lProcess2"/>
    <dgm:cxn modelId="{1D450323-1518-4C40-9262-9EE347D5544E}" type="presParOf" srcId="{B8B4BDB6-7F53-4D22-9B28-A415070F9D4E}" destId="{CF2C0F4B-A576-46B3-A4DD-A6512022EB4B}" srcOrd="0" destOrd="0" presId="urn:microsoft.com/office/officeart/2005/8/layout/lProcess2"/>
    <dgm:cxn modelId="{2E505B53-E8FE-4D86-8ED6-037ABB71F70C}" type="presParOf" srcId="{B8B4BDB6-7F53-4D22-9B28-A415070F9D4E}" destId="{3CE72C21-5122-474F-AA79-831D2C68C7B3}" srcOrd="1" destOrd="0" presId="urn:microsoft.com/office/officeart/2005/8/layout/lProcess2"/>
    <dgm:cxn modelId="{322B4D7C-55E0-4123-B733-1FE7347F437D}" type="presParOf" srcId="{B8B4BDB6-7F53-4D22-9B28-A415070F9D4E}" destId="{2855C22B-7B1D-455F-97D2-79D86BAE3717}" srcOrd="2" destOrd="0" presId="urn:microsoft.com/office/officeart/2005/8/layout/lProcess2"/>
    <dgm:cxn modelId="{948066D6-219C-460B-B439-2C726904574A}" type="presParOf" srcId="{5D4646F1-208E-4BB0-8BFB-9152F31A5334}" destId="{F4EC2DB6-D148-4E8B-A58D-52E6208E196C}" srcOrd="5" destOrd="0" presId="urn:microsoft.com/office/officeart/2005/8/layout/lProcess2"/>
    <dgm:cxn modelId="{B1A8BDD8-D3DC-4F4C-A16F-B65A1954DE42}" type="presParOf" srcId="{5D4646F1-208E-4BB0-8BFB-9152F31A5334}" destId="{6B384D4E-03A9-48E5-A415-8D0D4151F714}" srcOrd="6" destOrd="0" presId="urn:microsoft.com/office/officeart/2005/8/layout/lProcess2"/>
    <dgm:cxn modelId="{372357E0-753E-4D2D-A4C3-DA77D71BDA65}" type="presParOf" srcId="{6B384D4E-03A9-48E5-A415-8D0D4151F714}" destId="{B1E64EA2-C954-48FF-AD6F-EC7D6576A797}" srcOrd="0" destOrd="0" presId="urn:microsoft.com/office/officeart/2005/8/layout/lProcess2"/>
    <dgm:cxn modelId="{C312F946-614D-4B07-8F8B-1995EF98B026}" type="presParOf" srcId="{6B384D4E-03A9-48E5-A415-8D0D4151F714}" destId="{18E4ED76-35AE-4970-8C29-0D16B1AADDCF}" srcOrd="1" destOrd="0" presId="urn:microsoft.com/office/officeart/2005/8/layout/lProcess2"/>
    <dgm:cxn modelId="{7BB5D842-D441-4EEF-8ED9-051A4128361B}" type="presParOf" srcId="{6B384D4E-03A9-48E5-A415-8D0D4151F714}" destId="{DC193837-9929-40F9-A825-860A6D46F6CF}" srcOrd="2" destOrd="0" presId="urn:microsoft.com/office/officeart/2005/8/layout/lProcess2"/>
    <dgm:cxn modelId="{B9903557-2F04-4958-AB51-63FE35CE1A73}" type="presParOf" srcId="{DC193837-9929-40F9-A825-860A6D46F6CF}" destId="{F53EE607-3188-4B28-B07F-34DA69F98C63}" srcOrd="0" destOrd="0" presId="urn:microsoft.com/office/officeart/2005/8/layout/lProcess2"/>
    <dgm:cxn modelId="{19DCBD79-D099-4056-B9CE-69D8D5708938}" type="presParOf" srcId="{F53EE607-3188-4B28-B07F-34DA69F98C63}" destId="{3341CB36-4855-484E-A933-32EFC89022E6}" srcOrd="0" destOrd="0" presId="urn:microsoft.com/office/officeart/2005/8/layout/lProcess2"/>
    <dgm:cxn modelId="{845ECF86-A2DB-4153-B528-6A6CB6E62FAD}" type="presParOf" srcId="{F53EE607-3188-4B28-B07F-34DA69F98C63}" destId="{DD9A9C8C-1A0F-43D1-970A-9815B9BB13A8}" srcOrd="1" destOrd="0" presId="urn:microsoft.com/office/officeart/2005/8/layout/lProcess2"/>
    <dgm:cxn modelId="{82710FAF-7BA0-41B1-812B-2DC1B2BC6975}" type="presParOf" srcId="{F53EE607-3188-4B28-B07F-34DA69F98C63}" destId="{21D24F5D-59F3-47B9-901F-EE399BBBE704}" srcOrd="2" destOrd="0" presId="urn:microsoft.com/office/officeart/2005/8/layout/lProcess2"/>
    <dgm:cxn modelId="{7BDEC45B-762F-4424-8060-C5C1F4B7FA99}" type="presParOf" srcId="{F53EE607-3188-4B28-B07F-34DA69F98C63}" destId="{FD4C117F-6838-44BB-9688-710A8F148FA4}" srcOrd="3" destOrd="0" presId="urn:microsoft.com/office/officeart/2005/8/layout/lProcess2"/>
    <dgm:cxn modelId="{C27D50BE-C93C-4E77-877A-EEEF3796B494}" type="presParOf" srcId="{F53EE607-3188-4B28-B07F-34DA69F98C63}" destId="{367A01D3-9754-439F-BF6C-90071E3EB6F5}" srcOrd="4" destOrd="0" presId="urn:microsoft.com/office/officeart/2005/8/layout/lProcess2"/>
    <dgm:cxn modelId="{9699765C-9713-4226-BDA0-2C8770F7A74E}" type="presParOf" srcId="{5D4646F1-208E-4BB0-8BFB-9152F31A5334}" destId="{C9874A03-F5DF-4F4C-AE98-54FF53082EFC}" srcOrd="7" destOrd="0" presId="urn:microsoft.com/office/officeart/2005/8/layout/lProcess2"/>
    <dgm:cxn modelId="{B5DAB8EA-9C4F-437C-9796-D4E1AE3CE38C}" type="presParOf" srcId="{5D4646F1-208E-4BB0-8BFB-9152F31A5334}" destId="{355B54BE-7954-44E5-803B-6E077F1A35E2}" srcOrd="8" destOrd="0" presId="urn:microsoft.com/office/officeart/2005/8/layout/lProcess2"/>
    <dgm:cxn modelId="{D9028C77-9FDC-4994-B979-5FE4E0915424}" type="presParOf" srcId="{355B54BE-7954-44E5-803B-6E077F1A35E2}" destId="{B4495A08-C487-4C2D-A397-6E5923680994}" srcOrd="0" destOrd="0" presId="urn:microsoft.com/office/officeart/2005/8/layout/lProcess2"/>
    <dgm:cxn modelId="{F8CF2371-EB05-4C45-A917-8875AA7E14BB}" type="presParOf" srcId="{355B54BE-7954-44E5-803B-6E077F1A35E2}" destId="{BA32A3F9-E65C-4C9D-A35C-BA9769B9082F}" srcOrd="1" destOrd="0" presId="urn:microsoft.com/office/officeart/2005/8/layout/lProcess2"/>
    <dgm:cxn modelId="{C35CA2B5-3BD3-47FA-8407-8593773F454F}" type="presParOf" srcId="{355B54BE-7954-44E5-803B-6E077F1A35E2}" destId="{261FBE2A-5B42-4DED-A5D4-F1E94DB94A67}" srcOrd="2" destOrd="0" presId="urn:microsoft.com/office/officeart/2005/8/layout/lProcess2"/>
    <dgm:cxn modelId="{69723759-FEF0-4BAD-8D15-2FCFCAC0058E}" type="presParOf" srcId="{261FBE2A-5B42-4DED-A5D4-F1E94DB94A67}" destId="{4A129B53-B56F-45AA-BA37-CBAD94254DB8}" srcOrd="0" destOrd="0" presId="urn:microsoft.com/office/officeart/2005/8/layout/lProcess2"/>
    <dgm:cxn modelId="{8ACC3778-CA04-4CB7-942E-316102F21072}" type="presParOf" srcId="{4A129B53-B56F-45AA-BA37-CBAD94254DB8}" destId="{E517B20A-92D6-4685-B1C9-A735EBFACA05}" srcOrd="0" destOrd="0" presId="urn:microsoft.com/office/officeart/2005/8/layout/lProcess2"/>
    <dgm:cxn modelId="{7D1D7B2B-7500-4F84-927C-EB8A21CD8329}" type="presParOf" srcId="{4A129B53-B56F-45AA-BA37-CBAD94254DB8}" destId="{0A757366-7946-420C-9F18-E3DB03FDAF52}" srcOrd="1" destOrd="0" presId="urn:microsoft.com/office/officeart/2005/8/layout/lProcess2"/>
    <dgm:cxn modelId="{FEA7DC18-FC47-4A1E-9637-DBEBC4421984}" type="presParOf" srcId="{4A129B53-B56F-45AA-BA37-CBAD94254DB8}" destId="{6A0BC757-1AC9-4436-8283-29A0A56FB6D8}"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25F0F-A22F-403C-9531-58CD2CE1C8EB}">
      <dsp:nvSpPr>
        <dsp:cNvPr id="0" name=""/>
        <dsp:cNvSpPr/>
      </dsp:nvSpPr>
      <dsp:spPr>
        <a:xfrm rot="5400000">
          <a:off x="6093772" y="-2019794"/>
          <a:ext cx="645586" cy="4688205"/>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22350" rtl="0">
            <a:lnSpc>
              <a:spcPct val="90000"/>
            </a:lnSpc>
            <a:spcBef>
              <a:spcPct val="0"/>
            </a:spcBef>
            <a:spcAft>
              <a:spcPct val="15000"/>
            </a:spcAft>
            <a:buChar char="••"/>
          </a:pPr>
          <a:r>
            <a:rPr lang="en-US" sz="2300" b="1" kern="1200" dirty="0" smtClean="0">
              <a:solidFill>
                <a:schemeClr val="accent1">
                  <a:lumMod val="50000"/>
                </a:schemeClr>
              </a:solidFill>
              <a:latin typeface="Arial Narrow" pitchFamily="34" charset="0"/>
            </a:rPr>
            <a:t>Climate-smart </a:t>
          </a:r>
          <a:r>
            <a:rPr lang="en-US" sz="2300" kern="1200" dirty="0" smtClean="0">
              <a:latin typeface="Arial Narrow" pitchFamily="34" charset="0"/>
            </a:rPr>
            <a:t>agriculture</a:t>
          </a:r>
          <a:endParaRPr lang="en-US" sz="2300" kern="1200" dirty="0">
            <a:latin typeface="Arial Narrow" pitchFamily="34" charset="0"/>
          </a:endParaRPr>
        </a:p>
      </dsp:txBody>
      <dsp:txXfrm rot="-5400000">
        <a:off x="4072463" y="33030"/>
        <a:ext cx="4656690" cy="582556"/>
      </dsp:txXfrm>
    </dsp:sp>
    <dsp:sp modelId="{8AFAD01D-CEF4-48F0-9EAA-2BEC087A7642}">
      <dsp:nvSpPr>
        <dsp:cNvPr id="0" name=""/>
        <dsp:cNvSpPr/>
      </dsp:nvSpPr>
      <dsp:spPr>
        <a:xfrm>
          <a:off x="0" y="42164"/>
          <a:ext cx="4072338" cy="643635"/>
        </a:xfrm>
        <a:prstGeom prst="roundRect">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Arial Narrow" pitchFamily="34" charset="0"/>
            </a:rPr>
            <a:t>Raise agricultural productivity</a:t>
          </a:r>
          <a:endParaRPr lang="en-US" sz="2400" kern="1200" dirty="0">
            <a:latin typeface="Arial Narrow" pitchFamily="34" charset="0"/>
          </a:endParaRPr>
        </a:p>
      </dsp:txBody>
      <dsp:txXfrm>
        <a:off x="31420" y="73584"/>
        <a:ext cx="4009498" cy="580795"/>
      </dsp:txXfrm>
    </dsp:sp>
    <dsp:sp modelId="{D7A17C8E-2EEB-4632-969F-10B3C1629621}">
      <dsp:nvSpPr>
        <dsp:cNvPr id="0" name=""/>
        <dsp:cNvSpPr/>
      </dsp:nvSpPr>
      <dsp:spPr>
        <a:xfrm rot="5400000">
          <a:off x="6108771" y="-1345740"/>
          <a:ext cx="614527" cy="469368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6213" lvl="1" indent="-176213" algn="l" defTabSz="1066800">
            <a:lnSpc>
              <a:spcPct val="90000"/>
            </a:lnSpc>
            <a:spcBef>
              <a:spcPct val="0"/>
            </a:spcBef>
            <a:spcAft>
              <a:spcPct val="15000"/>
            </a:spcAft>
            <a:buChar char="••"/>
          </a:pPr>
          <a:r>
            <a:rPr lang="en-US" sz="2400" b="1" kern="1200" dirty="0" smtClean="0"/>
            <a:t> </a:t>
          </a:r>
          <a:endParaRPr lang="en-US" sz="2400" kern="1200" dirty="0"/>
        </a:p>
      </dsp:txBody>
      <dsp:txXfrm rot="-5400000">
        <a:off x="4069195" y="723835"/>
        <a:ext cx="4663682" cy="554529"/>
      </dsp:txXfrm>
    </dsp:sp>
    <dsp:sp modelId="{0F2D88AD-EF2E-4B1B-B084-527F6E94E80E}">
      <dsp:nvSpPr>
        <dsp:cNvPr id="0" name=""/>
        <dsp:cNvSpPr/>
      </dsp:nvSpPr>
      <dsp:spPr>
        <a:xfrm>
          <a:off x="123" y="679283"/>
          <a:ext cx="4069070" cy="643635"/>
        </a:xfrm>
        <a:prstGeom prst="roundRect">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Arial Narrow" pitchFamily="34" charset="0"/>
            </a:rPr>
            <a:t>Link farmers to markets and strengthen value chains</a:t>
          </a:r>
          <a:endParaRPr lang="en-US" sz="2400" kern="1200" dirty="0">
            <a:latin typeface="Arial Narrow" pitchFamily="34" charset="0"/>
          </a:endParaRPr>
        </a:p>
      </dsp:txBody>
      <dsp:txXfrm>
        <a:off x="31543" y="710703"/>
        <a:ext cx="4006230" cy="580795"/>
      </dsp:txXfrm>
    </dsp:sp>
    <dsp:sp modelId="{A6F6CE94-D103-4717-B017-DB9F39E46036}">
      <dsp:nvSpPr>
        <dsp:cNvPr id="0" name=""/>
        <dsp:cNvSpPr/>
      </dsp:nvSpPr>
      <dsp:spPr>
        <a:xfrm rot="5400000">
          <a:off x="6057791" y="-638327"/>
          <a:ext cx="583473" cy="469368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1066800" rtl="0">
            <a:lnSpc>
              <a:spcPct val="90000"/>
            </a:lnSpc>
            <a:spcBef>
              <a:spcPct val="0"/>
            </a:spcBef>
            <a:spcAft>
              <a:spcPct val="15000"/>
            </a:spcAft>
            <a:buChar char="••"/>
          </a:pPr>
          <a:endParaRPr lang="en-US" sz="2400" kern="1200" dirty="0"/>
        </a:p>
      </dsp:txBody>
      <dsp:txXfrm rot="-5400000">
        <a:off x="4002688" y="1445259"/>
        <a:ext cx="4665198" cy="526507"/>
      </dsp:txXfrm>
    </dsp:sp>
    <dsp:sp modelId="{620AF499-683D-4822-8CC4-A1684C3E5112}">
      <dsp:nvSpPr>
        <dsp:cNvPr id="0" name=""/>
        <dsp:cNvSpPr/>
      </dsp:nvSpPr>
      <dsp:spPr>
        <a:xfrm>
          <a:off x="123" y="1355100"/>
          <a:ext cx="4069070" cy="643635"/>
        </a:xfrm>
        <a:prstGeom prst="roundRect">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Arial Narrow" pitchFamily="34" charset="0"/>
            </a:rPr>
            <a:t>Facilitate rural non-farm income</a:t>
          </a:r>
          <a:endParaRPr lang="en-US" sz="2400" kern="1200" dirty="0">
            <a:latin typeface="Arial Narrow" pitchFamily="34" charset="0"/>
          </a:endParaRPr>
        </a:p>
      </dsp:txBody>
      <dsp:txXfrm>
        <a:off x="31543" y="1386520"/>
        <a:ext cx="4006230" cy="580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17C8E-2EEB-4632-969F-10B3C1629621}">
      <dsp:nvSpPr>
        <dsp:cNvPr id="0" name=""/>
        <dsp:cNvSpPr/>
      </dsp:nvSpPr>
      <dsp:spPr>
        <a:xfrm rot="5400000">
          <a:off x="6035173" y="-1967299"/>
          <a:ext cx="759082" cy="469368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latin typeface="Arial Narrow" pitchFamily="34" charset="0"/>
            </a:rPr>
            <a:t>Longer-term </a:t>
          </a:r>
          <a:r>
            <a:rPr lang="en-US" sz="2300" b="1" kern="1200" dirty="0" smtClean="0">
              <a:solidFill>
                <a:schemeClr val="accent1">
                  <a:lumMod val="50000"/>
                </a:schemeClr>
              </a:solidFill>
              <a:latin typeface="Arial Narrow" pitchFamily="34" charset="0"/>
            </a:rPr>
            <a:t>risk management </a:t>
          </a:r>
          <a:r>
            <a:rPr lang="en-US" sz="2300" b="0" kern="1200" dirty="0" smtClean="0">
              <a:solidFill>
                <a:schemeClr val="accent1">
                  <a:lumMod val="50000"/>
                </a:schemeClr>
              </a:solidFill>
              <a:latin typeface="Arial Narrow" pitchFamily="34" charset="0"/>
            </a:rPr>
            <a:t>and</a:t>
          </a:r>
          <a:r>
            <a:rPr lang="en-US" sz="2300" b="1" kern="1200" dirty="0" smtClean="0">
              <a:solidFill>
                <a:schemeClr val="accent1">
                  <a:lumMod val="50000"/>
                </a:schemeClr>
              </a:solidFill>
              <a:latin typeface="Arial Narrow" pitchFamily="34" charset="0"/>
            </a:rPr>
            <a:t> improved resilience</a:t>
          </a:r>
          <a:endParaRPr lang="en-US" sz="2300" b="1" kern="1200" dirty="0">
            <a:solidFill>
              <a:schemeClr val="accent1">
                <a:lumMod val="50000"/>
              </a:schemeClr>
            </a:solidFill>
            <a:latin typeface="Arial Narrow" pitchFamily="34" charset="0"/>
          </a:endParaRPr>
        </a:p>
        <a:p>
          <a:pPr marL="228600" lvl="1" indent="-228600" algn="l" defTabSz="1022350">
            <a:lnSpc>
              <a:spcPct val="90000"/>
            </a:lnSpc>
            <a:spcBef>
              <a:spcPct val="0"/>
            </a:spcBef>
            <a:spcAft>
              <a:spcPct val="15000"/>
            </a:spcAft>
            <a:buChar char="••"/>
          </a:pPr>
          <a:r>
            <a:rPr lang="en-US" sz="2300" b="0" kern="1200" dirty="0" smtClean="0">
              <a:latin typeface="Arial Narrow" pitchFamily="34" charset="0"/>
            </a:rPr>
            <a:t>More explicit </a:t>
          </a:r>
          <a:r>
            <a:rPr lang="en-US" sz="2300" b="1" kern="1200" dirty="0" smtClean="0">
              <a:solidFill>
                <a:schemeClr val="accent1">
                  <a:lumMod val="50000"/>
                </a:schemeClr>
              </a:solidFill>
              <a:latin typeface="Arial Narrow" pitchFamily="34" charset="0"/>
            </a:rPr>
            <a:t>nutrition</a:t>
          </a:r>
          <a:r>
            <a:rPr lang="en-US" sz="2300" b="0" kern="1200" dirty="0" smtClean="0">
              <a:latin typeface="Arial Narrow" pitchFamily="34" charset="0"/>
            </a:rPr>
            <a:t> focus</a:t>
          </a:r>
          <a:endParaRPr lang="en-US" sz="2300" b="0" kern="1200" dirty="0">
            <a:latin typeface="Arial Narrow" pitchFamily="34" charset="0"/>
          </a:endParaRPr>
        </a:p>
      </dsp:txBody>
      <dsp:txXfrm rot="-5400000">
        <a:off x="4067874" y="37055"/>
        <a:ext cx="4656626" cy="684972"/>
      </dsp:txXfrm>
    </dsp:sp>
    <dsp:sp modelId="{0F2D88AD-EF2E-4B1B-B084-527F6E94E80E}">
      <dsp:nvSpPr>
        <dsp:cNvPr id="0" name=""/>
        <dsp:cNvSpPr/>
      </dsp:nvSpPr>
      <dsp:spPr>
        <a:xfrm>
          <a:off x="123" y="6565"/>
          <a:ext cx="4067750" cy="74597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ts val="0"/>
            </a:spcAft>
          </a:pPr>
          <a:r>
            <a:rPr lang="en-US" sz="2400" kern="1200" dirty="0" smtClean="0">
              <a:latin typeface="Arial Narrow" pitchFamily="34" charset="0"/>
            </a:rPr>
            <a:t>Reduce risk and vulnerability</a:t>
          </a:r>
        </a:p>
        <a:p>
          <a:pPr lvl="0" algn="ctr" defTabSz="1066800">
            <a:lnSpc>
              <a:spcPct val="90000"/>
            </a:lnSpc>
            <a:spcBef>
              <a:spcPct val="0"/>
            </a:spcBef>
            <a:spcAft>
              <a:spcPct val="35000"/>
            </a:spcAft>
          </a:pPr>
          <a:r>
            <a:rPr lang="en-US" sz="2000" kern="1200" dirty="0" smtClean="0">
              <a:latin typeface="Arial Narrow" pitchFamily="34" charset="0"/>
            </a:rPr>
            <a:t>(with a cross-cutting focus on gender)</a:t>
          </a:r>
          <a:endParaRPr lang="en-US" sz="2000" kern="1200" dirty="0">
            <a:latin typeface="Arial Narrow" pitchFamily="34" charset="0"/>
          </a:endParaRPr>
        </a:p>
      </dsp:txBody>
      <dsp:txXfrm>
        <a:off x="36538" y="42980"/>
        <a:ext cx="3994920" cy="673140"/>
      </dsp:txXfrm>
    </dsp:sp>
    <dsp:sp modelId="{A6F6CE94-D103-4717-B017-DB9F39E46036}">
      <dsp:nvSpPr>
        <dsp:cNvPr id="0" name=""/>
        <dsp:cNvSpPr/>
      </dsp:nvSpPr>
      <dsp:spPr>
        <a:xfrm rot="5400000">
          <a:off x="6151631" y="-1266916"/>
          <a:ext cx="528806" cy="469368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22350" rtl="0">
            <a:lnSpc>
              <a:spcPct val="90000"/>
            </a:lnSpc>
            <a:spcBef>
              <a:spcPct val="0"/>
            </a:spcBef>
            <a:spcAft>
              <a:spcPct val="15000"/>
            </a:spcAft>
            <a:buChar char="••"/>
          </a:pPr>
          <a:r>
            <a:rPr lang="en-US" sz="2300" b="1" kern="1200" dirty="0" smtClean="0">
              <a:solidFill>
                <a:schemeClr val="accent1">
                  <a:lumMod val="50000"/>
                </a:schemeClr>
              </a:solidFill>
              <a:latin typeface="Arial Narrow" pitchFamily="34" charset="0"/>
            </a:rPr>
            <a:t>Landscape</a:t>
          </a:r>
          <a:r>
            <a:rPr lang="en-US" sz="2300" kern="1200" dirty="0" smtClean="0">
              <a:latin typeface="Arial Narrow" pitchFamily="34" charset="0"/>
            </a:rPr>
            <a:t> approaches</a:t>
          </a:r>
          <a:endParaRPr lang="en-US" sz="2300" kern="1200" dirty="0">
            <a:latin typeface="Arial Narrow" pitchFamily="34" charset="0"/>
          </a:endParaRPr>
        </a:p>
      </dsp:txBody>
      <dsp:txXfrm rot="-5400000">
        <a:off x="4069194" y="841335"/>
        <a:ext cx="4667867" cy="477178"/>
      </dsp:txXfrm>
    </dsp:sp>
    <dsp:sp modelId="{620AF499-683D-4822-8CC4-A1684C3E5112}">
      <dsp:nvSpPr>
        <dsp:cNvPr id="0" name=""/>
        <dsp:cNvSpPr/>
      </dsp:nvSpPr>
      <dsp:spPr>
        <a:xfrm>
          <a:off x="123" y="788258"/>
          <a:ext cx="4069070" cy="583331"/>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Arial Narrow" pitchFamily="34" charset="0"/>
            </a:rPr>
            <a:t>Enhance environmental services and sustainability</a:t>
          </a:r>
          <a:endParaRPr lang="en-US" sz="2400" kern="1200" dirty="0">
            <a:latin typeface="Arial Narrow" pitchFamily="34" charset="0"/>
          </a:endParaRPr>
        </a:p>
      </dsp:txBody>
      <dsp:txXfrm>
        <a:off x="28599" y="816734"/>
        <a:ext cx="4012118" cy="5263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72760-C917-4533-B0AF-1F516E1859BD}">
      <dsp:nvSpPr>
        <dsp:cNvPr id="0" name=""/>
        <dsp:cNvSpPr/>
      </dsp:nvSpPr>
      <dsp:spPr>
        <a:xfrm>
          <a:off x="873" y="77080"/>
          <a:ext cx="2223026" cy="261532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8C19A34-CE0B-43A9-ACA5-A4AE2AE55099}">
      <dsp:nvSpPr>
        <dsp:cNvPr id="0" name=""/>
        <dsp:cNvSpPr/>
      </dsp:nvSpPr>
      <dsp:spPr>
        <a:xfrm>
          <a:off x="120348" y="789072"/>
          <a:ext cx="2000723" cy="169996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F76A0E-004F-43CD-8703-DDB2D7E66465}">
      <dsp:nvSpPr>
        <dsp:cNvPr id="0" name=""/>
        <dsp:cNvSpPr/>
      </dsp:nvSpPr>
      <dsp:spPr>
        <a:xfrm>
          <a:off x="112025" y="101142"/>
          <a:ext cx="2000723" cy="706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accent3"/>
              </a:solidFill>
            </a:rPr>
            <a:t>50% for Wheat</a:t>
          </a:r>
          <a:endParaRPr lang="en-US" sz="2000" b="1" kern="1200" dirty="0">
            <a:solidFill>
              <a:schemeClr val="accent3"/>
            </a:solidFill>
          </a:endParaRPr>
        </a:p>
      </dsp:txBody>
      <dsp:txXfrm>
        <a:off x="112025" y="101142"/>
        <a:ext cx="2000723" cy="706137"/>
      </dsp:txXfrm>
    </dsp:sp>
    <dsp:sp modelId="{E6043D63-64FD-421A-8CC9-158F3002F5F0}">
      <dsp:nvSpPr>
        <dsp:cNvPr id="0" name=""/>
        <dsp:cNvSpPr/>
      </dsp:nvSpPr>
      <dsp:spPr>
        <a:xfrm>
          <a:off x="3000530" y="77080"/>
          <a:ext cx="2223026" cy="261532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F870E4E-991C-4E0A-906C-34AA7E4160FC}">
      <dsp:nvSpPr>
        <dsp:cNvPr id="0" name=""/>
        <dsp:cNvSpPr/>
      </dsp:nvSpPr>
      <dsp:spPr>
        <a:xfrm>
          <a:off x="3120004" y="747457"/>
          <a:ext cx="2000723" cy="1699961"/>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2C11DC-96ED-4A15-89E3-B62AE1626932}">
      <dsp:nvSpPr>
        <dsp:cNvPr id="0" name=""/>
        <dsp:cNvSpPr/>
      </dsp:nvSpPr>
      <dsp:spPr>
        <a:xfrm>
          <a:off x="3120004" y="109460"/>
          <a:ext cx="2000723" cy="706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accent3"/>
              </a:solidFill>
            </a:rPr>
            <a:t>17% for Rice</a:t>
          </a:r>
          <a:endParaRPr lang="en-US" sz="2000" b="1" kern="1200" dirty="0">
            <a:solidFill>
              <a:schemeClr val="accent3"/>
            </a:solidFill>
          </a:endParaRPr>
        </a:p>
      </dsp:txBody>
      <dsp:txXfrm>
        <a:off x="3120004" y="109460"/>
        <a:ext cx="2000723" cy="706137"/>
      </dsp:txXfrm>
    </dsp:sp>
    <dsp:sp modelId="{AC2DBF61-94EE-4D3C-B6E8-E2711AB71248}">
      <dsp:nvSpPr>
        <dsp:cNvPr id="0" name=""/>
        <dsp:cNvSpPr/>
      </dsp:nvSpPr>
      <dsp:spPr>
        <a:xfrm>
          <a:off x="6000186" y="77080"/>
          <a:ext cx="2223026" cy="261532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8A748A4-336B-4EA8-979B-5198BE7A98A7}">
      <dsp:nvSpPr>
        <dsp:cNvPr id="0" name=""/>
        <dsp:cNvSpPr/>
      </dsp:nvSpPr>
      <dsp:spPr>
        <a:xfrm>
          <a:off x="6127984" y="730831"/>
          <a:ext cx="2000723" cy="1699961"/>
        </a:xfrm>
        <a:prstGeom prst="rect">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FFB1F1-581D-4C4E-B542-3DB18F8F178C}">
      <dsp:nvSpPr>
        <dsp:cNvPr id="0" name=""/>
        <dsp:cNvSpPr/>
      </dsp:nvSpPr>
      <dsp:spPr>
        <a:xfrm>
          <a:off x="6103015" y="101142"/>
          <a:ext cx="2000723" cy="706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accent3"/>
              </a:solidFill>
            </a:rPr>
            <a:t>6% for Maize</a:t>
          </a:r>
          <a:endParaRPr lang="en-US" sz="2000" b="1" kern="1200" dirty="0">
            <a:solidFill>
              <a:schemeClr val="accent3"/>
            </a:solidFill>
          </a:endParaRPr>
        </a:p>
      </dsp:txBody>
      <dsp:txXfrm>
        <a:off x="6103015" y="101142"/>
        <a:ext cx="2000723" cy="7061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2BE990-BFA2-47DC-8F66-4930AC7FACC6}">
      <dsp:nvSpPr>
        <dsp:cNvPr id="0" name=""/>
        <dsp:cNvSpPr/>
      </dsp:nvSpPr>
      <dsp:spPr>
        <a:xfrm>
          <a:off x="4287" y="0"/>
          <a:ext cx="1504554" cy="354330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Policies, regulations, subsidies</a:t>
          </a:r>
          <a:endParaRPr lang="en-US" sz="1900" kern="1200" dirty="0"/>
        </a:p>
      </dsp:txBody>
      <dsp:txXfrm>
        <a:off x="4287" y="0"/>
        <a:ext cx="1504554" cy="1062990"/>
      </dsp:txXfrm>
    </dsp:sp>
    <dsp:sp modelId="{19FAF3A6-7211-467E-AC40-56B1D8400833}">
      <dsp:nvSpPr>
        <dsp:cNvPr id="0" name=""/>
        <dsp:cNvSpPr/>
      </dsp:nvSpPr>
      <dsp:spPr>
        <a:xfrm>
          <a:off x="154743" y="1064028"/>
          <a:ext cx="1203643" cy="106835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Political economy Issues</a:t>
          </a:r>
          <a:endParaRPr lang="en-US" sz="1050" kern="1200" dirty="0"/>
        </a:p>
      </dsp:txBody>
      <dsp:txXfrm>
        <a:off x="186034" y="1095319"/>
        <a:ext cx="1141061" cy="1005771"/>
      </dsp:txXfrm>
    </dsp:sp>
    <dsp:sp modelId="{931F9A2C-CAE3-4E20-A979-91E58EC8AC97}">
      <dsp:nvSpPr>
        <dsp:cNvPr id="0" name=""/>
        <dsp:cNvSpPr/>
      </dsp:nvSpPr>
      <dsp:spPr>
        <a:xfrm>
          <a:off x="154743" y="2296743"/>
          <a:ext cx="1203643" cy="1068353"/>
        </a:xfrm>
        <a:prstGeom prst="roundRect">
          <a:avLst>
            <a:gd name="adj" fmla="val 10000"/>
          </a:avLst>
        </a:prstGeom>
        <a:solidFill>
          <a:schemeClr val="accent3">
            <a:hueOff val="222945"/>
            <a:satOff val="-7375"/>
            <a:lumOff val="-10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Pricing, subsidies, land titling, biotechnology</a:t>
          </a:r>
          <a:endParaRPr lang="en-US" sz="1050" kern="1200" dirty="0"/>
        </a:p>
      </dsp:txBody>
      <dsp:txXfrm>
        <a:off x="186034" y="2328034"/>
        <a:ext cx="1141061" cy="1005771"/>
      </dsp:txXfrm>
    </dsp:sp>
    <dsp:sp modelId="{E4CABBA4-283F-46FC-94BD-4FCF76A09C0D}">
      <dsp:nvSpPr>
        <dsp:cNvPr id="0" name=""/>
        <dsp:cNvSpPr/>
      </dsp:nvSpPr>
      <dsp:spPr>
        <a:xfrm>
          <a:off x="1621683" y="0"/>
          <a:ext cx="1504554" cy="354330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Access to services</a:t>
          </a:r>
          <a:endParaRPr lang="en-US" sz="1900" kern="1200" dirty="0"/>
        </a:p>
      </dsp:txBody>
      <dsp:txXfrm>
        <a:off x="1621683" y="0"/>
        <a:ext cx="1504554" cy="1062990"/>
      </dsp:txXfrm>
    </dsp:sp>
    <dsp:sp modelId="{46CACC65-5BC5-4FA8-AAC6-D69EAA835426}">
      <dsp:nvSpPr>
        <dsp:cNvPr id="0" name=""/>
        <dsp:cNvSpPr/>
      </dsp:nvSpPr>
      <dsp:spPr>
        <a:xfrm>
          <a:off x="1772138" y="1063292"/>
          <a:ext cx="1203643" cy="696116"/>
        </a:xfrm>
        <a:prstGeom prst="roundRect">
          <a:avLst>
            <a:gd name="adj" fmla="val 10000"/>
          </a:avLst>
        </a:prstGeom>
        <a:solidFill>
          <a:schemeClr val="accent3">
            <a:hueOff val="445890"/>
            <a:satOff val="-14750"/>
            <a:lumOff val="-2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Rural Roads</a:t>
          </a:r>
        </a:p>
      </dsp:txBody>
      <dsp:txXfrm>
        <a:off x="1792527" y="1083681"/>
        <a:ext cx="1162865" cy="655338"/>
      </dsp:txXfrm>
    </dsp:sp>
    <dsp:sp modelId="{ADB13B11-2F93-47C0-8E7D-13A8CE438ABF}">
      <dsp:nvSpPr>
        <dsp:cNvPr id="0" name=""/>
        <dsp:cNvSpPr/>
      </dsp:nvSpPr>
      <dsp:spPr>
        <a:xfrm>
          <a:off x="1772138" y="1866504"/>
          <a:ext cx="1203643" cy="696116"/>
        </a:xfrm>
        <a:prstGeom prst="roundRect">
          <a:avLst>
            <a:gd name="adj" fmla="val 10000"/>
          </a:avLst>
        </a:prstGeom>
        <a:solidFill>
          <a:schemeClr val="accent3">
            <a:hueOff val="668835"/>
            <a:satOff val="-22125"/>
            <a:lumOff val="-32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US" sz="900" kern="1200" dirty="0" smtClean="0"/>
            <a:t>Financial Services,</a:t>
          </a:r>
        </a:p>
      </dsp:txBody>
      <dsp:txXfrm>
        <a:off x="1792527" y="1886893"/>
        <a:ext cx="1162865" cy="655338"/>
      </dsp:txXfrm>
    </dsp:sp>
    <dsp:sp modelId="{58F53FE0-5C18-4C1D-BB3D-5D1560551591}">
      <dsp:nvSpPr>
        <dsp:cNvPr id="0" name=""/>
        <dsp:cNvSpPr/>
      </dsp:nvSpPr>
      <dsp:spPr>
        <a:xfrm>
          <a:off x="1772138" y="2669715"/>
          <a:ext cx="1203643" cy="696116"/>
        </a:xfrm>
        <a:prstGeom prst="roundRect">
          <a:avLst>
            <a:gd name="adj" fmla="val 10000"/>
          </a:avLst>
        </a:prstGeom>
        <a:solidFill>
          <a:schemeClr val="accent3">
            <a:hueOff val="891780"/>
            <a:satOff val="-29500"/>
            <a:lumOff val="-4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Nutrition and health</a:t>
          </a:r>
        </a:p>
      </dsp:txBody>
      <dsp:txXfrm>
        <a:off x="1792527" y="2690104"/>
        <a:ext cx="1162865" cy="655338"/>
      </dsp:txXfrm>
    </dsp:sp>
    <dsp:sp modelId="{034CFCB9-41A8-4F5F-9FA1-C7F2FF852CC7}">
      <dsp:nvSpPr>
        <dsp:cNvPr id="0" name=""/>
        <dsp:cNvSpPr/>
      </dsp:nvSpPr>
      <dsp:spPr>
        <a:xfrm>
          <a:off x="3239078" y="0"/>
          <a:ext cx="1504554" cy="354330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Resource efficiency</a:t>
          </a:r>
        </a:p>
      </dsp:txBody>
      <dsp:txXfrm>
        <a:off x="3239078" y="0"/>
        <a:ext cx="1504554" cy="1062990"/>
      </dsp:txXfrm>
    </dsp:sp>
    <dsp:sp modelId="{CF2C0F4B-A576-46B3-A4DD-A6512022EB4B}">
      <dsp:nvSpPr>
        <dsp:cNvPr id="0" name=""/>
        <dsp:cNvSpPr/>
      </dsp:nvSpPr>
      <dsp:spPr>
        <a:xfrm>
          <a:off x="3389534" y="1064028"/>
          <a:ext cx="1203643" cy="1068353"/>
        </a:xfrm>
        <a:prstGeom prst="roundRect">
          <a:avLst>
            <a:gd name="adj" fmla="val 10000"/>
          </a:avLst>
        </a:prstGeom>
        <a:solidFill>
          <a:schemeClr val="accent3">
            <a:hueOff val="1114725"/>
            <a:satOff val="-36875"/>
            <a:lumOff val="-5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Efficient Energy solutions</a:t>
          </a:r>
        </a:p>
      </dsp:txBody>
      <dsp:txXfrm>
        <a:off x="3420825" y="1095319"/>
        <a:ext cx="1141061" cy="1005771"/>
      </dsp:txXfrm>
    </dsp:sp>
    <dsp:sp modelId="{2855C22B-7B1D-455F-97D2-79D86BAE3717}">
      <dsp:nvSpPr>
        <dsp:cNvPr id="0" name=""/>
        <dsp:cNvSpPr/>
      </dsp:nvSpPr>
      <dsp:spPr>
        <a:xfrm>
          <a:off x="3389534" y="2296743"/>
          <a:ext cx="1203643" cy="1068353"/>
        </a:xfrm>
        <a:prstGeom prst="roundRect">
          <a:avLst>
            <a:gd name="adj" fmla="val 10000"/>
          </a:avLst>
        </a:prstGeom>
        <a:solidFill>
          <a:schemeClr val="accent3">
            <a:hueOff val="1337670"/>
            <a:satOff val="-44250"/>
            <a:lumOff val="-64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smtClean="0"/>
            <a:t>Energy-Agriculture-Water-Climate </a:t>
          </a:r>
          <a:r>
            <a:rPr lang="en-US" sz="1050" kern="1200" dirty="0" smtClean="0"/>
            <a:t>nexus</a:t>
          </a:r>
        </a:p>
      </dsp:txBody>
      <dsp:txXfrm>
        <a:off x="3420825" y="2328034"/>
        <a:ext cx="1141061" cy="1005771"/>
      </dsp:txXfrm>
    </dsp:sp>
    <dsp:sp modelId="{B1E64EA2-C954-48FF-AD6F-EC7D6576A797}">
      <dsp:nvSpPr>
        <dsp:cNvPr id="0" name=""/>
        <dsp:cNvSpPr/>
      </dsp:nvSpPr>
      <dsp:spPr>
        <a:xfrm>
          <a:off x="4856474" y="0"/>
          <a:ext cx="1504554" cy="354330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Increasing knowledge</a:t>
          </a:r>
        </a:p>
      </dsp:txBody>
      <dsp:txXfrm>
        <a:off x="4856474" y="0"/>
        <a:ext cx="1504554" cy="1062990"/>
      </dsp:txXfrm>
    </dsp:sp>
    <dsp:sp modelId="{3341CB36-4855-484E-A933-32EFC89022E6}">
      <dsp:nvSpPr>
        <dsp:cNvPr id="0" name=""/>
        <dsp:cNvSpPr/>
      </dsp:nvSpPr>
      <dsp:spPr>
        <a:xfrm>
          <a:off x="5006930" y="1063292"/>
          <a:ext cx="1203643" cy="696116"/>
        </a:xfrm>
        <a:prstGeom prst="roundRect">
          <a:avLst>
            <a:gd name="adj" fmla="val 10000"/>
          </a:avLst>
        </a:prstGeom>
        <a:solidFill>
          <a:schemeClr val="accent3">
            <a:hueOff val="1560615"/>
            <a:satOff val="-51625"/>
            <a:lumOff val="-74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Climate Change and Disaster Preparedness/Response</a:t>
          </a:r>
        </a:p>
      </dsp:txBody>
      <dsp:txXfrm>
        <a:off x="5027319" y="1083681"/>
        <a:ext cx="1162865" cy="655338"/>
      </dsp:txXfrm>
    </dsp:sp>
    <dsp:sp modelId="{21D24F5D-59F3-47B9-901F-EE399BBBE704}">
      <dsp:nvSpPr>
        <dsp:cNvPr id="0" name=""/>
        <dsp:cNvSpPr/>
      </dsp:nvSpPr>
      <dsp:spPr>
        <a:xfrm>
          <a:off x="5006930" y="1866504"/>
          <a:ext cx="1203643" cy="696116"/>
        </a:xfrm>
        <a:prstGeom prst="roundRect">
          <a:avLst>
            <a:gd name="adj" fmla="val 10000"/>
          </a:avLst>
        </a:prstGeom>
        <a:solidFill>
          <a:schemeClr val="accent3">
            <a:hueOff val="1783560"/>
            <a:satOff val="-59000"/>
            <a:lumOff val="-8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Gender sensitive agriculture</a:t>
          </a:r>
        </a:p>
      </dsp:txBody>
      <dsp:txXfrm>
        <a:off x="5027319" y="1886893"/>
        <a:ext cx="1162865" cy="655338"/>
      </dsp:txXfrm>
    </dsp:sp>
    <dsp:sp modelId="{367A01D3-9754-439F-BF6C-90071E3EB6F5}">
      <dsp:nvSpPr>
        <dsp:cNvPr id="0" name=""/>
        <dsp:cNvSpPr/>
      </dsp:nvSpPr>
      <dsp:spPr>
        <a:xfrm>
          <a:off x="5006930" y="2669715"/>
          <a:ext cx="1203643" cy="696116"/>
        </a:xfrm>
        <a:prstGeom prst="roundRect">
          <a:avLst>
            <a:gd name="adj" fmla="val 10000"/>
          </a:avLst>
        </a:prstGeom>
        <a:solidFill>
          <a:schemeClr val="accent3">
            <a:hueOff val="2006505"/>
            <a:satOff val="-66375"/>
            <a:lumOff val="-96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Regional Integration: food security</a:t>
          </a:r>
        </a:p>
      </dsp:txBody>
      <dsp:txXfrm>
        <a:off x="5027319" y="2690104"/>
        <a:ext cx="1162865" cy="655338"/>
      </dsp:txXfrm>
    </dsp:sp>
    <dsp:sp modelId="{B4495A08-C487-4C2D-A397-6E5923680994}">
      <dsp:nvSpPr>
        <dsp:cNvPr id="0" name=""/>
        <dsp:cNvSpPr/>
      </dsp:nvSpPr>
      <dsp:spPr>
        <a:xfrm>
          <a:off x="6473870" y="0"/>
          <a:ext cx="1504554" cy="354330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Safety Nets and Services</a:t>
          </a:r>
        </a:p>
      </dsp:txBody>
      <dsp:txXfrm>
        <a:off x="6473870" y="0"/>
        <a:ext cx="1504554" cy="1062990"/>
      </dsp:txXfrm>
    </dsp:sp>
    <dsp:sp modelId="{E517B20A-92D6-4685-B1C9-A735EBFACA05}">
      <dsp:nvSpPr>
        <dsp:cNvPr id="0" name=""/>
        <dsp:cNvSpPr/>
      </dsp:nvSpPr>
      <dsp:spPr>
        <a:xfrm>
          <a:off x="6624325" y="1064028"/>
          <a:ext cx="1203643" cy="1068353"/>
        </a:xfrm>
        <a:prstGeom prst="roundRect">
          <a:avLst>
            <a:gd name="adj" fmla="val 10000"/>
          </a:avLst>
        </a:prstGeom>
        <a:solidFill>
          <a:schemeClr val="accent3">
            <a:hueOff val="2229450"/>
            <a:satOff val="-73750"/>
            <a:lumOff val="-10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Vocational training</a:t>
          </a:r>
        </a:p>
      </dsp:txBody>
      <dsp:txXfrm>
        <a:off x="6655616" y="1095319"/>
        <a:ext cx="1141061" cy="1005771"/>
      </dsp:txXfrm>
    </dsp:sp>
    <dsp:sp modelId="{6A0BC757-1AC9-4436-8283-29A0A56FB6D8}">
      <dsp:nvSpPr>
        <dsp:cNvPr id="0" name=""/>
        <dsp:cNvSpPr/>
      </dsp:nvSpPr>
      <dsp:spPr>
        <a:xfrm>
          <a:off x="6624325" y="2296743"/>
          <a:ext cx="1203643" cy="1068353"/>
        </a:xfrm>
        <a:prstGeom prst="roundRect">
          <a:avLst>
            <a:gd name="adj" fmla="val 10000"/>
          </a:avLst>
        </a:prstGeom>
        <a:solidFill>
          <a:schemeClr val="accent3">
            <a:hueOff val="2452395"/>
            <a:satOff val="-81125"/>
            <a:lumOff val="-11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66725">
            <a:lnSpc>
              <a:spcPct val="90000"/>
            </a:lnSpc>
            <a:spcBef>
              <a:spcPct val="0"/>
            </a:spcBef>
            <a:spcAft>
              <a:spcPct val="35000"/>
            </a:spcAft>
          </a:pPr>
          <a:r>
            <a:rPr lang="en-US" sz="1050" kern="1200" dirty="0" smtClean="0"/>
            <a:t>Social protection and safety nets</a:t>
          </a:r>
        </a:p>
      </dsp:txBody>
      <dsp:txXfrm>
        <a:off x="6655616" y="2328034"/>
        <a:ext cx="1141061" cy="100577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0.65838</cdr:x>
      <cdr:y>0.19374</cdr:y>
    </cdr:from>
    <cdr:to>
      <cdr:x>0.93707</cdr:x>
      <cdr:y>0.57192</cdr:y>
    </cdr:to>
    <cdr:sp macro="" textlink="">
      <cdr:nvSpPr>
        <cdr:cNvPr id="2" name="TextBox 1"/>
        <cdr:cNvSpPr txBox="1"/>
      </cdr:nvSpPr>
      <cdr:spPr>
        <a:xfrm xmlns:a="http://schemas.openxmlformats.org/drawingml/2006/main">
          <a:off x="3060290" y="897230"/>
          <a:ext cx="1295400" cy="17513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latin typeface="Arial Narrow" pitchFamily="34" charset="0"/>
            </a:rPr>
            <a:t>Agriculture accounts</a:t>
          </a:r>
          <a:r>
            <a:rPr lang="en-US" sz="1600" baseline="0" dirty="0">
              <a:latin typeface="Arial Narrow" pitchFamily="34" charset="0"/>
            </a:rPr>
            <a:t> for 30% of all GHG emissions*</a:t>
          </a:r>
          <a:endParaRPr lang="en-US" sz="1600" dirty="0">
            <a:latin typeface="Arial Narrow" pitchFamily="34" charset="0"/>
          </a:endParaRPr>
        </a:p>
      </cdr:txBody>
    </cdr:sp>
  </cdr:relSizeAnchor>
  <cdr:relSizeAnchor xmlns:cdr="http://schemas.openxmlformats.org/drawingml/2006/chartDrawing">
    <cdr:from>
      <cdr:x>0.65838</cdr:x>
      <cdr:y>0.56932</cdr:y>
    </cdr:from>
    <cdr:to>
      <cdr:x>0.95027</cdr:x>
      <cdr:y>0.95444</cdr:y>
    </cdr:to>
    <cdr:sp macro="" textlink="">
      <cdr:nvSpPr>
        <cdr:cNvPr id="3" name="TextBox 1"/>
        <cdr:cNvSpPr txBox="1"/>
      </cdr:nvSpPr>
      <cdr:spPr>
        <a:xfrm xmlns:a="http://schemas.openxmlformats.org/drawingml/2006/main">
          <a:off x="3060282" y="1977387"/>
          <a:ext cx="1356763" cy="13376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mbria"/>
            </a:defRPr>
          </a:lvl1pPr>
          <a:lvl2pPr marL="457200" indent="0">
            <a:defRPr sz="1100">
              <a:latin typeface="Cambria"/>
            </a:defRPr>
          </a:lvl2pPr>
          <a:lvl3pPr marL="914400" indent="0">
            <a:defRPr sz="1100">
              <a:latin typeface="Cambria"/>
            </a:defRPr>
          </a:lvl3pPr>
          <a:lvl4pPr marL="1371600" indent="0">
            <a:defRPr sz="1100">
              <a:latin typeface="Cambria"/>
            </a:defRPr>
          </a:lvl4pPr>
          <a:lvl5pPr marL="1828800" indent="0">
            <a:defRPr sz="1100">
              <a:latin typeface="Cambria"/>
            </a:defRPr>
          </a:lvl5pPr>
          <a:lvl6pPr marL="2286000" indent="0">
            <a:defRPr sz="1100">
              <a:latin typeface="Cambria"/>
            </a:defRPr>
          </a:lvl6pPr>
          <a:lvl7pPr marL="2743200" indent="0">
            <a:defRPr sz="1100">
              <a:latin typeface="Cambria"/>
            </a:defRPr>
          </a:lvl7pPr>
          <a:lvl8pPr marL="3200400" indent="0">
            <a:defRPr sz="1100">
              <a:latin typeface="Cambria"/>
            </a:defRPr>
          </a:lvl8pPr>
          <a:lvl9pPr marL="3657600" indent="0">
            <a:defRPr sz="1100">
              <a:latin typeface="Cambria"/>
            </a:defRPr>
          </a:lvl9pPr>
        </a:lstStyle>
        <a:p xmlns:a="http://schemas.openxmlformats.org/drawingml/2006/main">
          <a:r>
            <a:rPr lang="en-US" sz="1600" dirty="0">
              <a:latin typeface="Arial Narrow" pitchFamily="34" charset="0"/>
            </a:rPr>
            <a:t>Agriculture has </a:t>
          </a:r>
          <a:r>
            <a:rPr lang="en-US" sz="1600" dirty="0" smtClean="0">
              <a:latin typeface="Arial Narrow" pitchFamily="34" charset="0"/>
            </a:rPr>
            <a:t>biophysical potential </a:t>
          </a:r>
          <a:r>
            <a:rPr lang="en-US" sz="1600" dirty="0">
              <a:latin typeface="Arial Narrow" pitchFamily="34" charset="0"/>
            </a:rPr>
            <a:t>to offset in soils 2</a:t>
          </a:r>
          <a:r>
            <a:rPr lang="en-US" sz="1600" baseline="0" dirty="0">
              <a:latin typeface="Arial Narrow" pitchFamily="34" charset="0"/>
            </a:rPr>
            <a:t>0% of  all CO</a:t>
          </a:r>
          <a:r>
            <a:rPr lang="en-US" sz="1600" baseline="-25000" dirty="0">
              <a:latin typeface="Arial Narrow" pitchFamily="34" charset="0"/>
            </a:rPr>
            <a:t>2</a:t>
          </a:r>
          <a:r>
            <a:rPr lang="en-US" sz="1600" baseline="0" dirty="0">
              <a:latin typeface="Arial Narrow" pitchFamily="34" charset="0"/>
            </a:rPr>
            <a:t> </a:t>
          </a:r>
          <a:r>
            <a:rPr lang="en-US" sz="1600" baseline="0" dirty="0" smtClean="0">
              <a:latin typeface="Arial Narrow" pitchFamily="34" charset="0"/>
            </a:rPr>
            <a:t>emissions</a:t>
          </a:r>
          <a:endParaRPr lang="en-US" sz="1600" dirty="0">
            <a:latin typeface="Arial Narrow"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411"/>
          </a:xfrm>
          <a:prstGeom prst="rect">
            <a:avLst/>
          </a:prstGeom>
        </p:spPr>
        <p:txBody>
          <a:bodyPr vert="horz" lIns="92951" tIns="46476" rIns="92951" bIns="46476" rtlCol="0"/>
          <a:lstStyle>
            <a:lvl1pPr algn="l">
              <a:defRPr sz="1200"/>
            </a:lvl1pPr>
          </a:lstStyle>
          <a:p>
            <a:endParaRPr lang="en-US"/>
          </a:p>
        </p:txBody>
      </p:sp>
      <p:sp>
        <p:nvSpPr>
          <p:cNvPr id="3" name="Date Placeholder 2"/>
          <p:cNvSpPr>
            <a:spLocks noGrp="1"/>
          </p:cNvSpPr>
          <p:nvPr>
            <p:ph type="dt" sz="quarter" idx="1"/>
          </p:nvPr>
        </p:nvSpPr>
        <p:spPr>
          <a:xfrm>
            <a:off x="3850443" y="1"/>
            <a:ext cx="2945659" cy="496411"/>
          </a:xfrm>
          <a:prstGeom prst="rect">
            <a:avLst/>
          </a:prstGeom>
        </p:spPr>
        <p:txBody>
          <a:bodyPr vert="horz" lIns="92951" tIns="46476" rIns="92951" bIns="46476" rtlCol="0"/>
          <a:lstStyle>
            <a:lvl1pPr algn="r">
              <a:defRPr sz="1200"/>
            </a:lvl1pPr>
          </a:lstStyle>
          <a:p>
            <a:fld id="{2205AE87-D040-4808-A36A-543D5DEE8053}" type="datetimeFigureOut">
              <a:rPr lang="en-US" smtClean="0"/>
              <a:pPr/>
              <a:t>10/29/2014</a:t>
            </a:fld>
            <a:endParaRPr lang="en-US"/>
          </a:p>
        </p:txBody>
      </p:sp>
      <p:sp>
        <p:nvSpPr>
          <p:cNvPr id="4" name="Footer Placeholder 3"/>
          <p:cNvSpPr>
            <a:spLocks noGrp="1"/>
          </p:cNvSpPr>
          <p:nvPr>
            <p:ph type="ftr" sz="quarter" idx="2"/>
          </p:nvPr>
        </p:nvSpPr>
        <p:spPr>
          <a:xfrm>
            <a:off x="0" y="9430092"/>
            <a:ext cx="2945659" cy="496411"/>
          </a:xfrm>
          <a:prstGeom prst="rect">
            <a:avLst/>
          </a:prstGeom>
        </p:spPr>
        <p:txBody>
          <a:bodyPr vert="horz" lIns="92951" tIns="46476" rIns="92951" bIns="46476"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2"/>
            <a:ext cx="2945659" cy="496411"/>
          </a:xfrm>
          <a:prstGeom prst="rect">
            <a:avLst/>
          </a:prstGeom>
        </p:spPr>
        <p:txBody>
          <a:bodyPr vert="horz" lIns="92951" tIns="46476" rIns="92951" bIns="46476" rtlCol="0" anchor="b"/>
          <a:lstStyle>
            <a:lvl1pPr algn="r">
              <a:defRPr sz="1200"/>
            </a:lvl1pPr>
          </a:lstStyle>
          <a:p>
            <a:fld id="{B8106085-77FA-4801-92B3-70CD15A1BB02}" type="slidenum">
              <a:rPr lang="en-US" smtClean="0"/>
              <a:pPr/>
              <a:t>‹#›</a:t>
            </a:fld>
            <a:endParaRPr lang="en-US"/>
          </a:p>
        </p:txBody>
      </p:sp>
    </p:spTree>
    <p:extLst>
      <p:ext uri="{BB962C8B-B14F-4D97-AF65-F5344CB8AC3E}">
        <p14:creationId xmlns:p14="http://schemas.microsoft.com/office/powerpoint/2010/main" val="3374402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411"/>
          </a:xfrm>
          <a:prstGeom prst="rect">
            <a:avLst/>
          </a:prstGeom>
        </p:spPr>
        <p:txBody>
          <a:bodyPr vert="horz" lIns="92951" tIns="46476" rIns="92951" bIns="46476" rtlCol="0"/>
          <a:lstStyle>
            <a:lvl1pPr algn="l">
              <a:defRPr sz="1200"/>
            </a:lvl1pPr>
          </a:lstStyle>
          <a:p>
            <a:endParaRPr lang="en-US"/>
          </a:p>
        </p:txBody>
      </p:sp>
      <p:sp>
        <p:nvSpPr>
          <p:cNvPr id="3" name="Date Placeholder 2"/>
          <p:cNvSpPr>
            <a:spLocks noGrp="1"/>
          </p:cNvSpPr>
          <p:nvPr>
            <p:ph type="dt" idx="1"/>
          </p:nvPr>
        </p:nvSpPr>
        <p:spPr>
          <a:xfrm>
            <a:off x="3850443" y="1"/>
            <a:ext cx="2945659" cy="496411"/>
          </a:xfrm>
          <a:prstGeom prst="rect">
            <a:avLst/>
          </a:prstGeom>
        </p:spPr>
        <p:txBody>
          <a:bodyPr vert="horz" lIns="92951" tIns="46476" rIns="92951" bIns="46476" rtlCol="0"/>
          <a:lstStyle>
            <a:lvl1pPr algn="r">
              <a:defRPr sz="1200"/>
            </a:lvl1pPr>
          </a:lstStyle>
          <a:p>
            <a:fld id="{86241A4B-7FFC-4504-BCCC-D009EBE6E04B}" type="datetimeFigureOut">
              <a:rPr lang="en-US" smtClean="0"/>
              <a:pPr/>
              <a:t>10/29/2014</a:t>
            </a:fld>
            <a:endParaRPr lang="en-US"/>
          </a:p>
        </p:txBody>
      </p:sp>
      <p:sp>
        <p:nvSpPr>
          <p:cNvPr id="4" name="Slide Image Placeholder 3"/>
          <p:cNvSpPr>
            <a:spLocks noGrp="1" noRot="1" noChangeAspect="1"/>
          </p:cNvSpPr>
          <p:nvPr>
            <p:ph type="sldImg" idx="2"/>
          </p:nvPr>
        </p:nvSpPr>
        <p:spPr>
          <a:xfrm>
            <a:off x="88900" y="742950"/>
            <a:ext cx="6619875" cy="3724275"/>
          </a:xfrm>
          <a:prstGeom prst="rect">
            <a:avLst/>
          </a:prstGeom>
          <a:noFill/>
          <a:ln w="12700">
            <a:solidFill>
              <a:prstClr val="black"/>
            </a:solidFill>
          </a:ln>
        </p:spPr>
        <p:txBody>
          <a:bodyPr vert="horz" lIns="92951" tIns="46476" rIns="92951" bIns="46476" rtlCol="0" anchor="ctr"/>
          <a:lstStyle/>
          <a:p>
            <a:endParaRPr lang="en-US"/>
          </a:p>
        </p:txBody>
      </p:sp>
      <p:sp>
        <p:nvSpPr>
          <p:cNvPr id="5" name="Notes Placeholder 4"/>
          <p:cNvSpPr>
            <a:spLocks noGrp="1"/>
          </p:cNvSpPr>
          <p:nvPr>
            <p:ph type="body" sz="quarter" idx="3"/>
          </p:nvPr>
        </p:nvSpPr>
        <p:spPr>
          <a:xfrm>
            <a:off x="679768" y="4715908"/>
            <a:ext cx="5438140" cy="4467701"/>
          </a:xfrm>
          <a:prstGeom prst="rect">
            <a:avLst/>
          </a:prstGeom>
        </p:spPr>
        <p:txBody>
          <a:bodyPr vert="horz" lIns="92951" tIns="46476" rIns="92951" bIns="4647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430092"/>
            <a:ext cx="2945659" cy="496411"/>
          </a:xfrm>
          <a:prstGeom prst="rect">
            <a:avLst/>
          </a:prstGeom>
        </p:spPr>
        <p:txBody>
          <a:bodyPr vert="horz" lIns="92951" tIns="46476" rIns="92951" bIns="46476"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2"/>
            <a:ext cx="2945659" cy="496411"/>
          </a:xfrm>
          <a:prstGeom prst="rect">
            <a:avLst/>
          </a:prstGeom>
        </p:spPr>
        <p:txBody>
          <a:bodyPr vert="horz" lIns="92951" tIns="46476" rIns="92951" bIns="46476" rtlCol="0" anchor="b"/>
          <a:lstStyle>
            <a:lvl1pPr algn="r">
              <a:defRPr sz="1200"/>
            </a:lvl1pPr>
          </a:lstStyle>
          <a:p>
            <a:fld id="{BC2D6027-E701-4070-B55E-75FEE6951D80}" type="slidenum">
              <a:rPr lang="en-US" smtClean="0"/>
              <a:pPr/>
              <a:t>‹#›</a:t>
            </a:fld>
            <a:endParaRPr lang="en-US"/>
          </a:p>
        </p:txBody>
      </p:sp>
    </p:spTree>
    <p:extLst>
      <p:ext uri="{BB962C8B-B14F-4D97-AF65-F5344CB8AC3E}">
        <p14:creationId xmlns:p14="http://schemas.microsoft.com/office/powerpoint/2010/main" val="2560173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0" dirty="0" smtClean="0"/>
              <a:t>SAR: 1.6 B population;</a:t>
            </a:r>
            <a:r>
              <a:rPr lang="en-US" b="0" baseline="0" dirty="0" smtClean="0"/>
              <a:t> 1.1 B rural population; A-GDP (2010): 401.8 B; GDP Growth 2000-10: 7.1%; A-GDP Growth 2000-10: 3.1%</a:t>
            </a:r>
            <a:endParaRPr lang="en-US" b="0" dirty="0" smtClean="0"/>
          </a:p>
          <a:p>
            <a:endParaRPr lang="en-US" b="0" dirty="0" smtClean="0"/>
          </a:p>
        </p:txBody>
      </p:sp>
      <p:sp>
        <p:nvSpPr>
          <p:cNvPr id="4" name="Slide Number Placeholder 3"/>
          <p:cNvSpPr>
            <a:spLocks noGrp="1"/>
          </p:cNvSpPr>
          <p:nvPr>
            <p:ph type="sldNum" sz="quarter" idx="10"/>
          </p:nvPr>
        </p:nvSpPr>
        <p:spPr/>
        <p:txBody>
          <a:bodyPr/>
          <a:lstStyle/>
          <a:p>
            <a:fld id="{BC2D6027-E701-4070-B55E-75FEE6951D80}" type="slidenum">
              <a:rPr lang="en-US" smtClean="0"/>
              <a:pPr/>
              <a:t>1</a:t>
            </a:fld>
            <a:endParaRPr lang="en-US"/>
          </a:p>
        </p:txBody>
      </p:sp>
    </p:spTree>
    <p:extLst>
      <p:ext uri="{BB962C8B-B14F-4D97-AF65-F5344CB8AC3E}">
        <p14:creationId xmlns:p14="http://schemas.microsoft.com/office/powerpoint/2010/main" val="94017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0" dirty="0" smtClean="0"/>
              <a:t>SAR: 1.6 B population;</a:t>
            </a:r>
            <a:r>
              <a:rPr lang="en-US" b="0" baseline="0" dirty="0" smtClean="0"/>
              <a:t> 1.1 B rural population; A-GDP (2010): 401.8 B; GDP Growth 2000-10: 7.1%; A-GDP Growth 2000-10: 3.1%</a:t>
            </a:r>
            <a:endParaRPr lang="en-US" b="0" dirty="0" smtClean="0"/>
          </a:p>
          <a:p>
            <a:endParaRPr lang="en-US" b="0" dirty="0" smtClean="0"/>
          </a:p>
        </p:txBody>
      </p:sp>
      <p:sp>
        <p:nvSpPr>
          <p:cNvPr id="4" name="Slide Number Placeholder 3"/>
          <p:cNvSpPr>
            <a:spLocks noGrp="1"/>
          </p:cNvSpPr>
          <p:nvPr>
            <p:ph type="sldNum" sz="quarter" idx="10"/>
          </p:nvPr>
        </p:nvSpPr>
        <p:spPr/>
        <p:txBody>
          <a:bodyPr/>
          <a:lstStyle/>
          <a:p>
            <a:fld id="{BC2D6027-E701-4070-B55E-75FEE6951D80}" type="slidenum">
              <a:rPr lang="en-US" smtClean="0"/>
              <a:pPr/>
              <a:t>2</a:t>
            </a:fld>
            <a:endParaRPr lang="en-US"/>
          </a:p>
        </p:txBody>
      </p:sp>
    </p:spTree>
    <p:extLst>
      <p:ext uri="{BB962C8B-B14F-4D97-AF65-F5344CB8AC3E}">
        <p14:creationId xmlns:p14="http://schemas.microsoft.com/office/powerpoint/2010/main" val="2781462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2D6027-E701-4070-B55E-75FEE6951D80}" type="slidenum">
              <a:rPr lang="en-US" smtClean="0"/>
              <a:pPr/>
              <a:t>5</a:t>
            </a:fld>
            <a:endParaRPr lang="en-US"/>
          </a:p>
        </p:txBody>
      </p:sp>
    </p:spTree>
    <p:extLst>
      <p:ext uri="{BB962C8B-B14F-4D97-AF65-F5344CB8AC3E}">
        <p14:creationId xmlns:p14="http://schemas.microsoft.com/office/powerpoint/2010/main" val="26528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GHI,</a:t>
            </a:r>
            <a:r>
              <a:rPr lang="en-US" baseline="0" dirty="0" smtClean="0"/>
              <a:t> due to IFPRI, comprises following equally weighted indicators: (</a:t>
            </a:r>
            <a:r>
              <a:rPr lang="en-US" baseline="0" dirty="0" err="1" smtClean="0"/>
              <a:t>i</a:t>
            </a:r>
            <a:r>
              <a:rPr lang="en-US" baseline="0" dirty="0" smtClean="0"/>
              <a:t>) Undernourishment (% population undernourished – insufficient calorie intake); (ii) child underweight: % children-under-five who are “underweight” (low weight for age, reflecting wasting, stunting, or both); (ii) child mortality: mortality rate of children-under-five.   0 is best score and 100 is worst.)</a:t>
            </a:r>
            <a:endParaRPr lang="en-US" dirty="0"/>
          </a:p>
        </p:txBody>
      </p:sp>
      <p:sp>
        <p:nvSpPr>
          <p:cNvPr id="4" name="Slide Number Placeholder 3"/>
          <p:cNvSpPr>
            <a:spLocks noGrp="1"/>
          </p:cNvSpPr>
          <p:nvPr>
            <p:ph type="sldNum" sz="quarter" idx="10"/>
          </p:nvPr>
        </p:nvSpPr>
        <p:spPr/>
        <p:txBody>
          <a:bodyPr/>
          <a:lstStyle/>
          <a:p>
            <a:fld id="{BC2D6027-E701-4070-B55E-75FEE6951D80}" type="slidenum">
              <a:rPr lang="en-US" smtClean="0"/>
              <a:pPr/>
              <a:t>7</a:t>
            </a:fld>
            <a:endParaRPr lang="en-US"/>
          </a:p>
        </p:txBody>
      </p:sp>
    </p:spTree>
    <p:extLst>
      <p:ext uri="{BB962C8B-B14F-4D97-AF65-F5344CB8AC3E}">
        <p14:creationId xmlns:p14="http://schemas.microsoft.com/office/powerpoint/2010/main" val="3446712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228600" indent="-228600">
              <a:buAutoNum type="arabicPeriod"/>
            </a:pPr>
            <a:r>
              <a:rPr lang="en-US" dirty="0" smtClean="0"/>
              <a:t>Yield</a:t>
            </a:r>
            <a:r>
              <a:rPr lang="en-US" baseline="0" dirty="0" smtClean="0"/>
              <a:t> gains since 1961 </a:t>
            </a:r>
            <a:r>
              <a:rPr lang="en-US" baseline="0" dirty="0" err="1" smtClean="0"/>
              <a:t>avodied</a:t>
            </a:r>
            <a:r>
              <a:rPr lang="en-US" baseline="0" dirty="0" smtClean="0"/>
              <a:t> 13.1 </a:t>
            </a:r>
            <a:r>
              <a:rPr lang="en-US" baseline="0" dirty="0" err="1" smtClean="0"/>
              <a:t>gigatons</a:t>
            </a:r>
            <a:r>
              <a:rPr lang="en-US" baseline="0" dirty="0" smtClean="0"/>
              <a:t> of CO2 per year (</a:t>
            </a:r>
            <a:r>
              <a:rPr lang="en-US" baseline="0" dirty="0" err="1" smtClean="0"/>
              <a:t>approx</a:t>
            </a:r>
            <a:r>
              <a:rPr lang="en-US" baseline="0" dirty="0" smtClean="0"/>
              <a:t> 25% of current GHG emissions). Alternatively, 2.7 times more land would be needed to produce cereal crops today if no productivity gains since 1960. 10% drag on yields since 1980 from climate change</a:t>
            </a:r>
          </a:p>
          <a:p>
            <a:pPr marL="228600" indent="-228600">
              <a:buAutoNum type="arabicPeriod"/>
            </a:pPr>
            <a:r>
              <a:rPr lang="en-US" baseline="0" dirty="0" smtClean="0"/>
              <a:t>Climate Smart Agriculture = productivity (research, extension, input use, land tenure) + adaptation (drought/flood tolerant crops, water </a:t>
            </a:r>
            <a:r>
              <a:rPr lang="en-US" baseline="0" dirty="0" err="1" smtClean="0"/>
              <a:t>mmt</a:t>
            </a:r>
            <a:r>
              <a:rPr lang="en-US" baseline="0" dirty="0" smtClean="0"/>
              <a:t>, ecosystems management, early warning systems) + mitigation (improved livestock nutrition + feed management, better waste management in intensive livestock systems, water management in rice/crop production). Also, activities that enhance productivity-adaptation-mitigation jointly (mulching, minimum tillage, </a:t>
            </a:r>
            <a:r>
              <a:rPr lang="en-US" baseline="0" dirty="0" err="1" smtClean="0"/>
              <a:t>agor</a:t>
            </a:r>
            <a:r>
              <a:rPr lang="en-US" baseline="0" dirty="0" smtClean="0"/>
              <a:t>-forestry, soil carbon storage by plants)</a:t>
            </a:r>
          </a:p>
          <a:p>
            <a:pPr marL="228600" indent="-228600">
              <a:buAutoNum type="arabicPeriod"/>
            </a:pPr>
            <a:r>
              <a:rPr lang="en-US" baseline="0" dirty="0" smtClean="0"/>
              <a:t>Landscape approaches: inter-linkage of natural resources: balance between crop production, ecosystem services of forests, and water management, biodiversity</a:t>
            </a:r>
          </a:p>
          <a:p>
            <a:pPr marL="228600" indent="-228600">
              <a:buAutoNum type="arabicPeriod"/>
            </a:pPr>
            <a:r>
              <a:rPr lang="en-US" baseline="0" dirty="0" smtClean="0"/>
              <a:t>Nutrition: invest in women smallholders (productivity and time saving technologies); development + adoption of bio-fortified varieties (Iron in beans [</a:t>
            </a:r>
            <a:r>
              <a:rPr lang="en-US" baseline="0" dirty="0" err="1" smtClean="0"/>
              <a:t>rwanda</a:t>
            </a:r>
            <a:r>
              <a:rPr lang="en-US" baseline="0" dirty="0" smtClean="0"/>
              <a:t>], vitamin A in cassava [Nigeria, DRC] and sweet potato [</a:t>
            </a:r>
            <a:r>
              <a:rPr lang="en-US" baseline="0" dirty="0" err="1" smtClean="0"/>
              <a:t>uganda</a:t>
            </a:r>
            <a:r>
              <a:rPr lang="en-US" baseline="0" dirty="0" smtClean="0"/>
              <a:t>, </a:t>
            </a:r>
            <a:r>
              <a:rPr lang="en-US" baseline="0" dirty="0" err="1" smtClean="0"/>
              <a:t>mozambique</a:t>
            </a:r>
            <a:r>
              <a:rPr lang="en-US" baseline="0" dirty="0" smtClean="0"/>
              <a:t>]); facilitate food fortification in food processing; increase nutrition education and crop diversification</a:t>
            </a:r>
          </a:p>
          <a:p>
            <a:pPr marL="228600" indent="-228600">
              <a:buAutoNum type="arabicPeriod"/>
            </a:pPr>
            <a:r>
              <a:rPr lang="en-US" baseline="0" dirty="0" smtClean="0"/>
              <a:t>Risk management:</a:t>
            </a:r>
          </a:p>
          <a:p>
            <a:pPr marL="228600" indent="-228600">
              <a:buFont typeface="Arial" pitchFamily="34" charset="0"/>
              <a:buChar char="•"/>
            </a:pPr>
            <a:r>
              <a:rPr lang="en-US" baseline="0" dirty="0" smtClean="0"/>
              <a:t>Monsoon risk: 80% water in 4 months; 60% area rain-fed; poor, smallholders</a:t>
            </a:r>
          </a:p>
          <a:p>
            <a:pPr marL="2286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Livestock disease risk: rising, impacting small producers (</a:t>
            </a:r>
            <a:r>
              <a:rPr lang="en-US" sz="1600" dirty="0" smtClean="0"/>
              <a:t>Actions: Surveillance, enhanced disease diagnostics, disease reporting, prevention (including vaccination where possible), and control  following ONE HEALTH framework)</a:t>
            </a:r>
          </a:p>
          <a:p>
            <a:pPr marL="2286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smtClean="0"/>
              <a:t>Integrated sector</a:t>
            </a:r>
            <a:r>
              <a:rPr lang="en-US" sz="1600" baseline="0" dirty="0" smtClean="0"/>
              <a:t> risk management (production, market, enabling environment; associated responses)</a:t>
            </a:r>
          </a:p>
          <a:p>
            <a:pPr marL="2286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smtClean="0"/>
              <a:t>Price risk: appropriate risk management instruments</a:t>
            </a:r>
          </a:p>
          <a:p>
            <a:pPr marL="2286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smtClean="0"/>
              <a:t>Macro production risks: food reserve, trade policy, infrastructure to improve supply efficiency</a:t>
            </a:r>
            <a:endParaRPr lang="en-US" sz="1600" dirty="0" smtClean="0"/>
          </a:p>
          <a:p>
            <a:pPr marL="228600" indent="-22860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BC2D6027-E701-4070-B55E-75FEE6951D80}" type="slidenum">
              <a:rPr lang="en-US" smtClean="0"/>
              <a:pPr/>
              <a:t>8</a:t>
            </a:fld>
            <a:endParaRPr lang="en-US"/>
          </a:p>
        </p:txBody>
      </p:sp>
    </p:spTree>
    <p:extLst>
      <p:ext uri="{BB962C8B-B14F-4D97-AF65-F5344CB8AC3E}">
        <p14:creationId xmlns:p14="http://schemas.microsoft.com/office/powerpoint/2010/main" val="584666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1. Climate Smart Agriculture Goal: sustainable</a:t>
            </a:r>
            <a:r>
              <a:rPr lang="en-US" sz="1800" baseline="0" dirty="0" smtClean="0"/>
              <a:t> </a:t>
            </a:r>
            <a:r>
              <a:rPr lang="en-US" sz="1800" baseline="0" dirty="0" err="1" smtClean="0"/>
              <a:t>ag</a:t>
            </a:r>
            <a:r>
              <a:rPr lang="en-US" sz="1800" baseline="0" dirty="0" smtClean="0"/>
              <a:t> productivity gains, strengthened farmer resilience, reduced GHG and increased carbon storage through agriculture</a:t>
            </a:r>
            <a:endParaRPr lang="en-US" sz="1800" dirty="0" smtClean="0"/>
          </a:p>
          <a:p>
            <a:r>
              <a:rPr lang="en-US" sz="1800" dirty="0" smtClean="0"/>
              <a:t>2. Operational Model:</a:t>
            </a:r>
          </a:p>
          <a:p>
            <a:pPr marL="285750" indent="-285750">
              <a:buFont typeface="Arial" pitchFamily="34" charset="0"/>
              <a:buChar char="•"/>
            </a:pPr>
            <a:r>
              <a:rPr lang="en-US" sz="1800" dirty="0" smtClean="0"/>
              <a:t>Innovate: pilot new ideas, innovative approaches, institutional alternatives</a:t>
            </a:r>
          </a:p>
          <a:p>
            <a:pPr marL="285750" indent="-285750">
              <a:buFont typeface="Arial" pitchFamily="34" charset="0"/>
              <a:buChar char="•"/>
            </a:pPr>
            <a:r>
              <a:rPr lang="en-US" sz="1800" dirty="0" smtClean="0"/>
              <a:t>Demonstrate:</a:t>
            </a:r>
            <a:r>
              <a:rPr lang="en-US" sz="1800" baseline="0" dirty="0" smtClean="0"/>
              <a:t> proof-of-concept, evaluate impact</a:t>
            </a:r>
          </a:p>
          <a:p>
            <a:pPr marL="285750" indent="-285750">
              <a:buFont typeface="Arial" pitchFamily="34" charset="0"/>
              <a:buChar char="•"/>
            </a:pPr>
            <a:r>
              <a:rPr lang="en-US" sz="1800" baseline="0" dirty="0" smtClean="0"/>
              <a:t>Consolidate and scale-up: transformative impact: within large countries and across SAR to smaller states.</a:t>
            </a:r>
            <a:endParaRPr lang="en-US" sz="1800" dirty="0" smtClean="0"/>
          </a:p>
          <a:p>
            <a:endParaRPr lang="en-US" sz="1800" dirty="0"/>
          </a:p>
        </p:txBody>
      </p:sp>
      <p:sp>
        <p:nvSpPr>
          <p:cNvPr id="4" name="Slide Number Placeholder 3"/>
          <p:cNvSpPr>
            <a:spLocks noGrp="1"/>
          </p:cNvSpPr>
          <p:nvPr>
            <p:ph type="sldNum" sz="quarter" idx="10"/>
          </p:nvPr>
        </p:nvSpPr>
        <p:spPr/>
        <p:txBody>
          <a:bodyPr/>
          <a:lstStyle/>
          <a:p>
            <a:fld id="{BC2D6027-E701-4070-B55E-75FEE6951D80}" type="slidenum">
              <a:rPr lang="en-US" smtClean="0"/>
              <a:pPr/>
              <a:t>9</a:t>
            </a:fld>
            <a:endParaRPr lang="en-US"/>
          </a:p>
        </p:txBody>
      </p:sp>
    </p:spTree>
    <p:extLst>
      <p:ext uri="{BB962C8B-B14F-4D97-AF65-F5344CB8AC3E}">
        <p14:creationId xmlns:p14="http://schemas.microsoft.com/office/powerpoint/2010/main" val="1697659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sz="1800" dirty="0"/>
          </a:p>
        </p:txBody>
      </p:sp>
      <p:sp>
        <p:nvSpPr>
          <p:cNvPr id="4" name="Slide Number Placeholder 3"/>
          <p:cNvSpPr>
            <a:spLocks noGrp="1"/>
          </p:cNvSpPr>
          <p:nvPr>
            <p:ph type="sldNum" sz="quarter" idx="10"/>
          </p:nvPr>
        </p:nvSpPr>
        <p:spPr/>
        <p:txBody>
          <a:bodyPr/>
          <a:lstStyle/>
          <a:p>
            <a:fld id="{BC2D6027-E701-4070-B55E-75FEE6951D80}" type="slidenum">
              <a:rPr lang="en-US" smtClean="0"/>
              <a:pPr/>
              <a:t>10</a:t>
            </a:fld>
            <a:endParaRPr lang="en-US"/>
          </a:p>
        </p:txBody>
      </p:sp>
    </p:spTree>
    <p:extLst>
      <p:ext uri="{BB962C8B-B14F-4D97-AF65-F5344CB8AC3E}">
        <p14:creationId xmlns:p14="http://schemas.microsoft.com/office/powerpoint/2010/main" val="5790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normAutofit/>
          </a:bodyPr>
          <a:lstStyle/>
          <a:p>
            <a:endParaRPr lang="en-US" sz="1800" dirty="0"/>
          </a:p>
        </p:txBody>
      </p:sp>
      <p:sp>
        <p:nvSpPr>
          <p:cNvPr id="4" name="Slide Number Placeholder 3"/>
          <p:cNvSpPr>
            <a:spLocks noGrp="1"/>
          </p:cNvSpPr>
          <p:nvPr>
            <p:ph type="sldNum" sz="quarter" idx="10"/>
          </p:nvPr>
        </p:nvSpPr>
        <p:spPr/>
        <p:txBody>
          <a:bodyPr/>
          <a:lstStyle/>
          <a:p>
            <a:fld id="{9AB48109-FAE7-4D86-9FA9-721A5D09D2B1}" type="slidenum">
              <a:rPr lang="en-US" smtClean="0"/>
              <a:pPr/>
              <a:t>11</a:t>
            </a:fld>
            <a:endParaRPr lang="en-US"/>
          </a:p>
        </p:txBody>
      </p:sp>
    </p:spTree>
    <p:extLst>
      <p:ext uri="{BB962C8B-B14F-4D97-AF65-F5344CB8AC3E}">
        <p14:creationId xmlns:p14="http://schemas.microsoft.com/office/powerpoint/2010/main" val="22386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normAutofit/>
          </a:bodyPr>
          <a:lstStyle/>
          <a:p>
            <a:r>
              <a:rPr lang="en-US" sz="1600" dirty="0"/>
              <a:t>As I showed earlier with the maize example, water is critical to increased productivity. About 80% of freshwater withdrawals in South Asia go to agriculture.  We need to change this, so we’re now emphasizing</a:t>
            </a:r>
          </a:p>
          <a:p>
            <a:endParaRPr lang="en-US" sz="1600" dirty="0"/>
          </a:p>
          <a:p>
            <a:r>
              <a:rPr lang="en-US" sz="1600" b="1" dirty="0"/>
              <a:t>Policies, institutions, and technology to manage the water we have</a:t>
            </a:r>
          </a:p>
        </p:txBody>
      </p:sp>
      <p:sp>
        <p:nvSpPr>
          <p:cNvPr id="4" name="Slide Number Placeholder 3"/>
          <p:cNvSpPr>
            <a:spLocks noGrp="1"/>
          </p:cNvSpPr>
          <p:nvPr>
            <p:ph type="sldNum" sz="quarter" idx="10"/>
          </p:nvPr>
        </p:nvSpPr>
        <p:spPr/>
        <p:txBody>
          <a:bodyPr/>
          <a:lstStyle/>
          <a:p>
            <a:fld id="{9AB48109-FAE7-4D86-9FA9-721A5D09D2B1}" type="slidenum">
              <a:rPr lang="en-US" smtClean="0"/>
              <a:pPr/>
              <a:t>12</a:t>
            </a:fld>
            <a:endParaRPr lang="en-US"/>
          </a:p>
        </p:txBody>
      </p:sp>
    </p:spTree>
    <p:extLst>
      <p:ext uri="{BB962C8B-B14F-4D97-AF65-F5344CB8AC3E}">
        <p14:creationId xmlns:p14="http://schemas.microsoft.com/office/powerpoint/2010/main" val="668466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normAutofit/>
          </a:bodyPr>
          <a:lstStyle/>
          <a:p>
            <a:endParaRPr lang="en-US" sz="1600" dirty="0"/>
          </a:p>
        </p:txBody>
      </p:sp>
      <p:sp>
        <p:nvSpPr>
          <p:cNvPr id="4" name="Slide Number Placeholder 3"/>
          <p:cNvSpPr>
            <a:spLocks noGrp="1"/>
          </p:cNvSpPr>
          <p:nvPr>
            <p:ph type="sldNum" sz="quarter" idx="10"/>
          </p:nvPr>
        </p:nvSpPr>
        <p:spPr/>
        <p:txBody>
          <a:bodyPr/>
          <a:lstStyle/>
          <a:p>
            <a:fld id="{9AB48109-FAE7-4D86-9FA9-721A5D09D2B1}" type="slidenum">
              <a:rPr lang="en-US" smtClean="0"/>
              <a:pPr/>
              <a:t>13</a:t>
            </a:fld>
            <a:endParaRPr lang="en-US"/>
          </a:p>
        </p:txBody>
      </p:sp>
    </p:spTree>
    <p:extLst>
      <p:ext uri="{BB962C8B-B14F-4D97-AF65-F5344CB8AC3E}">
        <p14:creationId xmlns:p14="http://schemas.microsoft.com/office/powerpoint/2010/main" val="2472790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Weather contributed to 3 world food spikes in last 5 </a:t>
            </a:r>
            <a:r>
              <a:rPr lang="en-US" dirty="0" err="1" smtClean="0"/>
              <a:t>yrs</a:t>
            </a:r>
            <a:r>
              <a:rPr lang="en-US" dirty="0" smtClean="0"/>
              <a:t>, driving more people into hunger and poverty</a:t>
            </a:r>
          </a:p>
          <a:p>
            <a:pPr marL="228600" indent="-228600">
              <a:buAutoNum type="arabicPeriod"/>
            </a:pPr>
            <a:r>
              <a:rPr lang="en-US" dirty="0" smtClean="0"/>
              <a:t>At 2 degree warmer, yields could decline by 15%</a:t>
            </a:r>
          </a:p>
          <a:p>
            <a:pPr marL="228600" indent="-228600">
              <a:buAutoNum type="arabicPeriod"/>
            </a:pPr>
            <a:r>
              <a:rPr lang="en-US" dirty="0" smtClean="0"/>
              <a:t>Goal: sustainable</a:t>
            </a:r>
            <a:r>
              <a:rPr lang="en-US" baseline="0" dirty="0" smtClean="0"/>
              <a:t> </a:t>
            </a:r>
            <a:r>
              <a:rPr lang="en-US" baseline="0" dirty="0" err="1" smtClean="0"/>
              <a:t>ag</a:t>
            </a:r>
            <a:r>
              <a:rPr lang="en-US" baseline="0" dirty="0" smtClean="0"/>
              <a:t> productivity gains, strengthened farmer resilience, reduced GHG and increased carbon storage through agriculture</a:t>
            </a:r>
            <a:endParaRPr lang="en-US" dirty="0"/>
          </a:p>
        </p:txBody>
      </p:sp>
      <p:sp>
        <p:nvSpPr>
          <p:cNvPr id="4" name="Slide Number Placeholder 3"/>
          <p:cNvSpPr>
            <a:spLocks noGrp="1"/>
          </p:cNvSpPr>
          <p:nvPr>
            <p:ph type="sldNum" sz="quarter" idx="10"/>
          </p:nvPr>
        </p:nvSpPr>
        <p:spPr/>
        <p:txBody>
          <a:bodyPr/>
          <a:lstStyle/>
          <a:p>
            <a:fld id="{BC2D6027-E701-4070-B55E-75FEE6951D80}" type="slidenum">
              <a:rPr lang="en-US" smtClean="0"/>
              <a:pPr/>
              <a:t>14</a:t>
            </a:fld>
            <a:endParaRPr lang="en-US"/>
          </a:p>
        </p:txBody>
      </p:sp>
    </p:spTree>
    <p:extLst>
      <p:ext uri="{BB962C8B-B14F-4D97-AF65-F5344CB8AC3E}">
        <p14:creationId xmlns:p14="http://schemas.microsoft.com/office/powerpoint/2010/main" val="2093530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noAutofit/>
          </a:bodyPr>
          <a:lstStyle/>
          <a:p>
            <a:pPr eaLnBrk="1" hangingPunct="1">
              <a:lnSpc>
                <a:spcPct val="90000"/>
              </a:lnSpc>
              <a:defRPr/>
            </a:pPr>
            <a:endParaRPr lang="en-US" sz="1400" dirty="0"/>
          </a:p>
        </p:txBody>
      </p:sp>
      <p:sp>
        <p:nvSpPr>
          <p:cNvPr id="4" name="Slide Number Placeholder 3"/>
          <p:cNvSpPr>
            <a:spLocks noGrp="1"/>
          </p:cNvSpPr>
          <p:nvPr>
            <p:ph type="sldNum" sz="quarter" idx="10"/>
          </p:nvPr>
        </p:nvSpPr>
        <p:spPr/>
        <p:txBody>
          <a:bodyPr/>
          <a:lstStyle/>
          <a:p>
            <a:fld id="{9AB48109-FAE7-4D86-9FA9-721A5D09D2B1}" type="slidenum">
              <a:rPr lang="en-US" smtClean="0"/>
              <a:pPr/>
              <a:t>15</a:t>
            </a:fld>
            <a:endParaRPr lang="en-US"/>
          </a:p>
        </p:txBody>
      </p:sp>
    </p:spTree>
    <p:extLst>
      <p:ext uri="{BB962C8B-B14F-4D97-AF65-F5344CB8AC3E}">
        <p14:creationId xmlns:p14="http://schemas.microsoft.com/office/powerpoint/2010/main" val="2889141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dirty="0"/>
          </a:p>
        </p:txBody>
      </p:sp>
      <p:sp>
        <p:nvSpPr>
          <p:cNvPr id="4" name="Slide Number Placeholder 3"/>
          <p:cNvSpPr>
            <a:spLocks noGrp="1"/>
          </p:cNvSpPr>
          <p:nvPr>
            <p:ph type="sldNum" sz="quarter" idx="10"/>
          </p:nvPr>
        </p:nvSpPr>
        <p:spPr/>
        <p:txBody>
          <a:bodyPr/>
          <a:lstStyle/>
          <a:p>
            <a:fld id="{BC2D6027-E701-4070-B55E-75FEE6951D80}" type="slidenum">
              <a:rPr lang="en-US" smtClean="0"/>
              <a:pPr/>
              <a:t>16</a:t>
            </a:fld>
            <a:endParaRPr lang="en-US"/>
          </a:p>
        </p:txBody>
      </p:sp>
    </p:spTree>
    <p:extLst>
      <p:ext uri="{BB962C8B-B14F-4D97-AF65-F5344CB8AC3E}">
        <p14:creationId xmlns:p14="http://schemas.microsoft.com/office/powerpoint/2010/main" val="2654180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E112B87-2870-4182-983E-F989EF7AB792}" type="slidenum">
              <a:rPr lang="en-US" smtClean="0"/>
              <a:pPr/>
              <a:t>18</a:t>
            </a:fld>
            <a:endParaRPr lang="en-US"/>
          </a:p>
        </p:txBody>
      </p:sp>
    </p:spTree>
    <p:extLst>
      <p:ext uri="{BB962C8B-B14F-4D97-AF65-F5344CB8AC3E}">
        <p14:creationId xmlns:p14="http://schemas.microsoft.com/office/powerpoint/2010/main" val="1004936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FBF093-96CC-497D-A438-61744E48AF85}" type="slidenum">
              <a:rPr lang="en-US" smtClean="0"/>
              <a:t>30</a:t>
            </a:fld>
            <a:endParaRPr lang="en-US"/>
          </a:p>
        </p:txBody>
      </p:sp>
    </p:spTree>
    <p:extLst>
      <p:ext uri="{BB962C8B-B14F-4D97-AF65-F5344CB8AC3E}">
        <p14:creationId xmlns:p14="http://schemas.microsoft.com/office/powerpoint/2010/main" val="612903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51435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16133"/>
            <a:ext cx="3679116" cy="470388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16133"/>
            <a:ext cx="3505200" cy="1734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6" y="2031357"/>
            <a:ext cx="3313355" cy="127662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6" y="3315810"/>
            <a:ext cx="3309803" cy="945472"/>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137621"/>
            <a:ext cx="2133600" cy="563236"/>
          </a:xfrm>
          <a:prstGeom prst="rect">
            <a:avLst/>
          </a:prstGeom>
        </p:spPr>
        <p:txBody>
          <a:bodyPr anchor="b"/>
          <a:lstStyle>
            <a:lvl1pPr algn="l">
              <a:defRPr sz="2400"/>
            </a:lvl1pPr>
          </a:lstStyle>
          <a:p>
            <a:fld id="{E29DEBD5-4A39-46A1-8B0C-7A1163265B8D}" type="datetimeFigureOut">
              <a:rPr lang="en-US" smtClean="0"/>
              <a:pPr/>
              <a:t>10/29/2014</a:t>
            </a:fld>
            <a:endParaRPr lang="en-US"/>
          </a:p>
        </p:txBody>
      </p:sp>
      <p:sp>
        <p:nvSpPr>
          <p:cNvPr id="50" name="Rectangle 49"/>
          <p:cNvSpPr/>
          <p:nvPr/>
        </p:nvSpPr>
        <p:spPr>
          <a:xfrm>
            <a:off x="4650889" y="4566213"/>
            <a:ext cx="3505200" cy="61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4289975"/>
            <a:ext cx="2831592" cy="273844"/>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4289975"/>
            <a:ext cx="643666" cy="273844"/>
          </a:xfrm>
          <a:prstGeom prst="rect">
            <a:avLst/>
          </a:prstGeom>
        </p:spPr>
        <p:txBody>
          <a:bodyPr/>
          <a:lstStyle>
            <a:lvl1pPr>
              <a:defRPr>
                <a:solidFill>
                  <a:schemeClr val="accent1"/>
                </a:solidFill>
              </a:defRPr>
            </a:lvl1pPr>
          </a:lstStyle>
          <a:p>
            <a:fld id="{AED8A85E-A65F-4E80-8B90-CF2E8FDDD591}" type="slidenum">
              <a:rPr lang="en-US" smtClean="0"/>
              <a:pPr/>
              <a:t>‹#›</a:t>
            </a:fld>
            <a:endParaRPr lang="en-US"/>
          </a:p>
        </p:txBody>
      </p:sp>
      <p:sp>
        <p:nvSpPr>
          <p:cNvPr id="89" name="Rectangle 88"/>
          <p:cNvSpPr/>
          <p:nvPr/>
        </p:nvSpPr>
        <p:spPr>
          <a:xfrm>
            <a:off x="4650889" y="4566213"/>
            <a:ext cx="3505200" cy="61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116"/>
            <a:ext cx="8229600" cy="730187"/>
          </a:xfrm>
        </p:spPr>
        <p:txBody>
          <a:bodyPr/>
          <a:lstStyle>
            <a:lvl1pPr>
              <a:defRPr>
                <a:solidFill>
                  <a:schemeClr val="accent3"/>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4647711" y="4389120"/>
            <a:ext cx="3502152" cy="273844"/>
          </a:xfr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Footer Placeholder 5"/>
          <p:cNvSpPr>
            <a:spLocks noGrp="1"/>
          </p:cNvSpPr>
          <p:nvPr>
            <p:ph type="ftr" sz="quarter" idx="11"/>
          </p:nvPr>
        </p:nvSpPr>
        <p:spPr/>
        <p:txBody>
          <a:bodyPr/>
          <a:lstStyle/>
          <a:p>
            <a:endParaRPr lang="en-US"/>
          </a:p>
        </p:txBody>
      </p:sp>
      <p:sp>
        <p:nvSpPr>
          <p:cNvPr id="9" name="Content Placeholder 8"/>
          <p:cNvSpPr>
            <a:spLocks noGrp="1"/>
          </p:cNvSpPr>
          <p:nvPr>
            <p:ph sz="quarter" idx="13"/>
          </p:nvPr>
        </p:nvSpPr>
        <p:spPr>
          <a:xfrm>
            <a:off x="1042416" y="1735074"/>
            <a:ext cx="3419856" cy="26197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1735073"/>
            <a:ext cx="3419856" cy="26197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50116"/>
            <a:ext cx="8229600" cy="664284"/>
          </a:xfrm>
        </p:spPr>
        <p:txBody>
          <a:bodyPr/>
          <a:lstStyle>
            <a:lvl1pPr>
              <a:defRPr>
                <a:solidFill>
                  <a:schemeClr val="accent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037968" y="1178002"/>
            <a:ext cx="3431291" cy="577499"/>
          </a:xfrm>
        </p:spPr>
        <p:style>
          <a:lnRef idx="1">
            <a:schemeClr val="accent5"/>
          </a:lnRef>
          <a:fillRef idx="3">
            <a:schemeClr val="accent5"/>
          </a:fillRef>
          <a:effectRef idx="2">
            <a:schemeClr val="accent5"/>
          </a:effectRef>
          <a:fontRef idx="none"/>
        </p:style>
        <p:txBody>
          <a:bodyPr anchor="b">
            <a:no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041721" y="1845276"/>
            <a:ext cx="3419856" cy="2512593"/>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7904" y="1178002"/>
            <a:ext cx="3429652" cy="577499"/>
          </a:xfrm>
        </p:spPr>
        <p:style>
          <a:lnRef idx="1">
            <a:schemeClr val="accent5"/>
          </a:lnRef>
          <a:fillRef idx="3">
            <a:schemeClr val="accent5"/>
          </a:fillRef>
          <a:effectRef idx="2">
            <a:schemeClr val="accent5"/>
          </a:effectRef>
          <a:fontRef idx="none"/>
        </p:style>
        <p:txBody>
          <a:bodyPr anchor="b">
            <a:no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152" y="1845276"/>
            <a:ext cx="3419856" cy="2512593"/>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E29DEBD5-4A39-46A1-8B0C-7A1163265B8D}" type="datetimeFigureOut">
              <a:rPr lang="en-US" smtClean="0"/>
              <a:pPr/>
              <a:t>10/29/2014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4649096" y="168369"/>
            <a:ext cx="1332156" cy="273844"/>
          </a:xfrm>
          <a:prstGeom prst="rect">
            <a:avLst/>
          </a:prstGeom>
        </p:spPr>
        <p:txBody>
          <a:bodyPr/>
          <a:lstStyle/>
          <a:p>
            <a:fld id="{AED8A85E-A65F-4E80-8B90-CF2E8FDDD59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168369"/>
            <a:ext cx="2133600" cy="273844"/>
          </a:xfrm>
          <a:prstGeom prst="rect">
            <a:avLst/>
          </a:prstGeom>
        </p:spPr>
        <p:txBody>
          <a:bodyPr/>
          <a:lstStyle/>
          <a:p>
            <a:fld id="{E29DEBD5-4A39-46A1-8B0C-7A1163265B8D}" type="datetimeFigureOut">
              <a:rPr lang="en-US" smtClean="0"/>
              <a:pPr/>
              <a:t>10/29/2014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649096" y="168369"/>
            <a:ext cx="1332156" cy="273844"/>
          </a:xfrm>
          <a:prstGeom prst="rect">
            <a:avLst/>
          </a:prstGeom>
        </p:spPr>
        <p:txBody>
          <a:bodyPr/>
          <a:lstStyle/>
          <a:p>
            <a:fld id="{AED8A85E-A65F-4E80-8B90-CF2E8FDDD5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168369"/>
            <a:ext cx="2133600" cy="273844"/>
          </a:xfrm>
          <a:prstGeom prst="rect">
            <a:avLst/>
          </a:prstGeom>
        </p:spPr>
        <p:txBody>
          <a:bodyPr/>
          <a:lstStyle/>
          <a:p>
            <a:fld id="{E29DEBD5-4A39-46A1-8B0C-7A1163265B8D}" type="datetimeFigureOut">
              <a:rPr lang="en-US" smtClean="0"/>
              <a:pPr/>
              <a:t>10/29/2014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649096" y="168369"/>
            <a:ext cx="1332156" cy="273844"/>
          </a:xfrm>
          <a:prstGeom prst="rect">
            <a:avLst/>
          </a:prstGeom>
        </p:spPr>
        <p:txBody>
          <a:bodyPr/>
          <a:lstStyle/>
          <a:p>
            <a:fld id="{AED8A85E-A65F-4E80-8B90-CF2E8FDDD5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51435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16133"/>
            <a:ext cx="3679116" cy="470388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16133"/>
            <a:ext cx="3505200" cy="4679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a:xfrm>
            <a:off x="5997388" y="168369"/>
            <a:ext cx="2133600" cy="273844"/>
          </a:xfrm>
          <a:prstGeom prst="rect">
            <a:avLst/>
          </a:prstGeom>
        </p:spPr>
        <p:txBody>
          <a:bodyPr/>
          <a:lstStyle/>
          <a:p>
            <a:fld id="{E29DEBD5-4A39-46A1-8B0C-7A1163265B8D}" type="datetimeFigureOut">
              <a:rPr lang="en-US" smtClean="0"/>
              <a:pPr/>
              <a:t>10/29/2014</a:t>
            </a:fld>
            <a:endParaRPr lang="en-US"/>
          </a:p>
        </p:txBody>
      </p:sp>
      <p:sp>
        <p:nvSpPr>
          <p:cNvPr id="7" name="Slide Number Placeholder 6"/>
          <p:cNvSpPr>
            <a:spLocks noGrp="1"/>
          </p:cNvSpPr>
          <p:nvPr>
            <p:ph type="sldNum" sz="quarter" idx="12"/>
          </p:nvPr>
        </p:nvSpPr>
        <p:spPr>
          <a:xfrm>
            <a:off x="4649096" y="168369"/>
            <a:ext cx="1332156" cy="273844"/>
          </a:xfrm>
          <a:prstGeom prst="rect">
            <a:avLst/>
          </a:prstGeom>
        </p:spPr>
        <p:txBody>
          <a:bodyPr/>
          <a:lstStyle/>
          <a:p>
            <a:fld id="{AED8A85E-A65F-4E80-8B90-CF2E8FDDD591}" type="slidenum">
              <a:rPr lang="en-US" smtClean="0"/>
              <a:pPr/>
              <a:t>‹#›</a:t>
            </a:fld>
            <a:endParaRPr lang="en-US"/>
          </a:p>
        </p:txBody>
      </p:sp>
      <p:sp>
        <p:nvSpPr>
          <p:cNvPr id="58" name="Rectangle 57"/>
          <p:cNvSpPr/>
          <p:nvPr/>
        </p:nvSpPr>
        <p:spPr>
          <a:xfrm>
            <a:off x="905572" y="451413"/>
            <a:ext cx="3562257" cy="42363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642395"/>
            <a:ext cx="3090440" cy="3863051"/>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4566213"/>
            <a:ext cx="3505200" cy="61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4293627"/>
            <a:ext cx="3493664" cy="273844"/>
          </a:xfrm>
        </p:spPr>
        <p:txBody>
          <a:bodyPr>
            <a:normAutofit/>
          </a:bodyPr>
          <a:lstStyle/>
          <a:p>
            <a:endParaRPr lang="en-US"/>
          </a:p>
        </p:txBody>
      </p:sp>
      <p:sp>
        <p:nvSpPr>
          <p:cNvPr id="2" name="Title 1"/>
          <p:cNvSpPr>
            <a:spLocks noGrp="1"/>
          </p:cNvSpPr>
          <p:nvPr>
            <p:ph type="title"/>
          </p:nvPr>
        </p:nvSpPr>
        <p:spPr>
          <a:xfrm>
            <a:off x="4739833" y="1993076"/>
            <a:ext cx="3304572" cy="1097365"/>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3102746"/>
            <a:ext cx="3298784" cy="1138428"/>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7" name="Rectangle 86"/>
          <p:cNvSpPr/>
          <p:nvPr userDrawn="1"/>
        </p:nvSpPr>
        <p:spPr>
          <a:xfrm>
            <a:off x="0" y="0"/>
            <a:ext cx="9144000" cy="51435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51435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16133"/>
            <a:ext cx="3679116" cy="470388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16133"/>
            <a:ext cx="3505200" cy="4679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2" y="451413"/>
            <a:ext cx="3562257" cy="4236334"/>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4566213"/>
            <a:ext cx="3505200" cy="61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1995678"/>
            <a:ext cx="3300984" cy="109728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9" y="520346"/>
            <a:ext cx="3359623" cy="4101084"/>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1" y="3099816"/>
            <a:ext cx="3300573" cy="113967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168369"/>
            <a:ext cx="2133600" cy="273844"/>
          </a:xfrm>
          <a:prstGeom prst="rect">
            <a:avLst/>
          </a:prstGeom>
        </p:spPr>
        <p:txBody>
          <a:bodyPr/>
          <a:lstStyle/>
          <a:p>
            <a:fld id="{52983DA4-3B24-449B-95CA-514EB7E30A99}" type="datetime4">
              <a:rPr lang="en-US" smtClean="0"/>
              <a:pPr/>
              <a:t>October 29, 2014</a:t>
            </a:fld>
            <a:endParaRPr lang="en-US"/>
          </a:p>
        </p:txBody>
      </p:sp>
      <p:sp>
        <p:nvSpPr>
          <p:cNvPr id="6" name="Footer Placeholder 5"/>
          <p:cNvSpPr>
            <a:spLocks noGrp="1"/>
          </p:cNvSpPr>
          <p:nvPr>
            <p:ph type="ftr" sz="quarter" idx="11"/>
          </p:nvPr>
        </p:nvSpPr>
        <p:spPr>
          <a:xfrm>
            <a:off x="4641448" y="4293627"/>
            <a:ext cx="3493664" cy="273844"/>
          </a:xfrm>
        </p:spPr>
        <p:txBody>
          <a:bodyPr>
            <a:normAutofit/>
          </a:bodyPr>
          <a:lstStyle/>
          <a:p>
            <a:endParaRPr lang="en-US"/>
          </a:p>
        </p:txBody>
      </p:sp>
      <p:sp>
        <p:nvSpPr>
          <p:cNvPr id="7" name="Slide Number Placeholder 6"/>
          <p:cNvSpPr>
            <a:spLocks noGrp="1"/>
          </p:cNvSpPr>
          <p:nvPr>
            <p:ph type="sldNum" sz="quarter" idx="12"/>
          </p:nvPr>
        </p:nvSpPr>
        <p:spPr>
          <a:xfrm>
            <a:off x="4649096" y="168369"/>
            <a:ext cx="1332156" cy="273844"/>
          </a:xfrm>
          <a:prstGeom prst="rect">
            <a:avLst/>
          </a:prstGeom>
        </p:spPr>
        <p:txBody>
          <a:bodyPr/>
          <a:lstStyle/>
          <a:p>
            <a:fld id="{1D72EBF8-7CF5-44B7-B2BF-E22DE4D0703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E29DEBD5-4A39-46A1-8B0C-7A1163265B8D}"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649096" y="168369"/>
            <a:ext cx="1332156" cy="273844"/>
          </a:xfrm>
          <a:prstGeom prst="rect">
            <a:avLst/>
          </a:prstGeom>
        </p:spPr>
        <p:txBody>
          <a:bodyPr/>
          <a:lstStyle/>
          <a:p>
            <a:fld id="{AED8A85E-A65F-4E80-8B90-CF2E8FDDD5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772610"/>
            <a:ext cx="1484453" cy="3585258"/>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772610"/>
            <a:ext cx="5423704" cy="358525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E29DEBD5-4A39-46A1-8B0C-7A1163265B8D}"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649096" y="168369"/>
            <a:ext cx="1332156" cy="273844"/>
          </a:xfrm>
          <a:prstGeom prst="rect">
            <a:avLst/>
          </a:prstGeom>
        </p:spPr>
        <p:txBody>
          <a:bodyPr/>
          <a:lstStyle/>
          <a:p>
            <a:fld id="{AED8A85E-A65F-4E80-8B90-CF2E8FDDD5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51435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250116"/>
            <a:ext cx="8229600" cy="4639235"/>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50116"/>
            <a:ext cx="8229600" cy="642834"/>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99139" y="1198709"/>
            <a:ext cx="7431863" cy="3175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828190" y="4889350"/>
            <a:ext cx="4315810" cy="254149"/>
          </a:xfrm>
          <a:prstGeom prst="rect">
            <a:avLst/>
          </a:prstGeom>
        </p:spPr>
        <p:txBody>
          <a:bodyPr vert="horz" lIns="91440" tIns="45720" rIns="91440" bIns="45720" rtlCol="0" anchor="ctr"/>
          <a:lstStyle>
            <a:lvl1pPr algn="r">
              <a:defRPr sz="1200">
                <a:solidFill>
                  <a:schemeClr val="accent1"/>
                </a:solidFill>
              </a:defRPr>
            </a:lvl1pPr>
          </a:lstStyle>
          <a:p>
            <a:r>
              <a:rPr lang="en-US" dirty="0" smtClean="0"/>
              <a:t>World Bank, Washington, DC 11 September 2012</a:t>
            </a:r>
            <a:endParaRPr lang="en-US" dirty="0"/>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iming>
    <p:tnLst>
      <p:par>
        <p:cTn id="1" dur="indefinite" restart="never" nodeType="tmRoot"/>
      </p:par>
    </p:tnLst>
  </p:timing>
  <p:txStyles>
    <p:titleStyle>
      <a:lvl1pPr algn="l" defTabSz="914400" rtl="0" eaLnBrk="1" latinLnBrk="0" hangingPunct="1">
        <a:spcBef>
          <a:spcPct val="0"/>
        </a:spcBef>
        <a:buNone/>
        <a:defRPr sz="3200" b="1" kern="1200">
          <a:solidFill>
            <a:schemeClr val="accent3"/>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Club of Rome Summit</a:t>
            </a:r>
            <a:endParaRPr lang="en-US" dirty="0"/>
          </a:p>
        </p:txBody>
      </p:sp>
      <p:sp>
        <p:nvSpPr>
          <p:cNvPr id="3" name="Content Placeholder 2"/>
          <p:cNvSpPr>
            <a:spLocks noGrp="1"/>
          </p:cNvSpPr>
          <p:nvPr>
            <p:ph idx="1"/>
          </p:nvPr>
        </p:nvSpPr>
        <p:spPr>
          <a:xfrm>
            <a:off x="799139" y="1119116"/>
            <a:ext cx="7431863" cy="3616657"/>
          </a:xfrm>
        </p:spPr>
        <p:txBody>
          <a:bodyPr>
            <a:normAutofit/>
          </a:bodyPr>
          <a:lstStyle/>
          <a:p>
            <a:pPr marL="68580" indent="0">
              <a:spcBef>
                <a:spcPts val="1200"/>
              </a:spcBef>
              <a:spcAft>
                <a:spcPts val="600"/>
              </a:spcAft>
              <a:buNone/>
            </a:pPr>
            <a:r>
              <a:rPr lang="en-US" sz="3200" dirty="0" smtClean="0"/>
              <a:t>30</a:t>
            </a:r>
            <a:r>
              <a:rPr lang="en-US" sz="3200" baseline="30000" dirty="0" smtClean="0"/>
              <a:t>th</a:t>
            </a:r>
            <a:r>
              <a:rPr lang="en-US" sz="3200" dirty="0" smtClean="0"/>
              <a:t> October 2014, </a:t>
            </a:r>
          </a:p>
          <a:p>
            <a:pPr marL="68580" indent="0">
              <a:spcBef>
                <a:spcPts val="1200"/>
              </a:spcBef>
              <a:spcAft>
                <a:spcPts val="600"/>
              </a:spcAft>
              <a:buNone/>
            </a:pPr>
            <a:r>
              <a:rPr lang="en-US" sz="3200" dirty="0" smtClean="0"/>
              <a:t>The </a:t>
            </a:r>
            <a:r>
              <a:rPr lang="en-US" sz="3200" dirty="0" err="1" smtClean="0"/>
              <a:t>Taj</a:t>
            </a:r>
            <a:r>
              <a:rPr lang="en-US" sz="3200" dirty="0" smtClean="0"/>
              <a:t> Palace, New Delhi</a:t>
            </a:r>
          </a:p>
          <a:p>
            <a:pPr marL="68580" indent="0">
              <a:spcBef>
                <a:spcPts val="1200"/>
              </a:spcBef>
              <a:spcAft>
                <a:spcPts val="600"/>
              </a:spcAft>
              <a:buNone/>
            </a:pPr>
            <a:endParaRPr lang="en-US" sz="3200" dirty="0"/>
          </a:p>
          <a:p>
            <a:pPr marL="68580" indent="0">
              <a:spcBef>
                <a:spcPts val="1200"/>
              </a:spcBef>
              <a:spcAft>
                <a:spcPts val="600"/>
              </a:spcAft>
              <a:buNone/>
            </a:pPr>
            <a:endParaRPr lang="en-US" sz="3200" dirty="0" smtClean="0"/>
          </a:p>
          <a:p>
            <a:pPr marL="68580" indent="0">
              <a:spcBef>
                <a:spcPts val="1200"/>
              </a:spcBef>
              <a:spcAft>
                <a:spcPts val="600"/>
              </a:spcAft>
              <a:buNone/>
            </a:pPr>
            <a:r>
              <a:rPr lang="en-US" sz="3200" dirty="0" smtClean="0"/>
              <a:t>By: Dr Vibha Dhawan</a:t>
            </a:r>
            <a:endParaRPr lang="en-US" sz="3200" dirty="0"/>
          </a:p>
        </p:txBody>
      </p:sp>
    </p:spTree>
    <p:extLst>
      <p:ext uri="{BB962C8B-B14F-4D97-AF65-F5344CB8AC3E}">
        <p14:creationId xmlns:p14="http://schemas.microsoft.com/office/powerpoint/2010/main" val="3805220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799139" y="1119116"/>
            <a:ext cx="7431863" cy="3616657"/>
          </a:xfrm>
        </p:spPr>
        <p:txBody>
          <a:bodyPr>
            <a:normAutofit fontScale="85000" lnSpcReduction="10000"/>
          </a:bodyPr>
          <a:lstStyle/>
          <a:p>
            <a:pPr>
              <a:spcBef>
                <a:spcPts val="1200"/>
              </a:spcBef>
              <a:spcAft>
                <a:spcPts val="600"/>
              </a:spcAft>
            </a:pPr>
            <a:r>
              <a:rPr lang="en-US" dirty="0" smtClean="0"/>
              <a:t>Framing the Challenge: what is needed from agriculture</a:t>
            </a:r>
          </a:p>
          <a:p>
            <a:pPr>
              <a:spcBef>
                <a:spcPts val="1200"/>
              </a:spcBef>
              <a:spcAft>
                <a:spcPts val="600"/>
              </a:spcAft>
            </a:pPr>
            <a:r>
              <a:rPr lang="en-US" dirty="0" smtClean="0"/>
              <a:t>Priority elements of action </a:t>
            </a:r>
            <a:r>
              <a:rPr lang="en-US" dirty="0" smtClean="0"/>
              <a:t>plan:</a:t>
            </a:r>
            <a:endParaRPr lang="en-US" dirty="0" smtClean="0"/>
          </a:p>
          <a:p>
            <a:pPr marL="822960" lvl="1" indent="-457200">
              <a:spcBef>
                <a:spcPts val="1200"/>
              </a:spcBef>
              <a:spcAft>
                <a:spcPts val="600"/>
              </a:spcAft>
              <a:buFont typeface="+mj-lt"/>
              <a:buAutoNum type="alphaUcPeriod"/>
            </a:pPr>
            <a:r>
              <a:rPr lang="en-US" dirty="0" smtClean="0"/>
              <a:t>Raising agricultural productivity </a:t>
            </a:r>
          </a:p>
          <a:p>
            <a:pPr marL="822960" lvl="1" indent="-457200">
              <a:spcBef>
                <a:spcPts val="1200"/>
              </a:spcBef>
              <a:spcAft>
                <a:spcPts val="600"/>
              </a:spcAft>
              <a:buFont typeface="+mj-lt"/>
              <a:buAutoNum type="alphaUcPeriod"/>
            </a:pPr>
            <a:r>
              <a:rPr lang="en-US" dirty="0" smtClean="0"/>
              <a:t>Linking farmers to markets</a:t>
            </a:r>
          </a:p>
          <a:p>
            <a:pPr marL="822960" lvl="1" indent="-457200">
              <a:spcBef>
                <a:spcPts val="1200"/>
              </a:spcBef>
              <a:spcAft>
                <a:spcPts val="600"/>
              </a:spcAft>
              <a:buFont typeface="+mj-lt"/>
              <a:buAutoNum type="alphaUcPeriod"/>
            </a:pPr>
            <a:r>
              <a:rPr lang="en-US" dirty="0" smtClean="0"/>
              <a:t>Reducing risk and vulnerability and raising rural non-farm incomes</a:t>
            </a:r>
          </a:p>
          <a:p>
            <a:pPr marL="822960" lvl="1" indent="-457200">
              <a:spcBef>
                <a:spcPts val="1200"/>
              </a:spcBef>
              <a:spcAft>
                <a:spcPts val="600"/>
              </a:spcAft>
              <a:buFont typeface="+mj-lt"/>
              <a:buAutoNum type="alphaUcPeriod"/>
            </a:pPr>
            <a:r>
              <a:rPr lang="en-US" dirty="0" smtClean="0"/>
              <a:t>Enhancing environmental services and sustainability</a:t>
            </a:r>
          </a:p>
          <a:p>
            <a:pPr marL="822960" lvl="1" indent="-457200">
              <a:spcBef>
                <a:spcPts val="1200"/>
              </a:spcBef>
              <a:spcAft>
                <a:spcPts val="600"/>
              </a:spcAft>
              <a:buFont typeface="+mj-lt"/>
              <a:buAutoNum type="alphaUcPeriod"/>
            </a:pPr>
            <a:r>
              <a:rPr lang="en-US" dirty="0" smtClean="0"/>
              <a:t>Food and nutritional </a:t>
            </a:r>
            <a:r>
              <a:rPr lang="en-US" dirty="0" smtClean="0"/>
              <a:t>security</a:t>
            </a:r>
            <a:endParaRPr lang="en-US" dirty="0" smtClean="0"/>
          </a:p>
        </p:txBody>
      </p:sp>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634542" y="363910"/>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9299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05800" y="4686300"/>
            <a:ext cx="381000" cy="369332"/>
          </a:xfrm>
          <a:prstGeom prst="rect">
            <a:avLst/>
          </a:prstGeom>
          <a:solidFill>
            <a:schemeClr val="bg1"/>
          </a:solidFill>
        </p:spPr>
        <p:txBody>
          <a:bodyPr wrap="square" rtlCol="0">
            <a:spAutoFit/>
          </a:bodyPr>
          <a:lstStyle/>
          <a:p>
            <a:endParaRPr lang="en-US" dirty="0"/>
          </a:p>
        </p:txBody>
      </p:sp>
      <p:sp>
        <p:nvSpPr>
          <p:cNvPr id="21" name="Content Placeholder 20"/>
          <p:cNvSpPr>
            <a:spLocks noGrp="1"/>
          </p:cNvSpPr>
          <p:nvPr>
            <p:ph sz="quarter" idx="4294967295"/>
          </p:nvPr>
        </p:nvSpPr>
        <p:spPr>
          <a:xfrm>
            <a:off x="3619499" y="995504"/>
            <a:ext cx="5524501" cy="4147995"/>
          </a:xfrm>
          <a:prstGeom prst="rect">
            <a:avLst/>
          </a:prstGeom>
        </p:spPr>
        <p:txBody>
          <a:bodyPr>
            <a:noAutofit/>
          </a:bodyPr>
          <a:lstStyle/>
          <a:p>
            <a:pPr marL="285750" lvl="1" indent="-285750" defTabSz="800100">
              <a:lnSpc>
                <a:spcPct val="90000"/>
              </a:lnSpc>
              <a:spcBef>
                <a:spcPct val="0"/>
              </a:spcBef>
              <a:spcAft>
                <a:spcPct val="15000"/>
              </a:spcAft>
              <a:buFont typeface="Wingdings" pitchFamily="2" charset="2"/>
              <a:buChar char="q"/>
            </a:pPr>
            <a:r>
              <a:rPr lang="en-US" sz="2000" dirty="0" smtClean="0">
                <a:solidFill>
                  <a:schemeClr val="tx1">
                    <a:lumMod val="75000"/>
                    <a:lumOff val="25000"/>
                  </a:schemeClr>
                </a:solidFill>
                <a:latin typeface="Arial Narrow" pitchFamily="34" charset="0"/>
              </a:rPr>
              <a:t>Food supply </a:t>
            </a:r>
            <a:r>
              <a:rPr lang="en-US" sz="2000" dirty="0">
                <a:solidFill>
                  <a:schemeClr val="tx1">
                    <a:lumMod val="75000"/>
                    <a:lumOff val="25000"/>
                  </a:schemeClr>
                </a:solidFill>
                <a:latin typeface="Arial Narrow" pitchFamily="34" charset="0"/>
              </a:rPr>
              <a:t>has lagged rising </a:t>
            </a:r>
            <a:r>
              <a:rPr lang="en-US" sz="2000" dirty="0" smtClean="0">
                <a:solidFill>
                  <a:schemeClr val="tx1">
                    <a:lumMod val="75000"/>
                    <a:lumOff val="25000"/>
                  </a:schemeClr>
                </a:solidFill>
                <a:latin typeface="Arial Narrow" pitchFamily="34" charset="0"/>
              </a:rPr>
              <a:t>demand (2006-11)</a:t>
            </a:r>
          </a:p>
          <a:p>
            <a:pPr marL="560070" lvl="2" indent="-285750" defTabSz="800100">
              <a:lnSpc>
                <a:spcPct val="90000"/>
              </a:lnSpc>
              <a:spcBef>
                <a:spcPct val="0"/>
              </a:spcBef>
              <a:spcAft>
                <a:spcPct val="15000"/>
              </a:spcAft>
              <a:buFont typeface="Wingdings" pitchFamily="2" charset="2"/>
              <a:buChar char="q"/>
            </a:pPr>
            <a:r>
              <a:rPr lang="en-US" dirty="0" smtClean="0">
                <a:solidFill>
                  <a:schemeClr val="tx1">
                    <a:lumMod val="50000"/>
                    <a:lumOff val="50000"/>
                  </a:schemeClr>
                </a:solidFill>
                <a:latin typeface="Arial Narrow" pitchFamily="34" charset="0"/>
              </a:rPr>
              <a:t>World grain consumption growth rate = 2.3%</a:t>
            </a:r>
          </a:p>
          <a:p>
            <a:pPr marL="560070" lvl="2" indent="-285750" defTabSz="800100">
              <a:lnSpc>
                <a:spcPct val="90000"/>
              </a:lnSpc>
              <a:spcBef>
                <a:spcPct val="0"/>
              </a:spcBef>
              <a:spcAft>
                <a:spcPct val="15000"/>
              </a:spcAft>
              <a:buFont typeface="Wingdings" pitchFamily="2" charset="2"/>
              <a:buChar char="q"/>
            </a:pPr>
            <a:r>
              <a:rPr lang="en-US" dirty="0" smtClean="0">
                <a:solidFill>
                  <a:schemeClr val="tx1">
                    <a:lumMod val="50000"/>
                    <a:lumOff val="50000"/>
                  </a:schemeClr>
                </a:solidFill>
                <a:latin typeface="Arial Narrow" pitchFamily="34" charset="0"/>
              </a:rPr>
              <a:t>World grain production growth rate = 1.8%</a:t>
            </a:r>
          </a:p>
          <a:p>
            <a:pPr marL="285750" lvl="1" indent="-285750" defTabSz="800100">
              <a:lnSpc>
                <a:spcPct val="90000"/>
              </a:lnSpc>
              <a:spcBef>
                <a:spcPct val="0"/>
              </a:spcBef>
              <a:spcAft>
                <a:spcPct val="15000"/>
              </a:spcAft>
              <a:buFont typeface="Wingdings" pitchFamily="2" charset="2"/>
              <a:buChar char="q"/>
            </a:pPr>
            <a:r>
              <a:rPr lang="en-US" sz="2000" dirty="0" smtClean="0">
                <a:solidFill>
                  <a:schemeClr val="tx1">
                    <a:lumMod val="75000"/>
                    <a:lumOff val="25000"/>
                  </a:schemeClr>
                </a:solidFill>
                <a:latin typeface="Arial Narrow" pitchFamily="34" charset="0"/>
              </a:rPr>
              <a:t>Climate </a:t>
            </a:r>
            <a:r>
              <a:rPr lang="en-US" sz="2000" dirty="0">
                <a:solidFill>
                  <a:schemeClr val="tx1">
                    <a:lumMod val="75000"/>
                    <a:lumOff val="25000"/>
                  </a:schemeClr>
                </a:solidFill>
                <a:latin typeface="Arial Narrow" pitchFamily="34" charset="0"/>
              </a:rPr>
              <a:t>change projected to reduce </a:t>
            </a:r>
            <a:r>
              <a:rPr lang="en-US" sz="2000" dirty="0" smtClean="0">
                <a:solidFill>
                  <a:schemeClr val="tx1">
                    <a:lumMod val="75000"/>
                    <a:lumOff val="25000"/>
                  </a:schemeClr>
                </a:solidFill>
                <a:latin typeface="Arial Narrow" pitchFamily="34" charset="0"/>
              </a:rPr>
              <a:t>yields</a:t>
            </a:r>
          </a:p>
          <a:p>
            <a:pPr marL="560070" lvl="2" indent="-285750" defTabSz="800100">
              <a:lnSpc>
                <a:spcPct val="90000"/>
              </a:lnSpc>
              <a:spcBef>
                <a:spcPct val="0"/>
              </a:spcBef>
              <a:spcAft>
                <a:spcPct val="15000"/>
              </a:spcAft>
              <a:buFont typeface="Wingdings" pitchFamily="2" charset="2"/>
              <a:buChar char="q"/>
            </a:pPr>
            <a:r>
              <a:rPr lang="en-US" dirty="0" smtClean="0">
                <a:solidFill>
                  <a:schemeClr val="tx1">
                    <a:lumMod val="50000"/>
                    <a:lumOff val="50000"/>
                  </a:schemeClr>
                </a:solidFill>
                <a:latin typeface="Arial Narrow" pitchFamily="34" charset="0"/>
                <a:cs typeface="Times New Roman"/>
              </a:rPr>
              <a:t>~15-</a:t>
            </a:r>
            <a:r>
              <a:rPr lang="en-US" dirty="0" smtClean="0">
                <a:solidFill>
                  <a:schemeClr val="tx1">
                    <a:lumMod val="50000"/>
                    <a:lumOff val="50000"/>
                  </a:schemeClr>
                </a:solidFill>
                <a:latin typeface="Arial Narrow" pitchFamily="34" charset="0"/>
              </a:rPr>
              <a:t>30% decline </a:t>
            </a:r>
            <a:r>
              <a:rPr lang="en-US" dirty="0">
                <a:solidFill>
                  <a:schemeClr val="tx1">
                    <a:lumMod val="50000"/>
                    <a:lumOff val="50000"/>
                  </a:schemeClr>
                </a:solidFill>
                <a:latin typeface="Arial Narrow" pitchFamily="34" charset="0"/>
              </a:rPr>
              <a:t>by 2050 without adaptation  </a:t>
            </a:r>
          </a:p>
          <a:p>
            <a:pPr marL="285750" lvl="1" indent="-285750" defTabSz="800100">
              <a:lnSpc>
                <a:spcPct val="90000"/>
              </a:lnSpc>
              <a:spcBef>
                <a:spcPct val="0"/>
              </a:spcBef>
              <a:spcAft>
                <a:spcPct val="15000"/>
              </a:spcAft>
              <a:buFont typeface="Wingdings" pitchFamily="2" charset="2"/>
              <a:buChar char="q"/>
            </a:pPr>
            <a:r>
              <a:rPr lang="en-US" sz="2000" dirty="0" smtClean="0">
                <a:solidFill>
                  <a:schemeClr val="tx1">
                    <a:lumMod val="75000"/>
                    <a:lumOff val="25000"/>
                  </a:schemeClr>
                </a:solidFill>
                <a:latin typeface="Arial Narrow" pitchFamily="34" charset="0"/>
              </a:rPr>
              <a:t>More </a:t>
            </a:r>
            <a:r>
              <a:rPr lang="en-US" sz="2000" dirty="0">
                <a:solidFill>
                  <a:schemeClr val="tx1">
                    <a:lumMod val="75000"/>
                    <a:lumOff val="25000"/>
                  </a:schemeClr>
                </a:solidFill>
                <a:latin typeface="Arial Narrow" pitchFamily="34" charset="0"/>
              </a:rPr>
              <a:t>competition for </a:t>
            </a:r>
            <a:r>
              <a:rPr lang="en-US" sz="2000" dirty="0" smtClean="0">
                <a:solidFill>
                  <a:schemeClr val="tx1">
                    <a:lumMod val="75000"/>
                    <a:lumOff val="25000"/>
                  </a:schemeClr>
                </a:solidFill>
                <a:latin typeface="Arial Narrow" pitchFamily="34" charset="0"/>
              </a:rPr>
              <a:t>land </a:t>
            </a:r>
            <a:r>
              <a:rPr lang="en-US" sz="2000" dirty="0">
                <a:solidFill>
                  <a:schemeClr val="tx1">
                    <a:lumMod val="75000"/>
                    <a:lumOff val="25000"/>
                  </a:schemeClr>
                </a:solidFill>
                <a:latin typeface="Arial Narrow" pitchFamily="34" charset="0"/>
              </a:rPr>
              <a:t>&amp; water </a:t>
            </a:r>
            <a:r>
              <a:rPr lang="en-US" sz="2000" dirty="0" smtClean="0">
                <a:solidFill>
                  <a:schemeClr val="tx1">
                    <a:lumMod val="75000"/>
                    <a:lumOff val="25000"/>
                  </a:schemeClr>
                </a:solidFill>
                <a:latin typeface="Arial Narrow" pitchFamily="34" charset="0"/>
              </a:rPr>
              <a:t>resources</a:t>
            </a:r>
          </a:p>
          <a:p>
            <a:pPr marL="560070" lvl="2" indent="-285750" defTabSz="800100">
              <a:lnSpc>
                <a:spcPct val="90000"/>
              </a:lnSpc>
              <a:spcBef>
                <a:spcPct val="0"/>
              </a:spcBef>
              <a:spcAft>
                <a:spcPct val="15000"/>
              </a:spcAft>
              <a:buFont typeface="Wingdings" pitchFamily="2" charset="2"/>
              <a:buChar char="q"/>
            </a:pPr>
            <a:r>
              <a:rPr lang="en-US" dirty="0" smtClean="0">
                <a:solidFill>
                  <a:schemeClr val="tx1">
                    <a:lumMod val="50000"/>
                    <a:lumOff val="50000"/>
                  </a:schemeClr>
                </a:solidFill>
                <a:latin typeface="Arial Narrow" pitchFamily="34" charset="0"/>
              </a:rPr>
              <a:t>25% of land is highly degraded</a:t>
            </a:r>
          </a:p>
          <a:p>
            <a:pPr marL="560070" lvl="2" indent="-285750" defTabSz="800100">
              <a:lnSpc>
                <a:spcPct val="90000"/>
              </a:lnSpc>
              <a:spcBef>
                <a:spcPct val="0"/>
              </a:spcBef>
              <a:spcAft>
                <a:spcPct val="15000"/>
              </a:spcAft>
              <a:buFont typeface="Wingdings" pitchFamily="2" charset="2"/>
              <a:buChar char="q"/>
            </a:pPr>
            <a:r>
              <a:rPr lang="en-US" dirty="0" smtClean="0">
                <a:solidFill>
                  <a:schemeClr val="tx1">
                    <a:lumMod val="50000"/>
                    <a:lumOff val="50000"/>
                  </a:schemeClr>
                </a:solidFill>
                <a:latin typeface="Arial Narrow" pitchFamily="34" charset="0"/>
              </a:rPr>
              <a:t>Almost half of worlds’ population will live in high water stress areas by 2030 </a:t>
            </a:r>
          </a:p>
          <a:p>
            <a:pPr marL="285750" lvl="1" indent="-285750" defTabSz="800100">
              <a:lnSpc>
                <a:spcPct val="90000"/>
              </a:lnSpc>
              <a:spcBef>
                <a:spcPct val="0"/>
              </a:spcBef>
              <a:spcAft>
                <a:spcPct val="15000"/>
              </a:spcAft>
              <a:buFont typeface="Wingdings" pitchFamily="2" charset="2"/>
              <a:buChar char="q"/>
            </a:pPr>
            <a:r>
              <a:rPr lang="en-US" sz="2000" dirty="0" smtClean="0">
                <a:solidFill>
                  <a:schemeClr val="tx1">
                    <a:lumMod val="75000"/>
                    <a:lumOff val="25000"/>
                  </a:schemeClr>
                </a:solidFill>
                <a:latin typeface="Times New Roman"/>
                <a:cs typeface="Times New Roman"/>
              </a:rPr>
              <a:t>~</a:t>
            </a:r>
            <a:r>
              <a:rPr lang="en-US" sz="2000" dirty="0" smtClean="0">
                <a:solidFill>
                  <a:schemeClr val="tx1">
                    <a:lumMod val="75000"/>
                    <a:lumOff val="25000"/>
                  </a:schemeClr>
                </a:solidFill>
                <a:latin typeface="Arial Narrow" pitchFamily="34" charset="0"/>
              </a:rPr>
              <a:t>85% of food produced in country of consumption </a:t>
            </a:r>
          </a:p>
          <a:p>
            <a:pPr marL="285750" lvl="1" indent="-285750" defTabSz="800100">
              <a:lnSpc>
                <a:spcPct val="90000"/>
              </a:lnSpc>
              <a:spcBef>
                <a:spcPct val="0"/>
              </a:spcBef>
              <a:spcAft>
                <a:spcPct val="15000"/>
              </a:spcAft>
              <a:buFont typeface="Wingdings" pitchFamily="2" charset="2"/>
              <a:buChar char="q"/>
            </a:pPr>
            <a:r>
              <a:rPr lang="en-US" sz="2000" dirty="0" smtClean="0">
                <a:solidFill>
                  <a:schemeClr val="tx1">
                    <a:lumMod val="75000"/>
                    <a:lumOff val="25000"/>
                  </a:schemeClr>
                </a:solidFill>
                <a:latin typeface="Times New Roman"/>
                <a:cs typeface="Times New Roman"/>
              </a:rPr>
              <a:t>~</a:t>
            </a:r>
            <a:r>
              <a:rPr lang="en-US" sz="2000" dirty="0" smtClean="0">
                <a:solidFill>
                  <a:schemeClr val="tx1">
                    <a:lumMod val="75000"/>
                    <a:lumOff val="25000"/>
                  </a:schemeClr>
                </a:solidFill>
                <a:latin typeface="Arial Narrow" pitchFamily="34" charset="0"/>
              </a:rPr>
              <a:t>85% </a:t>
            </a:r>
            <a:r>
              <a:rPr lang="en-US" sz="2000" dirty="0">
                <a:solidFill>
                  <a:schemeClr val="tx1">
                    <a:lumMod val="75000"/>
                    <a:lumOff val="25000"/>
                  </a:schemeClr>
                </a:solidFill>
                <a:latin typeface="Arial Narrow" pitchFamily="34" charset="0"/>
              </a:rPr>
              <a:t>of world population </a:t>
            </a:r>
            <a:r>
              <a:rPr lang="en-US" sz="2000" dirty="0" smtClean="0">
                <a:solidFill>
                  <a:schemeClr val="tx1">
                    <a:lumMod val="75000"/>
                    <a:lumOff val="25000"/>
                  </a:schemeClr>
                </a:solidFill>
                <a:latin typeface="Arial Narrow" pitchFamily="34" charset="0"/>
              </a:rPr>
              <a:t>in </a:t>
            </a:r>
            <a:r>
              <a:rPr lang="en-US" sz="2000" dirty="0">
                <a:solidFill>
                  <a:schemeClr val="tx1">
                    <a:lumMod val="75000"/>
                    <a:lumOff val="25000"/>
                  </a:schemeClr>
                </a:solidFill>
                <a:latin typeface="Arial Narrow" pitchFamily="34" charset="0"/>
              </a:rPr>
              <a:t>developing countries </a:t>
            </a:r>
          </a:p>
          <a:p>
            <a:pPr marL="285750" lvl="1" indent="-285750" defTabSz="800100">
              <a:lnSpc>
                <a:spcPct val="90000"/>
              </a:lnSpc>
              <a:spcBef>
                <a:spcPct val="0"/>
              </a:spcBef>
              <a:spcAft>
                <a:spcPct val="15000"/>
              </a:spcAft>
              <a:buFont typeface="Wingdings" pitchFamily="2" charset="2"/>
              <a:buChar char="q"/>
            </a:pPr>
            <a:endParaRPr lang="en-US" sz="2200" dirty="0">
              <a:solidFill>
                <a:schemeClr val="tx1">
                  <a:lumMod val="75000"/>
                  <a:lumOff val="25000"/>
                </a:schemeClr>
              </a:solidFill>
              <a:latin typeface="Arial Narrow" pitchFamily="34" charset="0"/>
            </a:endParaRPr>
          </a:p>
          <a:p>
            <a:endParaRPr lang="en-US" sz="2200" b="1" dirty="0">
              <a:solidFill>
                <a:schemeClr val="tx2">
                  <a:lumMod val="50000"/>
                </a:schemeClr>
              </a:solidFill>
              <a:latin typeface="Arial Narrow" pitchFamily="34" charset="0"/>
            </a:endParaRPr>
          </a:p>
        </p:txBody>
      </p:sp>
      <p:sp>
        <p:nvSpPr>
          <p:cNvPr id="11" name="Slide Number Placeholder 10"/>
          <p:cNvSpPr>
            <a:spLocks noGrp="1"/>
          </p:cNvSpPr>
          <p:nvPr>
            <p:ph type="sldNum" sz="quarter" idx="4294967295"/>
          </p:nvPr>
        </p:nvSpPr>
        <p:spPr>
          <a:xfrm>
            <a:off x="0" y="685800"/>
            <a:ext cx="533400" cy="183357"/>
          </a:xfrm>
          <a:prstGeom prst="rect">
            <a:avLst/>
          </a:prstGeom>
        </p:spPr>
        <p:txBody>
          <a:bodyPr>
            <a:normAutofit fontScale="40000" lnSpcReduction="20000"/>
          </a:bodyPr>
          <a:lstStyle/>
          <a:p>
            <a:fld id="{6250A952-172D-47C7-9731-1F621182D307}" type="slidenum">
              <a:rPr lang="en-US" smtClean="0"/>
              <a:pPr/>
              <a:t>3</a:t>
            </a:fld>
            <a:endParaRPr lang="en-US" dirty="0"/>
          </a:p>
        </p:txBody>
      </p:sp>
      <p:cxnSp>
        <p:nvCxnSpPr>
          <p:cNvPr id="13" name="Straight Connector 12"/>
          <p:cNvCxnSpPr/>
          <p:nvPr/>
        </p:nvCxnSpPr>
        <p:spPr>
          <a:xfrm>
            <a:off x="228600" y="4736529"/>
            <a:ext cx="2984078" cy="0"/>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35914" y="4736529"/>
            <a:ext cx="835152" cy="369332"/>
          </a:xfrm>
          <a:prstGeom prst="rect">
            <a:avLst/>
          </a:prstGeom>
          <a:noFill/>
        </p:spPr>
        <p:txBody>
          <a:bodyPr wrap="square" rtlCol="0">
            <a:spAutoFit/>
          </a:bodyPr>
          <a:lstStyle/>
          <a:p>
            <a:pPr algn="ctr"/>
            <a:r>
              <a:rPr lang="en-US" dirty="0" smtClean="0"/>
              <a:t>2012</a:t>
            </a:r>
            <a:endParaRPr lang="en-US" dirty="0"/>
          </a:p>
        </p:txBody>
      </p:sp>
      <p:sp>
        <p:nvSpPr>
          <p:cNvPr id="15" name="TextBox 14"/>
          <p:cNvSpPr txBox="1"/>
          <p:nvPr/>
        </p:nvSpPr>
        <p:spPr>
          <a:xfrm>
            <a:off x="2186247" y="4732466"/>
            <a:ext cx="835931" cy="369332"/>
          </a:xfrm>
          <a:prstGeom prst="rect">
            <a:avLst/>
          </a:prstGeom>
          <a:noFill/>
        </p:spPr>
        <p:txBody>
          <a:bodyPr wrap="square" rtlCol="0">
            <a:spAutoFit/>
          </a:bodyPr>
          <a:lstStyle/>
          <a:p>
            <a:r>
              <a:rPr lang="en-US" dirty="0" smtClean="0"/>
              <a:t>2050</a:t>
            </a:r>
            <a:endParaRPr lang="en-US" dirty="0"/>
          </a:p>
        </p:txBody>
      </p:sp>
      <p:sp>
        <p:nvSpPr>
          <p:cNvPr id="26" name="TextBox 25"/>
          <p:cNvSpPr txBox="1"/>
          <p:nvPr/>
        </p:nvSpPr>
        <p:spPr>
          <a:xfrm>
            <a:off x="452761" y="265221"/>
            <a:ext cx="8234040" cy="523220"/>
          </a:xfrm>
          <a:prstGeom prst="rect">
            <a:avLst/>
          </a:prstGeom>
          <a:noFill/>
        </p:spPr>
        <p:txBody>
          <a:bodyPr wrap="square" rtlCol="0">
            <a:spAutoFit/>
          </a:bodyPr>
          <a:lstStyle/>
          <a:p>
            <a:r>
              <a:rPr lang="en-US" sz="2800" dirty="0" smtClean="0">
                <a:solidFill>
                  <a:schemeClr val="tx1">
                    <a:lumMod val="50000"/>
                    <a:lumOff val="50000"/>
                  </a:schemeClr>
                </a:solidFill>
              </a:rPr>
              <a:t>Needed from agriculture: </a:t>
            </a:r>
            <a:r>
              <a:rPr lang="en-US" sz="2800" b="1" dirty="0" smtClean="0">
                <a:solidFill>
                  <a:schemeClr val="accent3"/>
                </a:solidFill>
              </a:rPr>
              <a:t>More Food</a:t>
            </a:r>
            <a:endParaRPr lang="en-US" sz="2800" b="1" dirty="0">
              <a:solidFill>
                <a:schemeClr val="accent3"/>
              </a:solidFill>
            </a:endParaRPr>
          </a:p>
        </p:txBody>
      </p:sp>
      <p:pic>
        <p:nvPicPr>
          <p:cNvPr id="52"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1" y="1729903"/>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2" y="1371064"/>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539956" y="4327462"/>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539956" y="3968624"/>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539956" y="3609786"/>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539956" y="3186400"/>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539956" y="2856890"/>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539956" y="2498052"/>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539956" y="2125654"/>
            <a:ext cx="442913" cy="358838"/>
          </a:xfrm>
          <a:prstGeom prst="rect">
            <a:avLst/>
          </a:prstGeom>
          <a:noFill/>
          <a:extLst>
            <a:ext uri="{909E8E84-426E-40DD-AFC4-6F175D3DCCD1}">
              <a14:hiddenFill xmlns:a14="http://schemas.microsoft.com/office/drawing/2010/main">
                <a:solidFill>
                  <a:srgbClr val="FFFFFF"/>
                </a:solidFill>
              </a14:hiddenFill>
            </a:ext>
          </a:extLst>
        </p:spPr>
      </p:pic>
      <p:cxnSp>
        <p:nvCxnSpPr>
          <p:cNvPr id="2048" name="Straight Arrow Connector 2047"/>
          <p:cNvCxnSpPr/>
          <p:nvPr/>
        </p:nvCxnSpPr>
        <p:spPr>
          <a:xfrm flipV="1">
            <a:off x="763098" y="1159714"/>
            <a:ext cx="1682445" cy="839429"/>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49" name="TextBox 2048"/>
          <p:cNvSpPr txBox="1"/>
          <p:nvPr/>
        </p:nvSpPr>
        <p:spPr>
          <a:xfrm>
            <a:off x="2324099" y="932492"/>
            <a:ext cx="1295400" cy="461665"/>
          </a:xfrm>
          <a:prstGeom prst="rect">
            <a:avLst/>
          </a:prstGeom>
          <a:noFill/>
        </p:spPr>
        <p:txBody>
          <a:bodyPr wrap="square" rtlCol="0">
            <a:spAutoFit/>
          </a:bodyPr>
          <a:lstStyle/>
          <a:p>
            <a:r>
              <a:rPr lang="en-US" sz="2400" dirty="0" smtClean="0">
                <a:solidFill>
                  <a:schemeClr val="tx1">
                    <a:lumMod val="85000"/>
                    <a:lumOff val="15000"/>
                  </a:schemeClr>
                </a:solidFill>
                <a:latin typeface="Arial Narrow" pitchFamily="34" charset="0"/>
              </a:rPr>
              <a:t>+50%</a:t>
            </a:r>
            <a:endParaRPr lang="en-US" sz="2400" dirty="0">
              <a:solidFill>
                <a:schemeClr val="tx1">
                  <a:lumMod val="85000"/>
                  <a:lumOff val="15000"/>
                </a:schemeClr>
              </a:solidFill>
              <a:latin typeface="Arial Narrow" pitchFamily="34" charset="0"/>
            </a:endParaRPr>
          </a:p>
        </p:txBody>
      </p:sp>
      <p:sp>
        <p:nvSpPr>
          <p:cNvPr id="2053" name="TextBox 2052"/>
          <p:cNvSpPr txBox="1"/>
          <p:nvPr/>
        </p:nvSpPr>
        <p:spPr>
          <a:xfrm>
            <a:off x="0" y="1333918"/>
            <a:ext cx="1295400" cy="646331"/>
          </a:xfrm>
          <a:prstGeom prst="rect">
            <a:avLst/>
          </a:prstGeom>
          <a:noFill/>
        </p:spPr>
        <p:txBody>
          <a:bodyPr wrap="square" rtlCol="0">
            <a:spAutoFit/>
          </a:bodyPr>
          <a:lstStyle/>
          <a:p>
            <a:pPr algn="ctr"/>
            <a:r>
              <a:rPr lang="en-US" dirty="0" smtClean="0">
                <a:latin typeface="Arial Narrow" pitchFamily="34" charset="0"/>
              </a:rPr>
              <a:t>Food demand</a:t>
            </a:r>
            <a:endParaRPr lang="en-US" dirty="0">
              <a:latin typeface="Arial Narrow" pitchFamily="34" charset="0"/>
            </a:endParaRPr>
          </a:p>
        </p:txBody>
      </p:sp>
      <p:sp>
        <p:nvSpPr>
          <p:cNvPr id="2054" name="TextBox 2053"/>
          <p:cNvSpPr txBox="1"/>
          <p:nvPr/>
        </p:nvSpPr>
        <p:spPr>
          <a:xfrm>
            <a:off x="228600" y="3089818"/>
            <a:ext cx="1066800" cy="646331"/>
          </a:xfrm>
          <a:prstGeom prst="rect">
            <a:avLst/>
          </a:prstGeom>
          <a:solidFill>
            <a:schemeClr val="bg1">
              <a:lumMod val="95000"/>
              <a:alpha val="78000"/>
            </a:schemeClr>
          </a:solidFill>
        </p:spPr>
        <p:txBody>
          <a:bodyPr wrap="square" rtlCol="0">
            <a:spAutoFit/>
          </a:bodyPr>
          <a:lstStyle/>
          <a:p>
            <a:pPr algn="ctr"/>
            <a:r>
              <a:rPr lang="en-US" b="1" dirty="0" smtClean="0">
                <a:latin typeface="Arial Narrow" pitchFamily="34" charset="0"/>
              </a:rPr>
              <a:t>7 billion people</a:t>
            </a:r>
            <a:endParaRPr lang="en-US" b="1" dirty="0">
              <a:latin typeface="Arial Narrow" pitchFamily="34" charset="0"/>
            </a:endParaRPr>
          </a:p>
        </p:txBody>
      </p:sp>
      <p:cxnSp>
        <p:nvCxnSpPr>
          <p:cNvPr id="2056" name="Straight Arrow Connector 2055"/>
          <p:cNvCxnSpPr/>
          <p:nvPr/>
        </p:nvCxnSpPr>
        <p:spPr>
          <a:xfrm flipV="1">
            <a:off x="1171066" y="2996705"/>
            <a:ext cx="974812" cy="295883"/>
          </a:xfrm>
          <a:prstGeom prst="straightConnector1">
            <a:avLst/>
          </a:prstGeom>
          <a:ln w="254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78"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0" y="4305976"/>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0" y="3947138"/>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0" y="3588300"/>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0" y="3164914"/>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0" y="2835404"/>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0" y="2476566"/>
            <a:ext cx="442913" cy="358838"/>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http://t0.gstatic.com/images?q=tbn:ANd9GcTyw5FdmP14hSqPHCKvW3G_A0xxGKpoFC22UW87kLwgbbgJ8MzxeXj2pW4"/>
          <p:cNvPicPr>
            <a:picLocks noChangeAspect="1" noChangeArrowheads="1"/>
          </p:cNvPicPr>
          <p:nvPr/>
        </p:nvPicPr>
        <p:blipFill rotWithShape="1">
          <a:blip r:embed="rId2">
            <a:extLst>
              <a:ext uri="{28A0092B-C50C-407E-A947-70E740481C1C}">
                <a14:useLocalDpi xmlns:a14="http://schemas.microsoft.com/office/drawing/2010/main" val="0"/>
              </a:ext>
            </a:extLst>
          </a:blip>
          <a:srcRect t="-891" b="52823"/>
          <a:stretch/>
        </p:blipFill>
        <p:spPr bwMode="auto">
          <a:xfrm>
            <a:off x="2403730" y="2104168"/>
            <a:ext cx="442913" cy="358838"/>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68"/>
          <p:cNvSpPr txBox="1"/>
          <p:nvPr/>
        </p:nvSpPr>
        <p:spPr>
          <a:xfrm>
            <a:off x="2145878" y="2659870"/>
            <a:ext cx="1066800" cy="646331"/>
          </a:xfrm>
          <a:prstGeom prst="rect">
            <a:avLst/>
          </a:prstGeom>
          <a:solidFill>
            <a:schemeClr val="bg1">
              <a:lumMod val="95000"/>
              <a:alpha val="78000"/>
            </a:schemeClr>
          </a:solidFill>
        </p:spPr>
        <p:txBody>
          <a:bodyPr wrap="square" rtlCol="0">
            <a:spAutoFit/>
          </a:bodyPr>
          <a:lstStyle/>
          <a:p>
            <a:pPr algn="ctr"/>
            <a:r>
              <a:rPr lang="en-US" b="1" dirty="0" smtClean="0">
                <a:latin typeface="Arial Narrow" pitchFamily="34" charset="0"/>
              </a:rPr>
              <a:t>9 billion people</a:t>
            </a:r>
            <a:endParaRPr lang="en-US" b="1" dirty="0">
              <a:latin typeface="Arial Narrow" pitchFamily="34" charset="0"/>
            </a:endParaRPr>
          </a:p>
        </p:txBody>
      </p:sp>
      <p:pic>
        <p:nvPicPr>
          <p:cNvPr id="31" name="Picture 30"/>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415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05800" y="4686300"/>
            <a:ext cx="381000" cy="369332"/>
          </a:xfrm>
          <a:prstGeom prst="rect">
            <a:avLst/>
          </a:prstGeom>
          <a:solidFill>
            <a:schemeClr val="bg1"/>
          </a:solidFill>
        </p:spPr>
        <p:txBody>
          <a:bodyPr wrap="square" rtlCol="0">
            <a:spAutoFit/>
          </a:bodyPr>
          <a:lstStyle/>
          <a:p>
            <a:endParaRPr lang="en-US" dirty="0"/>
          </a:p>
        </p:txBody>
      </p:sp>
      <p:sp>
        <p:nvSpPr>
          <p:cNvPr id="11" name="Slide Number Placeholder 10"/>
          <p:cNvSpPr>
            <a:spLocks noGrp="1"/>
          </p:cNvSpPr>
          <p:nvPr>
            <p:ph type="sldNum" sz="quarter" idx="4294967295"/>
          </p:nvPr>
        </p:nvSpPr>
        <p:spPr>
          <a:xfrm>
            <a:off x="0" y="685800"/>
            <a:ext cx="533400" cy="183357"/>
          </a:xfrm>
          <a:prstGeom prst="rect">
            <a:avLst/>
          </a:prstGeom>
        </p:spPr>
        <p:txBody>
          <a:bodyPr>
            <a:normAutofit fontScale="40000" lnSpcReduction="20000"/>
          </a:bodyPr>
          <a:lstStyle/>
          <a:p>
            <a:fld id="{6250A952-172D-47C7-9731-1F621182D307}" type="slidenum">
              <a:rPr lang="en-US" smtClean="0"/>
              <a:pPr/>
              <a:t>4</a:t>
            </a:fld>
            <a:endParaRPr lang="en-US"/>
          </a:p>
        </p:txBody>
      </p:sp>
      <p:sp>
        <p:nvSpPr>
          <p:cNvPr id="16" name="TextBox 15"/>
          <p:cNvSpPr txBox="1"/>
          <p:nvPr/>
        </p:nvSpPr>
        <p:spPr>
          <a:xfrm>
            <a:off x="430160" y="220832"/>
            <a:ext cx="8259098" cy="523220"/>
          </a:xfrm>
          <a:prstGeom prst="rect">
            <a:avLst/>
          </a:prstGeom>
          <a:noFill/>
        </p:spPr>
        <p:txBody>
          <a:bodyPr wrap="square" rtlCol="0">
            <a:spAutoFit/>
          </a:bodyPr>
          <a:lstStyle/>
          <a:p>
            <a:r>
              <a:rPr lang="en-US" sz="2800" dirty="0" smtClean="0">
                <a:solidFill>
                  <a:schemeClr val="tx1">
                    <a:lumMod val="50000"/>
                    <a:lumOff val="50000"/>
                  </a:schemeClr>
                </a:solidFill>
              </a:rPr>
              <a:t>Needed from agriculture: </a:t>
            </a:r>
            <a:r>
              <a:rPr lang="en-US" sz="2800" b="1" dirty="0">
                <a:solidFill>
                  <a:schemeClr val="accent3"/>
                </a:solidFill>
              </a:rPr>
              <a:t>H</a:t>
            </a:r>
            <a:r>
              <a:rPr lang="en-US" sz="2800" b="1" dirty="0" smtClean="0">
                <a:solidFill>
                  <a:schemeClr val="accent3"/>
                </a:solidFill>
              </a:rPr>
              <a:t>igher Incomes </a:t>
            </a:r>
            <a:endParaRPr lang="en-US" sz="2800" b="1" dirty="0">
              <a:solidFill>
                <a:schemeClr val="accent3"/>
              </a:solidFill>
            </a:endParaRPr>
          </a:p>
        </p:txBody>
      </p:sp>
      <p:graphicFrame>
        <p:nvGraphicFramePr>
          <p:cNvPr id="8" name="Chart 7"/>
          <p:cNvGraphicFramePr>
            <a:graphicFrameLocks/>
          </p:cNvGraphicFramePr>
          <p:nvPr>
            <p:extLst>
              <p:ext uri="{D42A27DB-BD31-4B8C-83A1-F6EECF244321}">
                <p14:modId xmlns:p14="http://schemas.microsoft.com/office/powerpoint/2010/main" val="952340744"/>
              </p:ext>
            </p:extLst>
          </p:nvPr>
        </p:nvGraphicFramePr>
        <p:xfrm>
          <a:off x="265470" y="1795582"/>
          <a:ext cx="4294239" cy="314325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228600" y="647325"/>
            <a:ext cx="4114800" cy="1015663"/>
          </a:xfrm>
          <a:prstGeom prst="rect">
            <a:avLst/>
          </a:prstGeom>
          <a:noFill/>
        </p:spPr>
        <p:txBody>
          <a:bodyPr wrap="square" rtlCol="0">
            <a:spAutoFit/>
          </a:bodyPr>
          <a:lstStyle/>
          <a:p>
            <a:r>
              <a:rPr lang="en-US" sz="2000" dirty="0" smtClean="0">
                <a:solidFill>
                  <a:schemeClr val="tx1">
                    <a:lumMod val="85000"/>
                    <a:lumOff val="15000"/>
                  </a:schemeClr>
                </a:solidFill>
                <a:latin typeface="Arial Narrow" pitchFamily="34" charset="0"/>
              </a:rPr>
              <a:t>GDP growth generated by agriculture is at least twice as effective in reducing poverty as growth generated in other sectors</a:t>
            </a:r>
            <a:endParaRPr lang="en-US" sz="2000" dirty="0">
              <a:solidFill>
                <a:schemeClr val="tx1">
                  <a:lumMod val="85000"/>
                  <a:lumOff val="15000"/>
                </a:schemeClr>
              </a:solidFill>
              <a:latin typeface="Arial Narrow" pitchFamily="34" charset="0"/>
            </a:endParaRPr>
          </a:p>
        </p:txBody>
      </p:sp>
      <p:sp>
        <p:nvSpPr>
          <p:cNvPr id="10" name="Content Placeholder 20"/>
          <p:cNvSpPr>
            <a:spLocks noGrp="1"/>
          </p:cNvSpPr>
          <p:nvPr>
            <p:ph sz="quarter" idx="4294967295"/>
          </p:nvPr>
        </p:nvSpPr>
        <p:spPr>
          <a:xfrm>
            <a:off x="4589206" y="965769"/>
            <a:ext cx="4100052" cy="3905197"/>
          </a:xfrm>
          <a:prstGeom prst="rect">
            <a:avLst/>
          </a:prstGeom>
        </p:spPr>
        <p:txBody>
          <a:bodyPr>
            <a:noAutofit/>
          </a:bodyPr>
          <a:lstStyle/>
          <a:p>
            <a:pPr marL="560070" lvl="2" indent="-285750" algn="just" defTabSz="800100">
              <a:lnSpc>
                <a:spcPct val="90000"/>
              </a:lnSpc>
              <a:spcBef>
                <a:spcPct val="0"/>
              </a:spcBef>
              <a:spcAft>
                <a:spcPct val="15000"/>
              </a:spcAft>
            </a:pPr>
            <a:r>
              <a:rPr lang="en-US" sz="1800" dirty="0" smtClean="0">
                <a:solidFill>
                  <a:schemeClr val="tx1">
                    <a:lumMod val="75000"/>
                    <a:lumOff val="25000"/>
                  </a:schemeClr>
                </a:solidFill>
                <a:latin typeface="Arial Narrow" pitchFamily="34" charset="0"/>
              </a:rPr>
              <a:t>75% of the poor live in rural areas</a:t>
            </a:r>
          </a:p>
          <a:p>
            <a:pPr marL="285750" lvl="1" indent="-285750" defTabSz="800100">
              <a:lnSpc>
                <a:spcPct val="90000"/>
              </a:lnSpc>
              <a:spcBef>
                <a:spcPct val="0"/>
              </a:spcBef>
              <a:spcAft>
                <a:spcPct val="15000"/>
              </a:spcAft>
              <a:buFont typeface="Wingdings" pitchFamily="2" charset="2"/>
              <a:buChar char="q"/>
            </a:pPr>
            <a:r>
              <a:rPr lang="en-US" sz="1800" dirty="0" smtClean="0">
                <a:solidFill>
                  <a:schemeClr val="tx1">
                    <a:lumMod val="75000"/>
                    <a:lumOff val="25000"/>
                  </a:schemeClr>
                </a:solidFill>
                <a:latin typeface="Times New Roman"/>
                <a:cs typeface="Times New Roman"/>
              </a:rPr>
              <a:t>~</a:t>
            </a:r>
            <a:r>
              <a:rPr lang="en-US" sz="1800" dirty="0" smtClean="0">
                <a:solidFill>
                  <a:schemeClr val="tx1">
                    <a:lumMod val="75000"/>
                    <a:lumOff val="25000"/>
                  </a:schemeClr>
                </a:solidFill>
                <a:latin typeface="Arial Narrow" pitchFamily="34" charset="0"/>
              </a:rPr>
              <a:t>500 million smallholdings, average size </a:t>
            </a:r>
            <a:r>
              <a:rPr lang="en-US" sz="1800" dirty="0" smtClean="0">
                <a:solidFill>
                  <a:schemeClr val="tx1">
                    <a:lumMod val="75000"/>
                    <a:lumOff val="25000"/>
                  </a:schemeClr>
                </a:solidFill>
                <a:latin typeface="Arial Narrow" pitchFamily="34" charset="0"/>
                <a:cs typeface="Times New Roman"/>
              </a:rPr>
              <a:t>~ 2 hectares</a:t>
            </a:r>
            <a:endParaRPr lang="en-US" sz="1800" dirty="0">
              <a:solidFill>
                <a:schemeClr val="tx1">
                  <a:lumMod val="75000"/>
                  <a:lumOff val="25000"/>
                </a:schemeClr>
              </a:solidFill>
              <a:latin typeface="Arial Narrow" pitchFamily="34" charset="0"/>
              <a:cs typeface="Times New Roman"/>
            </a:endParaRPr>
          </a:p>
          <a:p>
            <a:pPr marL="285750" lvl="1" indent="-285750" defTabSz="800100">
              <a:lnSpc>
                <a:spcPct val="90000"/>
              </a:lnSpc>
              <a:spcBef>
                <a:spcPct val="0"/>
              </a:spcBef>
              <a:spcAft>
                <a:spcPct val="15000"/>
              </a:spcAft>
              <a:buFont typeface="Wingdings" pitchFamily="2" charset="2"/>
              <a:buChar char="q"/>
            </a:pPr>
            <a:r>
              <a:rPr lang="en-US" sz="1800" dirty="0" smtClean="0">
                <a:solidFill>
                  <a:schemeClr val="tx1">
                    <a:lumMod val="75000"/>
                    <a:lumOff val="25000"/>
                  </a:schemeClr>
                </a:solidFill>
                <a:latin typeface="Arial Narrow" pitchFamily="34" charset="0"/>
                <a:cs typeface="Times New Roman"/>
              </a:rPr>
              <a:t>Smallholder based growth has led to poverty reduction</a:t>
            </a:r>
          </a:p>
          <a:p>
            <a:pPr marL="560070" lvl="2" indent="-285750" defTabSz="800100">
              <a:lnSpc>
                <a:spcPct val="90000"/>
              </a:lnSpc>
              <a:spcBef>
                <a:spcPct val="0"/>
              </a:spcBef>
              <a:spcAft>
                <a:spcPct val="15000"/>
              </a:spcAft>
              <a:buFont typeface="Wingdings" pitchFamily="2" charset="2"/>
              <a:buChar char="q"/>
            </a:pPr>
            <a:r>
              <a:rPr lang="en-US" sz="1800" dirty="0" smtClean="0">
                <a:solidFill>
                  <a:schemeClr val="tx1">
                    <a:lumMod val="50000"/>
                    <a:lumOff val="50000"/>
                  </a:schemeClr>
                </a:solidFill>
                <a:latin typeface="Arial Narrow" pitchFamily="34" charset="0"/>
                <a:cs typeface="Times New Roman"/>
              </a:rPr>
              <a:t>China – smallholder dominated: Doubled cereal yields in 1990s, 400 million people moved out of poverty</a:t>
            </a:r>
          </a:p>
          <a:p>
            <a:pPr marL="560070" lvl="2" indent="-285750" defTabSz="800100">
              <a:lnSpc>
                <a:spcPct val="90000"/>
              </a:lnSpc>
              <a:spcBef>
                <a:spcPct val="0"/>
              </a:spcBef>
              <a:spcAft>
                <a:spcPct val="15000"/>
              </a:spcAft>
              <a:buFont typeface="Wingdings" pitchFamily="2" charset="2"/>
              <a:buChar char="q"/>
            </a:pPr>
            <a:r>
              <a:rPr lang="en-US" sz="1800" dirty="0" smtClean="0">
                <a:solidFill>
                  <a:schemeClr val="tx1">
                    <a:lumMod val="50000"/>
                    <a:lumOff val="50000"/>
                  </a:schemeClr>
                </a:solidFill>
                <a:latin typeface="Arial Narrow" pitchFamily="34" charset="0"/>
                <a:cs typeface="Times New Roman"/>
              </a:rPr>
              <a:t>Brazil – large-scale dominated:</a:t>
            </a:r>
          </a:p>
          <a:p>
            <a:pPr marL="912813" lvl="2" indent="-342900" defTabSz="800100">
              <a:lnSpc>
                <a:spcPct val="90000"/>
              </a:lnSpc>
              <a:spcBef>
                <a:spcPct val="0"/>
              </a:spcBef>
              <a:spcAft>
                <a:spcPct val="15000"/>
              </a:spcAft>
            </a:pPr>
            <a:r>
              <a:rPr lang="en-US" sz="1800" dirty="0" smtClean="0">
                <a:solidFill>
                  <a:schemeClr val="tx1">
                    <a:lumMod val="50000"/>
                    <a:lumOff val="50000"/>
                  </a:schemeClr>
                </a:solidFill>
                <a:latin typeface="Arial Narrow" pitchFamily="34" charset="0"/>
                <a:cs typeface="Times New Roman"/>
              </a:rPr>
              <a:t>Doubled cereal yields, number of poor increased</a:t>
            </a:r>
          </a:p>
          <a:p>
            <a:pPr defTabSz="800100">
              <a:lnSpc>
                <a:spcPct val="90000"/>
              </a:lnSpc>
              <a:spcBef>
                <a:spcPct val="0"/>
              </a:spcBef>
              <a:spcAft>
                <a:spcPct val="15000"/>
              </a:spcAft>
              <a:buClr>
                <a:schemeClr val="accent1"/>
              </a:buClr>
              <a:buSzPct val="70000"/>
              <a:buFont typeface="Wingdings" pitchFamily="2" charset="2"/>
              <a:buChar char="q"/>
            </a:pPr>
            <a:r>
              <a:rPr lang="en-US" sz="1800" dirty="0" smtClean="0">
                <a:solidFill>
                  <a:schemeClr val="tx1">
                    <a:lumMod val="75000"/>
                    <a:lumOff val="25000"/>
                  </a:schemeClr>
                </a:solidFill>
                <a:latin typeface="Arial Narrow" pitchFamily="34" charset="0"/>
                <a:cs typeface="Times New Roman"/>
              </a:rPr>
              <a:t>Incomes </a:t>
            </a:r>
            <a:r>
              <a:rPr lang="en-US" sz="1800" dirty="0">
                <a:solidFill>
                  <a:schemeClr val="tx1">
                    <a:lumMod val="75000"/>
                    <a:lumOff val="25000"/>
                  </a:schemeClr>
                </a:solidFill>
                <a:latin typeface="Arial Narrow" pitchFamily="34" charset="0"/>
                <a:cs typeface="Times New Roman"/>
              </a:rPr>
              <a:t>need to be more </a:t>
            </a:r>
            <a:r>
              <a:rPr lang="en-US" sz="1800" dirty="0" smtClean="0">
                <a:solidFill>
                  <a:schemeClr val="tx1">
                    <a:lumMod val="75000"/>
                    <a:lumOff val="25000"/>
                  </a:schemeClr>
                </a:solidFill>
                <a:latin typeface="Arial Narrow" pitchFamily="34" charset="0"/>
                <a:cs typeface="Times New Roman"/>
              </a:rPr>
              <a:t>resilient</a:t>
            </a:r>
          </a:p>
          <a:p>
            <a:pPr defTabSz="800100">
              <a:lnSpc>
                <a:spcPct val="90000"/>
              </a:lnSpc>
              <a:spcBef>
                <a:spcPct val="0"/>
              </a:spcBef>
              <a:spcAft>
                <a:spcPct val="15000"/>
              </a:spcAft>
              <a:buClr>
                <a:schemeClr val="accent1"/>
              </a:buClr>
              <a:buSzPct val="70000"/>
              <a:buFont typeface="Wingdings" pitchFamily="2" charset="2"/>
              <a:buChar char="q"/>
            </a:pPr>
            <a:r>
              <a:rPr lang="en-US" sz="1800" dirty="0" smtClean="0">
                <a:solidFill>
                  <a:schemeClr val="tx1">
                    <a:lumMod val="75000"/>
                    <a:lumOff val="25000"/>
                  </a:schemeClr>
                </a:solidFill>
                <a:latin typeface="Arial Narrow" pitchFamily="34" charset="0"/>
                <a:cs typeface="Times New Roman"/>
              </a:rPr>
              <a:t>Smallholders need to be linked to (higher value) markets</a:t>
            </a:r>
            <a:endParaRPr lang="en-US" sz="1800" dirty="0">
              <a:solidFill>
                <a:schemeClr val="tx1">
                  <a:lumMod val="75000"/>
                  <a:lumOff val="25000"/>
                </a:schemeClr>
              </a:solidFill>
              <a:latin typeface="Arial Narrow" pitchFamily="34" charset="0"/>
              <a:cs typeface="Times New Roman"/>
            </a:endParaRPr>
          </a:p>
          <a:p>
            <a:pPr marL="0" indent="0" defTabSz="800100">
              <a:lnSpc>
                <a:spcPct val="90000"/>
              </a:lnSpc>
              <a:spcBef>
                <a:spcPct val="0"/>
              </a:spcBef>
              <a:spcAft>
                <a:spcPct val="15000"/>
              </a:spcAft>
              <a:buNone/>
            </a:pPr>
            <a:endParaRPr lang="en-US" sz="2500" dirty="0" smtClean="0">
              <a:solidFill>
                <a:schemeClr val="tx1">
                  <a:lumMod val="75000"/>
                  <a:lumOff val="25000"/>
                </a:schemeClr>
              </a:solidFill>
              <a:latin typeface="Arial Narrow" pitchFamily="34" charset="0"/>
            </a:endParaRPr>
          </a:p>
          <a:p>
            <a:pPr marL="0" indent="0">
              <a:buNone/>
            </a:pPr>
            <a:endParaRPr lang="en-US" sz="2200" b="1" dirty="0">
              <a:solidFill>
                <a:schemeClr val="tx2">
                  <a:lumMod val="50000"/>
                </a:schemeClr>
              </a:solidFill>
              <a:latin typeface="Arial Narrow" pitchFamily="34" charset="0"/>
            </a:endParaRPr>
          </a:p>
        </p:txBody>
      </p:sp>
      <p:sp>
        <p:nvSpPr>
          <p:cNvPr id="3" name="TextBox 2"/>
          <p:cNvSpPr txBox="1"/>
          <p:nvPr/>
        </p:nvSpPr>
        <p:spPr>
          <a:xfrm>
            <a:off x="427703" y="4856634"/>
            <a:ext cx="4132006" cy="307777"/>
          </a:xfrm>
          <a:prstGeom prst="rect">
            <a:avLst/>
          </a:prstGeom>
          <a:noFill/>
        </p:spPr>
        <p:txBody>
          <a:bodyPr wrap="square" rtlCol="0">
            <a:spAutoFit/>
          </a:bodyPr>
          <a:lstStyle/>
          <a:p>
            <a:r>
              <a:rPr lang="en-US" sz="1400" dirty="0" smtClean="0">
                <a:solidFill>
                  <a:schemeClr val="tx1">
                    <a:lumMod val="65000"/>
                    <a:lumOff val="35000"/>
                  </a:schemeClr>
                </a:solidFill>
                <a:latin typeface="Arial Narrow" pitchFamily="34" charset="0"/>
              </a:rPr>
              <a:t>Source: World Development Report 2008</a:t>
            </a:r>
            <a:endParaRPr lang="en-US" sz="1400" dirty="0">
              <a:solidFill>
                <a:schemeClr val="tx1">
                  <a:lumMod val="65000"/>
                  <a:lumOff val="35000"/>
                </a:schemeClr>
              </a:solidFill>
              <a:latin typeface="Arial Narrow" pitchFamily="34" charset="0"/>
            </a:endParaRPr>
          </a:p>
        </p:txBody>
      </p:sp>
      <p:pic>
        <p:nvPicPr>
          <p:cNvPr id="9"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18093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05800" y="4686300"/>
            <a:ext cx="381000" cy="369332"/>
          </a:xfrm>
          <a:prstGeom prst="rect">
            <a:avLst/>
          </a:prstGeom>
          <a:solidFill>
            <a:schemeClr val="bg1"/>
          </a:solidFill>
        </p:spPr>
        <p:txBody>
          <a:bodyPr wrap="square" rtlCol="0">
            <a:spAutoFit/>
          </a:bodyPr>
          <a:lstStyle/>
          <a:p>
            <a:endParaRPr lang="en-US" dirty="0"/>
          </a:p>
        </p:txBody>
      </p:sp>
      <p:sp>
        <p:nvSpPr>
          <p:cNvPr id="11" name="Slide Number Placeholder 10"/>
          <p:cNvSpPr>
            <a:spLocks noGrp="1"/>
          </p:cNvSpPr>
          <p:nvPr>
            <p:ph type="sldNum" sz="quarter" idx="4294967295"/>
          </p:nvPr>
        </p:nvSpPr>
        <p:spPr>
          <a:xfrm>
            <a:off x="0" y="685800"/>
            <a:ext cx="533400" cy="183357"/>
          </a:xfrm>
          <a:prstGeom prst="rect">
            <a:avLst/>
          </a:prstGeom>
        </p:spPr>
        <p:txBody>
          <a:bodyPr>
            <a:normAutofit fontScale="40000" lnSpcReduction="20000"/>
          </a:bodyPr>
          <a:lstStyle/>
          <a:p>
            <a:fld id="{6250A952-172D-47C7-9731-1F621182D307}" type="slidenum">
              <a:rPr lang="en-US" smtClean="0"/>
              <a:pPr/>
              <a:t>5</a:t>
            </a:fld>
            <a:endParaRPr lang="en-US"/>
          </a:p>
        </p:txBody>
      </p:sp>
      <p:sp>
        <p:nvSpPr>
          <p:cNvPr id="6" name="TextBox 5"/>
          <p:cNvSpPr txBox="1"/>
          <p:nvPr/>
        </p:nvSpPr>
        <p:spPr>
          <a:xfrm>
            <a:off x="0" y="278198"/>
            <a:ext cx="8216284" cy="461665"/>
          </a:xfrm>
          <a:prstGeom prst="rect">
            <a:avLst/>
          </a:prstGeom>
          <a:noFill/>
        </p:spPr>
        <p:txBody>
          <a:bodyPr wrap="square" rtlCol="0">
            <a:spAutoFit/>
          </a:bodyPr>
          <a:lstStyle/>
          <a:p>
            <a:pPr algn="ctr"/>
            <a:r>
              <a:rPr lang="en-US" sz="2400" dirty="0" smtClean="0">
                <a:solidFill>
                  <a:schemeClr val="tx1">
                    <a:lumMod val="50000"/>
                    <a:lumOff val="50000"/>
                  </a:schemeClr>
                </a:solidFill>
              </a:rPr>
              <a:t>Needed from agriculture: </a:t>
            </a:r>
            <a:r>
              <a:rPr lang="en-US" sz="2400" b="1" dirty="0" smtClean="0">
                <a:solidFill>
                  <a:schemeClr val="accent3"/>
                </a:solidFill>
              </a:rPr>
              <a:t>Environmental Services</a:t>
            </a:r>
            <a:endParaRPr lang="en-US" sz="2400" b="1" dirty="0">
              <a:solidFill>
                <a:schemeClr val="accent3"/>
              </a:solidFill>
            </a:endParaRPr>
          </a:p>
        </p:txBody>
      </p:sp>
      <p:graphicFrame>
        <p:nvGraphicFramePr>
          <p:cNvPr id="14" name="Chart 13"/>
          <p:cNvGraphicFramePr/>
          <p:nvPr>
            <p:extLst>
              <p:ext uri="{D42A27DB-BD31-4B8C-83A1-F6EECF244321}">
                <p14:modId xmlns:p14="http://schemas.microsoft.com/office/powerpoint/2010/main" val="2495502455"/>
              </p:ext>
            </p:extLst>
          </p:nvPr>
        </p:nvGraphicFramePr>
        <p:xfrm>
          <a:off x="60019" y="1596785"/>
          <a:ext cx="4648200" cy="3473273"/>
        </p:xfrm>
        <a:graphic>
          <a:graphicData uri="http://schemas.openxmlformats.org/drawingml/2006/chart">
            <c:chart xmlns:c="http://schemas.openxmlformats.org/drawingml/2006/chart" xmlns:r="http://schemas.openxmlformats.org/officeDocument/2006/relationships" r:id="rId3"/>
          </a:graphicData>
        </a:graphic>
      </p:graphicFrame>
      <p:sp>
        <p:nvSpPr>
          <p:cNvPr id="2" name="Right Brace 1"/>
          <p:cNvSpPr/>
          <p:nvPr/>
        </p:nvSpPr>
        <p:spPr>
          <a:xfrm>
            <a:off x="2667000" y="1714500"/>
            <a:ext cx="228600" cy="1885950"/>
          </a:xfrm>
          <a:prstGeom prst="rightBrac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Right Brace 2"/>
          <p:cNvSpPr/>
          <p:nvPr/>
        </p:nvSpPr>
        <p:spPr>
          <a:xfrm>
            <a:off x="2667000" y="3657600"/>
            <a:ext cx="228600" cy="1257300"/>
          </a:xfrm>
          <a:prstGeom prst="rightBrace">
            <a:avLst/>
          </a:prstGeom>
          <a:no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Rectangle 3"/>
          <p:cNvSpPr/>
          <p:nvPr/>
        </p:nvSpPr>
        <p:spPr>
          <a:xfrm>
            <a:off x="470516" y="1025013"/>
            <a:ext cx="3827207" cy="707886"/>
          </a:xfrm>
          <a:prstGeom prst="rect">
            <a:avLst/>
          </a:prstGeom>
        </p:spPr>
        <p:txBody>
          <a:bodyPr wrap="square">
            <a:spAutoFit/>
          </a:bodyPr>
          <a:lstStyle/>
          <a:p>
            <a:r>
              <a:rPr lang="en-US" sz="2000" dirty="0" smtClean="0">
                <a:solidFill>
                  <a:schemeClr val="tx1">
                    <a:lumMod val="75000"/>
                    <a:lumOff val="25000"/>
                  </a:schemeClr>
                </a:solidFill>
                <a:latin typeface="Arial Narrow" pitchFamily="34" charset="0"/>
              </a:rPr>
              <a:t>GHG emissions from agriculture are high but can be reduced</a:t>
            </a:r>
            <a:endParaRPr lang="en-US" sz="2000" dirty="0">
              <a:solidFill>
                <a:schemeClr val="tx1">
                  <a:lumMod val="75000"/>
                  <a:lumOff val="25000"/>
                </a:schemeClr>
              </a:solidFill>
              <a:latin typeface="Arial Narrow" pitchFamily="34" charset="0"/>
            </a:endParaRPr>
          </a:p>
        </p:txBody>
      </p:sp>
      <p:sp>
        <p:nvSpPr>
          <p:cNvPr id="15" name="Content Placeholder 20"/>
          <p:cNvSpPr>
            <a:spLocks noGrp="1"/>
          </p:cNvSpPr>
          <p:nvPr>
            <p:ph sz="quarter" idx="4294967295"/>
          </p:nvPr>
        </p:nvSpPr>
        <p:spPr>
          <a:xfrm>
            <a:off x="4535129" y="1085850"/>
            <a:ext cx="4360607" cy="2975487"/>
          </a:xfrm>
          <a:prstGeom prst="rect">
            <a:avLst/>
          </a:prstGeom>
        </p:spPr>
        <p:txBody>
          <a:bodyPr>
            <a:noAutofit/>
          </a:bodyPr>
          <a:lstStyle/>
          <a:p>
            <a:pPr marL="285750" lvl="1" indent="-285750" defTabSz="800100">
              <a:lnSpc>
                <a:spcPct val="90000"/>
              </a:lnSpc>
              <a:spcBef>
                <a:spcPct val="0"/>
              </a:spcBef>
              <a:spcAft>
                <a:spcPct val="15000"/>
              </a:spcAft>
              <a:buFont typeface="Wingdings" pitchFamily="2" charset="2"/>
              <a:buChar char="q"/>
            </a:pPr>
            <a:r>
              <a:rPr lang="en-US" sz="2200" dirty="0" smtClean="0">
                <a:solidFill>
                  <a:schemeClr val="tx1">
                    <a:lumMod val="75000"/>
                    <a:lumOff val="25000"/>
                  </a:schemeClr>
                </a:solidFill>
                <a:latin typeface="Arial Narrow" pitchFamily="34" charset="0"/>
              </a:rPr>
              <a:t>Agriculture accounts for </a:t>
            </a:r>
            <a:r>
              <a:rPr lang="en-US" sz="2200" dirty="0" smtClean="0">
                <a:solidFill>
                  <a:schemeClr val="tx1">
                    <a:lumMod val="75000"/>
                    <a:lumOff val="25000"/>
                  </a:schemeClr>
                </a:solidFill>
                <a:latin typeface="Times New Roman"/>
                <a:cs typeface="Times New Roman"/>
              </a:rPr>
              <a:t>~</a:t>
            </a:r>
            <a:r>
              <a:rPr lang="en-US" sz="2200" dirty="0" smtClean="0">
                <a:solidFill>
                  <a:schemeClr val="tx1">
                    <a:lumMod val="75000"/>
                    <a:lumOff val="25000"/>
                  </a:schemeClr>
                </a:solidFill>
                <a:latin typeface="Arial Narrow" pitchFamily="34" charset="0"/>
              </a:rPr>
              <a:t> 3% of global GDP growth, but 30% of GHG</a:t>
            </a:r>
          </a:p>
          <a:p>
            <a:pPr marL="285750" lvl="1" indent="-285750" defTabSz="800100">
              <a:lnSpc>
                <a:spcPct val="90000"/>
              </a:lnSpc>
              <a:spcBef>
                <a:spcPct val="0"/>
              </a:spcBef>
              <a:spcAft>
                <a:spcPct val="15000"/>
              </a:spcAft>
              <a:buFont typeface="Wingdings" pitchFamily="2" charset="2"/>
              <a:buChar char="q"/>
            </a:pPr>
            <a:endParaRPr lang="en-US" sz="1800" dirty="0">
              <a:solidFill>
                <a:schemeClr val="tx1">
                  <a:lumMod val="75000"/>
                  <a:lumOff val="25000"/>
                </a:schemeClr>
              </a:solidFill>
              <a:latin typeface="Arial Narrow" pitchFamily="34" charset="0"/>
            </a:endParaRPr>
          </a:p>
          <a:p>
            <a:pPr marL="285750" lvl="1" indent="-285750" defTabSz="800100">
              <a:lnSpc>
                <a:spcPct val="90000"/>
              </a:lnSpc>
              <a:spcBef>
                <a:spcPct val="0"/>
              </a:spcBef>
              <a:spcAft>
                <a:spcPct val="15000"/>
              </a:spcAft>
              <a:buFont typeface="Wingdings" pitchFamily="2" charset="2"/>
              <a:buChar char="q"/>
            </a:pPr>
            <a:r>
              <a:rPr lang="en-US" sz="2200" dirty="0" smtClean="0">
                <a:solidFill>
                  <a:schemeClr val="tx1">
                    <a:lumMod val="75000"/>
                    <a:lumOff val="25000"/>
                  </a:schemeClr>
                </a:solidFill>
                <a:latin typeface="Arial Narrow" pitchFamily="34" charset="0"/>
              </a:rPr>
              <a:t>Need more climate-smart production systems</a:t>
            </a:r>
          </a:p>
          <a:p>
            <a:pPr marL="285750" lvl="1" indent="-285750" defTabSz="800100">
              <a:lnSpc>
                <a:spcPct val="90000"/>
              </a:lnSpc>
              <a:spcBef>
                <a:spcPct val="0"/>
              </a:spcBef>
              <a:spcAft>
                <a:spcPct val="15000"/>
              </a:spcAft>
              <a:buFont typeface="Wingdings" pitchFamily="2" charset="2"/>
              <a:buChar char="q"/>
            </a:pPr>
            <a:endParaRPr lang="en-US" sz="1800" dirty="0">
              <a:solidFill>
                <a:schemeClr val="tx1">
                  <a:lumMod val="75000"/>
                  <a:lumOff val="25000"/>
                </a:schemeClr>
              </a:solidFill>
              <a:latin typeface="Arial Narrow" pitchFamily="34" charset="0"/>
            </a:endParaRPr>
          </a:p>
          <a:p>
            <a:pPr marL="285750" lvl="1" indent="-285750" defTabSz="800100">
              <a:lnSpc>
                <a:spcPct val="90000"/>
              </a:lnSpc>
              <a:spcBef>
                <a:spcPct val="0"/>
              </a:spcBef>
              <a:spcAft>
                <a:spcPct val="15000"/>
              </a:spcAft>
              <a:buFont typeface="Wingdings" pitchFamily="2" charset="2"/>
              <a:buChar char="q"/>
            </a:pPr>
            <a:r>
              <a:rPr lang="en-US" sz="2200" dirty="0" smtClean="0">
                <a:solidFill>
                  <a:schemeClr val="tx1">
                    <a:lumMod val="75000"/>
                    <a:lumOff val="25000"/>
                  </a:schemeClr>
                </a:solidFill>
                <a:latin typeface="Arial Narrow" pitchFamily="34" charset="0"/>
              </a:rPr>
              <a:t>More </a:t>
            </a:r>
            <a:r>
              <a:rPr lang="en-US" sz="2200" dirty="0">
                <a:solidFill>
                  <a:schemeClr val="tx1">
                    <a:lumMod val="75000"/>
                    <a:lumOff val="25000"/>
                  </a:schemeClr>
                </a:solidFill>
                <a:latin typeface="Arial Narrow" pitchFamily="34" charset="0"/>
              </a:rPr>
              <a:t>recognition of inter-linkages of </a:t>
            </a:r>
            <a:r>
              <a:rPr lang="en-US" sz="2200" dirty="0" smtClean="0">
                <a:solidFill>
                  <a:schemeClr val="tx1">
                    <a:lumMod val="75000"/>
                    <a:lumOff val="25000"/>
                  </a:schemeClr>
                </a:solidFill>
                <a:latin typeface="Arial Narrow" pitchFamily="34" charset="0"/>
              </a:rPr>
              <a:t>natural </a:t>
            </a:r>
            <a:r>
              <a:rPr lang="en-US" sz="2200" dirty="0">
                <a:solidFill>
                  <a:schemeClr val="tx1">
                    <a:lumMod val="75000"/>
                    <a:lumOff val="25000"/>
                  </a:schemeClr>
                </a:solidFill>
                <a:latin typeface="Arial Narrow" pitchFamily="34" charset="0"/>
              </a:rPr>
              <a:t>capital (land, water, forest</a:t>
            </a:r>
            <a:r>
              <a:rPr lang="en-US" sz="2200" dirty="0" smtClean="0">
                <a:solidFill>
                  <a:schemeClr val="tx1">
                    <a:lumMod val="75000"/>
                    <a:lumOff val="25000"/>
                  </a:schemeClr>
                </a:solidFill>
                <a:latin typeface="Arial Narrow" pitchFamily="34" charset="0"/>
              </a:rPr>
              <a:t>)</a:t>
            </a:r>
          </a:p>
          <a:p>
            <a:pPr marL="285750" lvl="1" indent="-285750" defTabSz="800100">
              <a:lnSpc>
                <a:spcPct val="90000"/>
              </a:lnSpc>
              <a:spcBef>
                <a:spcPct val="0"/>
              </a:spcBef>
              <a:spcAft>
                <a:spcPct val="15000"/>
              </a:spcAft>
              <a:buFont typeface="Wingdings" pitchFamily="2" charset="2"/>
              <a:buChar char="q"/>
            </a:pPr>
            <a:endParaRPr lang="en-US" sz="1800" dirty="0">
              <a:solidFill>
                <a:schemeClr val="tx1">
                  <a:lumMod val="75000"/>
                  <a:lumOff val="25000"/>
                </a:schemeClr>
              </a:solidFill>
              <a:latin typeface="Arial Narrow" pitchFamily="34" charset="0"/>
            </a:endParaRPr>
          </a:p>
          <a:p>
            <a:pPr marL="285750" lvl="1" indent="-285750" defTabSz="800100">
              <a:lnSpc>
                <a:spcPct val="90000"/>
              </a:lnSpc>
              <a:spcBef>
                <a:spcPct val="0"/>
              </a:spcBef>
              <a:spcAft>
                <a:spcPct val="15000"/>
              </a:spcAft>
              <a:buFont typeface="Wingdings" pitchFamily="2" charset="2"/>
              <a:buChar char="q"/>
            </a:pPr>
            <a:r>
              <a:rPr lang="en-US" sz="2200" dirty="0" smtClean="0">
                <a:solidFill>
                  <a:schemeClr val="tx1">
                    <a:lumMod val="75000"/>
                    <a:lumOff val="25000"/>
                  </a:schemeClr>
                </a:solidFill>
                <a:latin typeface="Arial Narrow" pitchFamily="34" charset="0"/>
              </a:rPr>
              <a:t>New opportunities for payment for environmental services </a:t>
            </a:r>
            <a:endParaRPr lang="en-US" sz="2200" dirty="0">
              <a:solidFill>
                <a:schemeClr val="tx1">
                  <a:lumMod val="75000"/>
                  <a:lumOff val="25000"/>
                </a:schemeClr>
              </a:solidFill>
              <a:latin typeface="Arial Narrow" pitchFamily="34" charset="0"/>
            </a:endParaRPr>
          </a:p>
          <a:p>
            <a:pPr marL="285750" lvl="1" indent="-285750" defTabSz="800100">
              <a:lnSpc>
                <a:spcPct val="90000"/>
              </a:lnSpc>
              <a:spcBef>
                <a:spcPct val="0"/>
              </a:spcBef>
              <a:spcAft>
                <a:spcPct val="15000"/>
              </a:spcAft>
              <a:buFont typeface="Wingdings" pitchFamily="2" charset="2"/>
              <a:buChar char="q"/>
            </a:pPr>
            <a:endParaRPr lang="en-US" sz="2400" dirty="0" smtClean="0">
              <a:solidFill>
                <a:schemeClr val="tx1">
                  <a:lumMod val="75000"/>
                  <a:lumOff val="25000"/>
                </a:schemeClr>
              </a:solidFill>
              <a:latin typeface="Arial Narrow" pitchFamily="34" charset="0"/>
            </a:endParaRPr>
          </a:p>
          <a:p>
            <a:pPr marL="285750" lvl="1" indent="-285750" defTabSz="800100">
              <a:lnSpc>
                <a:spcPct val="90000"/>
              </a:lnSpc>
              <a:spcBef>
                <a:spcPct val="0"/>
              </a:spcBef>
              <a:spcAft>
                <a:spcPct val="15000"/>
              </a:spcAft>
              <a:buFont typeface="Wingdings" pitchFamily="2" charset="2"/>
              <a:buChar char="q"/>
            </a:pPr>
            <a:endParaRPr lang="en-US" sz="1200" dirty="0" smtClean="0">
              <a:solidFill>
                <a:schemeClr val="tx1">
                  <a:lumMod val="75000"/>
                  <a:lumOff val="25000"/>
                </a:schemeClr>
              </a:solidFill>
              <a:latin typeface="Arial Narrow" pitchFamily="34" charset="0"/>
            </a:endParaRPr>
          </a:p>
          <a:p>
            <a:pPr marL="0" indent="0" defTabSz="800100">
              <a:lnSpc>
                <a:spcPct val="90000"/>
              </a:lnSpc>
              <a:spcBef>
                <a:spcPct val="0"/>
              </a:spcBef>
              <a:spcAft>
                <a:spcPct val="15000"/>
              </a:spcAft>
              <a:buNone/>
            </a:pPr>
            <a:endParaRPr lang="en-US" sz="2500" dirty="0" smtClean="0">
              <a:solidFill>
                <a:schemeClr val="tx1">
                  <a:lumMod val="75000"/>
                  <a:lumOff val="25000"/>
                </a:schemeClr>
              </a:solidFill>
              <a:latin typeface="Arial Narrow" pitchFamily="34" charset="0"/>
            </a:endParaRPr>
          </a:p>
          <a:p>
            <a:pPr marL="0" indent="0">
              <a:buNone/>
            </a:pPr>
            <a:endParaRPr lang="en-US" sz="2200" b="1" dirty="0">
              <a:solidFill>
                <a:schemeClr val="tx2">
                  <a:lumMod val="50000"/>
                </a:schemeClr>
              </a:solidFill>
              <a:latin typeface="Arial Narrow" pitchFamily="34" charset="0"/>
            </a:endParaRPr>
          </a:p>
        </p:txBody>
      </p:sp>
      <p:pic>
        <p:nvPicPr>
          <p:cNvPr id="10" name="Picture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9895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05800" y="4686300"/>
            <a:ext cx="381000" cy="369332"/>
          </a:xfrm>
          <a:prstGeom prst="rect">
            <a:avLst/>
          </a:prstGeom>
          <a:solidFill>
            <a:schemeClr val="bg1"/>
          </a:solidFill>
        </p:spPr>
        <p:txBody>
          <a:bodyPr wrap="square" rtlCol="0">
            <a:spAutoFit/>
          </a:bodyPr>
          <a:lstStyle/>
          <a:p>
            <a:endParaRPr lang="en-US" dirty="0"/>
          </a:p>
        </p:txBody>
      </p:sp>
      <p:sp>
        <p:nvSpPr>
          <p:cNvPr id="11" name="Slide Number Placeholder 10"/>
          <p:cNvSpPr>
            <a:spLocks noGrp="1"/>
          </p:cNvSpPr>
          <p:nvPr>
            <p:ph type="sldNum" sz="quarter" idx="4294967295"/>
          </p:nvPr>
        </p:nvSpPr>
        <p:spPr>
          <a:xfrm>
            <a:off x="0" y="685800"/>
            <a:ext cx="533400" cy="183357"/>
          </a:xfrm>
          <a:prstGeom prst="rect">
            <a:avLst/>
          </a:prstGeom>
        </p:spPr>
        <p:txBody>
          <a:bodyPr>
            <a:normAutofit fontScale="40000" lnSpcReduction="20000"/>
          </a:bodyPr>
          <a:lstStyle/>
          <a:p>
            <a:fld id="{6250A952-172D-47C7-9731-1F621182D307}" type="slidenum">
              <a:rPr lang="en-US" smtClean="0"/>
              <a:pPr/>
              <a:t>6</a:t>
            </a:fld>
            <a:endParaRPr lang="en-US"/>
          </a:p>
        </p:txBody>
      </p:sp>
      <p:sp>
        <p:nvSpPr>
          <p:cNvPr id="6" name="TextBox 5"/>
          <p:cNvSpPr txBox="1"/>
          <p:nvPr/>
        </p:nvSpPr>
        <p:spPr>
          <a:xfrm>
            <a:off x="452759" y="247465"/>
            <a:ext cx="8615039" cy="461665"/>
          </a:xfrm>
          <a:prstGeom prst="rect">
            <a:avLst/>
          </a:prstGeom>
          <a:noFill/>
        </p:spPr>
        <p:txBody>
          <a:bodyPr wrap="square" rtlCol="0">
            <a:spAutoFit/>
          </a:bodyPr>
          <a:lstStyle/>
          <a:p>
            <a:r>
              <a:rPr lang="en-US" sz="2400" dirty="0" smtClean="0">
                <a:solidFill>
                  <a:schemeClr val="tx1">
                    <a:lumMod val="50000"/>
                    <a:lumOff val="50000"/>
                  </a:schemeClr>
                </a:solidFill>
              </a:rPr>
              <a:t>Needed from agriculture: </a:t>
            </a:r>
            <a:r>
              <a:rPr lang="en-US" sz="2400" b="1" dirty="0">
                <a:solidFill>
                  <a:schemeClr val="accent3"/>
                </a:solidFill>
              </a:rPr>
              <a:t>I</a:t>
            </a:r>
            <a:r>
              <a:rPr lang="en-US" sz="2400" b="1" dirty="0" smtClean="0">
                <a:solidFill>
                  <a:schemeClr val="accent3"/>
                </a:solidFill>
              </a:rPr>
              <a:t>mproved Nutrition</a:t>
            </a:r>
            <a:endParaRPr lang="en-US" sz="2400" b="1" dirty="0">
              <a:solidFill>
                <a:schemeClr val="accent3"/>
              </a:solidFill>
            </a:endParaRPr>
          </a:p>
        </p:txBody>
      </p:sp>
      <p:sp>
        <p:nvSpPr>
          <p:cNvPr id="2" name="TextBox 1"/>
          <p:cNvSpPr txBox="1"/>
          <p:nvPr/>
        </p:nvSpPr>
        <p:spPr>
          <a:xfrm>
            <a:off x="452759" y="931048"/>
            <a:ext cx="4058264" cy="1015663"/>
          </a:xfrm>
          <a:prstGeom prst="rect">
            <a:avLst/>
          </a:prstGeom>
          <a:noFill/>
        </p:spPr>
        <p:txBody>
          <a:bodyPr wrap="square" rtlCol="0">
            <a:spAutoFit/>
          </a:bodyPr>
          <a:lstStyle/>
          <a:p>
            <a:r>
              <a:rPr lang="en-US" sz="2000" dirty="0" smtClean="0">
                <a:solidFill>
                  <a:schemeClr val="tx1">
                    <a:lumMod val="85000"/>
                    <a:lumOff val="15000"/>
                  </a:schemeClr>
                </a:solidFill>
                <a:latin typeface="Arial Narrow" pitchFamily="34" charset="0"/>
              </a:rPr>
              <a:t>Half of developing countries are seriously off track to halving undernourishment </a:t>
            </a:r>
          </a:p>
          <a:p>
            <a:r>
              <a:rPr lang="en-US" sz="2000" dirty="0" smtClean="0">
                <a:solidFill>
                  <a:schemeClr val="tx1">
                    <a:lumMod val="50000"/>
                    <a:lumOff val="50000"/>
                  </a:schemeClr>
                </a:solidFill>
                <a:latin typeface="Arial Narrow" pitchFamily="34" charset="0"/>
              </a:rPr>
              <a:t>(a Millennium Development Goal) </a:t>
            </a:r>
          </a:p>
        </p:txBody>
      </p:sp>
      <p:graphicFrame>
        <p:nvGraphicFramePr>
          <p:cNvPr id="13" name="Chart 12"/>
          <p:cNvGraphicFramePr>
            <a:graphicFrameLocks/>
          </p:cNvGraphicFramePr>
          <p:nvPr>
            <p:extLst>
              <p:ext uri="{D42A27DB-BD31-4B8C-83A1-F6EECF244321}">
                <p14:modId xmlns:p14="http://schemas.microsoft.com/office/powerpoint/2010/main" val="3711339475"/>
              </p:ext>
            </p:extLst>
          </p:nvPr>
        </p:nvGraphicFramePr>
        <p:xfrm>
          <a:off x="147484" y="1806922"/>
          <a:ext cx="4117258" cy="3022253"/>
        </p:xfrm>
        <a:graphic>
          <a:graphicData uri="http://schemas.openxmlformats.org/drawingml/2006/chart">
            <c:chart xmlns:c="http://schemas.openxmlformats.org/drawingml/2006/chart" xmlns:r="http://schemas.openxmlformats.org/officeDocument/2006/relationships" r:id="rId2"/>
          </a:graphicData>
        </a:graphic>
      </p:graphicFrame>
      <p:sp>
        <p:nvSpPr>
          <p:cNvPr id="14" name="Content Placeholder 20"/>
          <p:cNvSpPr>
            <a:spLocks noGrp="1"/>
          </p:cNvSpPr>
          <p:nvPr>
            <p:ph sz="quarter" idx="4294967295"/>
          </p:nvPr>
        </p:nvSpPr>
        <p:spPr>
          <a:xfrm>
            <a:off x="4016477" y="1517240"/>
            <a:ext cx="4772416" cy="3600450"/>
          </a:xfrm>
          <a:prstGeom prst="rect">
            <a:avLst/>
          </a:prstGeom>
        </p:spPr>
        <p:txBody>
          <a:bodyPr>
            <a:noAutofit/>
          </a:bodyPr>
          <a:lstStyle/>
          <a:p>
            <a:pPr marL="285750" lvl="1" indent="-285750" defTabSz="800100">
              <a:lnSpc>
                <a:spcPct val="90000"/>
              </a:lnSpc>
              <a:spcBef>
                <a:spcPct val="0"/>
              </a:spcBef>
              <a:spcAft>
                <a:spcPct val="15000"/>
              </a:spcAft>
              <a:buFont typeface="Wingdings" pitchFamily="2" charset="2"/>
              <a:buChar char="q"/>
            </a:pPr>
            <a:r>
              <a:rPr lang="en-US" sz="2200" dirty="0" smtClean="0">
                <a:solidFill>
                  <a:schemeClr val="tx1">
                    <a:lumMod val="75000"/>
                    <a:lumOff val="25000"/>
                  </a:schemeClr>
                </a:solidFill>
                <a:latin typeface="Arial Narrow" pitchFamily="34" charset="0"/>
              </a:rPr>
              <a:t>Nutrition linked MDGs are lagging – undernourishment, child &amp; maternal mortality</a:t>
            </a:r>
          </a:p>
          <a:p>
            <a:pPr marL="285750" lvl="1" indent="-285750" defTabSz="800100">
              <a:lnSpc>
                <a:spcPct val="90000"/>
              </a:lnSpc>
              <a:spcBef>
                <a:spcPct val="0"/>
              </a:spcBef>
              <a:spcAft>
                <a:spcPct val="15000"/>
              </a:spcAft>
              <a:buFont typeface="Wingdings" pitchFamily="2" charset="2"/>
              <a:buChar char="q"/>
            </a:pPr>
            <a:r>
              <a:rPr lang="en-US" sz="2200" dirty="0" smtClean="0">
                <a:solidFill>
                  <a:schemeClr val="tx1">
                    <a:lumMod val="75000"/>
                    <a:lumOff val="25000"/>
                  </a:schemeClr>
                </a:solidFill>
                <a:latin typeface="Arial Narrow" pitchFamily="34" charset="0"/>
              </a:rPr>
              <a:t>870 million people are undernourished</a:t>
            </a:r>
          </a:p>
          <a:p>
            <a:pPr marL="285750" lvl="1" indent="-285750" defTabSz="800100">
              <a:lnSpc>
                <a:spcPct val="90000"/>
              </a:lnSpc>
              <a:spcBef>
                <a:spcPct val="0"/>
              </a:spcBef>
              <a:spcAft>
                <a:spcPct val="15000"/>
              </a:spcAft>
              <a:buFont typeface="Wingdings" pitchFamily="2" charset="2"/>
              <a:buChar char="q"/>
            </a:pPr>
            <a:r>
              <a:rPr lang="en-US" sz="2200" dirty="0" smtClean="0">
                <a:solidFill>
                  <a:schemeClr val="tx1">
                    <a:lumMod val="75000"/>
                    <a:lumOff val="25000"/>
                  </a:schemeClr>
                </a:solidFill>
                <a:latin typeface="Arial Narrow" pitchFamily="34" charset="0"/>
              </a:rPr>
              <a:t>2 billion deficient in micronutrients</a:t>
            </a:r>
            <a:endParaRPr lang="en-US" sz="2200" dirty="0">
              <a:solidFill>
                <a:schemeClr val="tx1">
                  <a:lumMod val="75000"/>
                  <a:lumOff val="25000"/>
                </a:schemeClr>
              </a:solidFill>
              <a:latin typeface="Arial Narrow" pitchFamily="34" charset="0"/>
            </a:endParaRPr>
          </a:p>
          <a:p>
            <a:pPr marL="285750" lvl="1" indent="-285750" defTabSz="800100">
              <a:lnSpc>
                <a:spcPct val="90000"/>
              </a:lnSpc>
              <a:spcBef>
                <a:spcPct val="0"/>
              </a:spcBef>
              <a:spcAft>
                <a:spcPct val="15000"/>
              </a:spcAft>
              <a:buFont typeface="Wingdings" pitchFamily="2" charset="2"/>
              <a:buChar char="q"/>
            </a:pPr>
            <a:r>
              <a:rPr lang="en-US" sz="2200" dirty="0" smtClean="0">
                <a:solidFill>
                  <a:schemeClr val="tx1">
                    <a:lumMod val="75000"/>
                    <a:lumOff val="25000"/>
                  </a:schemeClr>
                </a:solidFill>
                <a:latin typeface="Arial Narrow" pitchFamily="34" charset="0"/>
              </a:rPr>
              <a:t>Food production does not automatically translate into improved nutritional outcomes for specific groups</a:t>
            </a:r>
            <a:endParaRPr lang="en-US" sz="2200" dirty="0">
              <a:solidFill>
                <a:schemeClr val="tx1">
                  <a:lumMod val="75000"/>
                  <a:lumOff val="25000"/>
                </a:schemeClr>
              </a:solidFill>
              <a:latin typeface="Arial Narrow" pitchFamily="34" charset="0"/>
            </a:endParaRPr>
          </a:p>
          <a:p>
            <a:pPr marL="285750" lvl="1" indent="-285750" defTabSz="800100">
              <a:lnSpc>
                <a:spcPct val="90000"/>
              </a:lnSpc>
              <a:spcBef>
                <a:spcPct val="0"/>
              </a:spcBef>
              <a:spcAft>
                <a:spcPct val="15000"/>
              </a:spcAft>
              <a:buFont typeface="Wingdings" pitchFamily="2" charset="2"/>
              <a:buChar char="q"/>
            </a:pPr>
            <a:endParaRPr lang="en-US" sz="2200" dirty="0" smtClean="0">
              <a:solidFill>
                <a:schemeClr val="tx1">
                  <a:lumMod val="75000"/>
                  <a:lumOff val="25000"/>
                </a:schemeClr>
              </a:solidFill>
              <a:latin typeface="Arial Narrow" pitchFamily="34" charset="0"/>
            </a:endParaRPr>
          </a:p>
        </p:txBody>
      </p:sp>
      <p:sp>
        <p:nvSpPr>
          <p:cNvPr id="3" name="TextBox 2"/>
          <p:cNvSpPr txBox="1"/>
          <p:nvPr/>
        </p:nvSpPr>
        <p:spPr>
          <a:xfrm>
            <a:off x="140109" y="4829175"/>
            <a:ext cx="3171702" cy="307777"/>
          </a:xfrm>
          <a:prstGeom prst="rect">
            <a:avLst/>
          </a:prstGeom>
          <a:noFill/>
        </p:spPr>
        <p:txBody>
          <a:bodyPr wrap="none" rtlCol="0">
            <a:spAutoFit/>
          </a:bodyPr>
          <a:lstStyle/>
          <a:p>
            <a:r>
              <a:rPr lang="en-US" sz="1400" i="1" dirty="0" smtClean="0">
                <a:solidFill>
                  <a:schemeClr val="tx1">
                    <a:lumMod val="65000"/>
                    <a:lumOff val="35000"/>
                  </a:schemeClr>
                </a:solidFill>
                <a:latin typeface="Arial Narrow" pitchFamily="34" charset="0"/>
              </a:rPr>
              <a:t>Source</a:t>
            </a:r>
            <a:r>
              <a:rPr lang="en-US" sz="1400" dirty="0" smtClean="0">
                <a:solidFill>
                  <a:schemeClr val="tx1">
                    <a:lumMod val="65000"/>
                    <a:lumOff val="35000"/>
                  </a:schemeClr>
                </a:solidFill>
                <a:latin typeface="Arial Narrow" pitchFamily="34" charset="0"/>
              </a:rPr>
              <a:t>: World Bank Global Monitoring Report</a:t>
            </a:r>
            <a:endParaRPr lang="en-US" sz="1400" dirty="0">
              <a:solidFill>
                <a:schemeClr val="tx1">
                  <a:lumMod val="65000"/>
                  <a:lumOff val="35000"/>
                </a:schemeClr>
              </a:solidFill>
              <a:latin typeface="Arial Narrow" pitchFamily="34" charset="0"/>
            </a:endParaRPr>
          </a:p>
        </p:txBody>
      </p:sp>
      <p:pic>
        <p:nvPicPr>
          <p:cNvPr id="9"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6475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199" y="79899"/>
            <a:ext cx="8229600" cy="857250"/>
          </a:xfrm>
        </p:spPr>
        <p:txBody>
          <a:bodyPr>
            <a:noAutofit/>
          </a:bodyPr>
          <a:lstStyle/>
          <a:p>
            <a:r>
              <a:rPr lang="en-US" sz="2400" b="1" dirty="0" smtClean="0"/>
              <a:t>Food Insecurity: High concentration of hungry and undernourished persons</a:t>
            </a:r>
            <a:endParaRPr lang="en-US" sz="2400" b="1" dirty="0"/>
          </a:p>
        </p:txBody>
      </p:sp>
      <p:graphicFrame>
        <p:nvGraphicFramePr>
          <p:cNvPr id="9" name="Content Placeholder 8"/>
          <p:cNvGraphicFramePr>
            <a:graphicFrameLocks noGrp="1"/>
          </p:cNvGraphicFramePr>
          <p:nvPr>
            <p:ph sz="half" idx="4294967295"/>
          </p:nvPr>
        </p:nvGraphicFramePr>
        <p:xfrm>
          <a:off x="457200" y="2743200"/>
          <a:ext cx="3581400" cy="2228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p:cNvGraphicFramePr>
            <a:graphicFrameLocks noGrp="1"/>
          </p:cNvGraphicFramePr>
          <p:nvPr>
            <p:ph sz="half" idx="4294967295"/>
          </p:nvPr>
        </p:nvGraphicFramePr>
        <p:xfrm>
          <a:off x="4495800" y="2857500"/>
          <a:ext cx="4038600" cy="2057400"/>
        </p:xfrm>
        <a:graphic>
          <a:graphicData uri="http://schemas.openxmlformats.org/drawingml/2006/chart">
            <c:chart xmlns:c="http://schemas.openxmlformats.org/drawingml/2006/chart" xmlns:r="http://schemas.openxmlformats.org/officeDocument/2006/relationships" r:id="rId4"/>
          </a:graphicData>
        </a:graphic>
      </p:graphicFrame>
      <p:cxnSp>
        <p:nvCxnSpPr>
          <p:cNvPr id="12" name="Straight Connector 11"/>
          <p:cNvCxnSpPr/>
          <p:nvPr/>
        </p:nvCxnSpPr>
        <p:spPr>
          <a:xfrm flipH="1" flipV="1">
            <a:off x="7162801" y="3257550"/>
            <a:ext cx="3561" cy="1259324"/>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l="-1866" t="9068" b="14915"/>
          <a:stretch/>
        </p:blipFill>
        <p:spPr>
          <a:xfrm>
            <a:off x="1295400" y="1028700"/>
            <a:ext cx="6400800" cy="1836965"/>
          </a:xfrm>
          <a:prstGeom prst="rect">
            <a:avLst/>
          </a:prstGeom>
        </p:spPr>
      </p:pic>
      <p:sp>
        <p:nvSpPr>
          <p:cNvPr id="17" name="TextBox 16"/>
          <p:cNvSpPr txBox="1"/>
          <p:nvPr/>
        </p:nvSpPr>
        <p:spPr>
          <a:xfrm>
            <a:off x="2895600" y="857250"/>
            <a:ext cx="2895600" cy="646331"/>
          </a:xfrm>
          <a:prstGeom prst="rect">
            <a:avLst/>
          </a:prstGeom>
          <a:noFill/>
        </p:spPr>
        <p:txBody>
          <a:bodyPr wrap="square" rtlCol="0">
            <a:spAutoFit/>
          </a:bodyPr>
          <a:lstStyle/>
          <a:p>
            <a:r>
              <a:rPr lang="en-US" dirty="0" smtClean="0"/>
              <a:t>Global Hunger Index (IFPRI)</a:t>
            </a:r>
            <a:endParaRPr lang="en-US" dirty="0"/>
          </a:p>
        </p:txBody>
      </p:sp>
      <p:pic>
        <p:nvPicPr>
          <p:cNvPr id="8"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4127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76084" y="971550"/>
            <a:ext cx="3814916" cy="738664"/>
          </a:xfrm>
          <a:prstGeom prst="rect">
            <a:avLst/>
          </a:prstGeom>
          <a:noFill/>
        </p:spPr>
        <p:txBody>
          <a:bodyPr wrap="square" rtlCol="0">
            <a:spAutoFit/>
          </a:bodyPr>
          <a:lstStyle/>
          <a:p>
            <a:r>
              <a:rPr lang="en-US" sz="2100" dirty="0" smtClean="0">
                <a:solidFill>
                  <a:schemeClr val="tx1">
                    <a:lumMod val="50000"/>
                    <a:lumOff val="50000"/>
                  </a:schemeClr>
                </a:solidFill>
                <a:latin typeface="Arial Narrow" pitchFamily="34" charset="0"/>
              </a:rPr>
              <a:t>Maintain long-term focus on five thematic areas …. </a:t>
            </a:r>
            <a:endParaRPr lang="en-US" sz="2100" dirty="0">
              <a:solidFill>
                <a:schemeClr val="tx1">
                  <a:lumMod val="50000"/>
                  <a:lumOff val="50000"/>
                </a:schemeClr>
              </a:solidFill>
              <a:latin typeface="Arial Narrow" pitchFamily="34" charset="0"/>
            </a:endParaRPr>
          </a:p>
        </p:txBody>
      </p:sp>
      <p:sp>
        <p:nvSpPr>
          <p:cNvPr id="10" name="TextBox 9"/>
          <p:cNvSpPr txBox="1"/>
          <p:nvPr/>
        </p:nvSpPr>
        <p:spPr>
          <a:xfrm>
            <a:off x="4488730" y="971550"/>
            <a:ext cx="4426670" cy="738664"/>
          </a:xfrm>
          <a:prstGeom prst="rect">
            <a:avLst/>
          </a:prstGeom>
          <a:noFill/>
        </p:spPr>
        <p:txBody>
          <a:bodyPr wrap="square" rtlCol="0">
            <a:spAutoFit/>
          </a:bodyPr>
          <a:lstStyle/>
          <a:p>
            <a:r>
              <a:rPr lang="en-US" sz="2100" dirty="0" smtClean="0">
                <a:solidFill>
                  <a:schemeClr val="tx1">
                    <a:lumMod val="50000"/>
                    <a:lumOff val="50000"/>
                  </a:schemeClr>
                </a:solidFill>
                <a:latin typeface="Arial Narrow" pitchFamily="34" charset="0"/>
              </a:rPr>
              <a:t>In recognition of the evolving context give more emphasis to …  </a:t>
            </a:r>
            <a:endParaRPr lang="en-US" sz="2100" dirty="0">
              <a:solidFill>
                <a:schemeClr val="tx1">
                  <a:lumMod val="50000"/>
                  <a:lumOff val="50000"/>
                </a:schemeClr>
              </a:solidFill>
              <a:latin typeface="Arial Narrow" pitchFamily="34" charset="0"/>
            </a:endParaRPr>
          </a:p>
        </p:txBody>
      </p:sp>
      <p:sp>
        <p:nvSpPr>
          <p:cNvPr id="8" name="Slide Number Placeholder 7"/>
          <p:cNvSpPr>
            <a:spLocks noGrp="1"/>
          </p:cNvSpPr>
          <p:nvPr>
            <p:ph type="sldNum" sz="quarter" idx="4294967295"/>
          </p:nvPr>
        </p:nvSpPr>
        <p:spPr>
          <a:xfrm>
            <a:off x="0" y="685800"/>
            <a:ext cx="533400" cy="183357"/>
          </a:xfrm>
          <a:prstGeom prst="rect">
            <a:avLst/>
          </a:prstGeom>
        </p:spPr>
        <p:txBody>
          <a:bodyPr>
            <a:normAutofit fontScale="40000" lnSpcReduction="20000"/>
          </a:bodyPr>
          <a:lstStyle/>
          <a:p>
            <a:fld id="{6250A952-172D-47C7-9731-1F621182D307}" type="slidenum">
              <a:rPr lang="en-US" smtClean="0"/>
              <a:pPr/>
              <a:t>8</a:t>
            </a:fld>
            <a:endParaRPr lang="en-US"/>
          </a:p>
        </p:txBody>
      </p:sp>
      <p:graphicFrame>
        <p:nvGraphicFramePr>
          <p:cNvPr id="12" name="Content Placeholder 4"/>
          <p:cNvGraphicFramePr>
            <a:graphicFrameLocks/>
          </p:cNvGraphicFramePr>
          <p:nvPr>
            <p:extLst>
              <p:ext uri="{D42A27DB-BD31-4B8C-83A1-F6EECF244321}">
                <p14:modId xmlns:p14="http://schemas.microsoft.com/office/powerpoint/2010/main" val="3373792253"/>
              </p:ext>
            </p:extLst>
          </p:nvPr>
        </p:nvGraphicFramePr>
        <p:xfrm>
          <a:off x="152400" y="1600200"/>
          <a:ext cx="8763000" cy="2000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4"/>
          <p:cNvGraphicFramePr>
            <a:graphicFrameLocks noGrp="1"/>
          </p:cNvGraphicFramePr>
          <p:nvPr>
            <p:ph sz="quarter" idx="1"/>
            <p:extLst>
              <p:ext uri="{D42A27DB-BD31-4B8C-83A1-F6EECF244321}">
                <p14:modId xmlns:p14="http://schemas.microsoft.com/office/powerpoint/2010/main" val="170814184"/>
              </p:ext>
            </p:extLst>
          </p:nvPr>
        </p:nvGraphicFramePr>
        <p:xfrm>
          <a:off x="152400" y="3657600"/>
          <a:ext cx="8763000" cy="1371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Rectangle 3"/>
          <p:cNvSpPr/>
          <p:nvPr/>
        </p:nvSpPr>
        <p:spPr>
          <a:xfrm>
            <a:off x="4191000" y="2286000"/>
            <a:ext cx="4724400" cy="1314450"/>
          </a:xfrm>
          <a:prstGeom prst="rect">
            <a:avLst/>
          </a:prstGeom>
          <a:solidFill>
            <a:srgbClr val="E1E5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3225" lvl="0" indent="-236538">
              <a:buFont typeface="Arial" pitchFamily="34" charset="0"/>
              <a:buChar char="•"/>
            </a:pPr>
            <a:r>
              <a:rPr lang="en-US" sz="2300" b="1" dirty="0">
                <a:solidFill>
                  <a:schemeClr val="accent1">
                    <a:lumMod val="50000"/>
                  </a:schemeClr>
                </a:solidFill>
                <a:latin typeface="Arial Narrow" pitchFamily="34" charset="0"/>
              </a:rPr>
              <a:t>Private sector</a:t>
            </a:r>
            <a:r>
              <a:rPr lang="en-US" sz="2300" dirty="0">
                <a:solidFill>
                  <a:schemeClr val="accent1">
                    <a:lumMod val="50000"/>
                  </a:schemeClr>
                </a:solidFill>
                <a:latin typeface="Arial Narrow" pitchFamily="34" charset="0"/>
              </a:rPr>
              <a:t> </a:t>
            </a:r>
            <a:r>
              <a:rPr lang="en-US" sz="2300" dirty="0" smtClean="0">
                <a:solidFill>
                  <a:schemeClr val="tx1"/>
                </a:solidFill>
                <a:latin typeface="Arial Narrow" pitchFamily="34" charset="0"/>
              </a:rPr>
              <a:t>responses</a:t>
            </a:r>
            <a:endParaRPr lang="en-US" sz="2300" dirty="0">
              <a:solidFill>
                <a:schemeClr val="tx1"/>
              </a:solidFill>
              <a:latin typeface="Arial Narrow" pitchFamily="34" charset="0"/>
            </a:endParaRPr>
          </a:p>
        </p:txBody>
      </p:sp>
      <p:sp>
        <p:nvSpPr>
          <p:cNvPr id="14" name="TextBox 13"/>
          <p:cNvSpPr txBox="1"/>
          <p:nvPr/>
        </p:nvSpPr>
        <p:spPr>
          <a:xfrm>
            <a:off x="152400" y="114300"/>
            <a:ext cx="8915400" cy="615553"/>
          </a:xfrm>
          <a:prstGeom prst="rect">
            <a:avLst/>
          </a:prstGeom>
          <a:noFill/>
        </p:spPr>
        <p:txBody>
          <a:bodyPr wrap="square" rtlCol="0">
            <a:spAutoFit/>
          </a:bodyPr>
          <a:lstStyle/>
          <a:p>
            <a:pPr algn="ctr"/>
            <a:r>
              <a:rPr lang="en-US" sz="3400" dirty="0" smtClean="0">
                <a:solidFill>
                  <a:schemeClr val="accent3"/>
                </a:solidFill>
              </a:rPr>
              <a:t>Thematic Focus</a:t>
            </a:r>
            <a:endParaRPr lang="en-US" sz="3400" b="1" dirty="0">
              <a:solidFill>
                <a:schemeClr val="accent3"/>
              </a:solidFill>
            </a:endParaRPr>
          </a:p>
        </p:txBody>
      </p:sp>
      <p:pic>
        <p:nvPicPr>
          <p:cNvPr id="11" name="Picture 10"/>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66990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9" name="Group 48"/>
          <p:cNvGrpSpPr/>
          <p:nvPr/>
        </p:nvGrpSpPr>
        <p:grpSpPr>
          <a:xfrm>
            <a:off x="2313191" y="260500"/>
            <a:ext cx="3657600" cy="4744659"/>
            <a:chOff x="5202936" y="233362"/>
            <a:chExt cx="3657600" cy="4744659"/>
          </a:xfrm>
        </p:grpSpPr>
        <p:grpSp>
          <p:nvGrpSpPr>
            <p:cNvPr id="42" name="Group 41"/>
            <p:cNvGrpSpPr/>
            <p:nvPr/>
          </p:nvGrpSpPr>
          <p:grpSpPr>
            <a:xfrm>
              <a:off x="5202936" y="788359"/>
              <a:ext cx="3657600" cy="4189662"/>
              <a:chOff x="5202936" y="788359"/>
              <a:chExt cx="3657600" cy="4189662"/>
            </a:xfrm>
          </p:grpSpPr>
          <p:sp>
            <p:nvSpPr>
              <p:cNvPr id="29" name="Rectangle 28"/>
              <p:cNvSpPr/>
              <p:nvPr/>
            </p:nvSpPr>
            <p:spPr>
              <a:xfrm>
                <a:off x="5202936" y="801075"/>
                <a:ext cx="3621024" cy="7132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b="1"/>
              </a:p>
            </p:txBody>
          </p:sp>
          <p:sp>
            <p:nvSpPr>
              <p:cNvPr id="30" name="Rectangle 29"/>
              <p:cNvSpPr/>
              <p:nvPr/>
            </p:nvSpPr>
            <p:spPr>
              <a:xfrm>
                <a:off x="5202936" y="1686807"/>
                <a:ext cx="3619149" cy="7132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b="1"/>
              </a:p>
            </p:txBody>
          </p:sp>
          <p:sp>
            <p:nvSpPr>
              <p:cNvPr id="31" name="Rectangle 30"/>
              <p:cNvSpPr/>
              <p:nvPr/>
            </p:nvSpPr>
            <p:spPr>
              <a:xfrm>
                <a:off x="5202936" y="2564128"/>
                <a:ext cx="3619149" cy="7132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b="1"/>
              </a:p>
            </p:txBody>
          </p:sp>
          <p:sp>
            <p:nvSpPr>
              <p:cNvPr id="32" name="Rectangle 31"/>
              <p:cNvSpPr/>
              <p:nvPr/>
            </p:nvSpPr>
            <p:spPr>
              <a:xfrm>
                <a:off x="5202936" y="3421265"/>
                <a:ext cx="3619149" cy="7132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b="1"/>
              </a:p>
            </p:txBody>
          </p:sp>
          <p:sp>
            <p:nvSpPr>
              <p:cNvPr id="33" name="Rectangle 32"/>
              <p:cNvSpPr/>
              <p:nvPr/>
            </p:nvSpPr>
            <p:spPr>
              <a:xfrm>
                <a:off x="5202936" y="4264789"/>
                <a:ext cx="3619149" cy="7132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b="1"/>
              </a:p>
            </p:txBody>
          </p:sp>
          <p:sp>
            <p:nvSpPr>
              <p:cNvPr id="14" name="TextBox 13"/>
              <p:cNvSpPr txBox="1"/>
              <p:nvPr/>
            </p:nvSpPr>
            <p:spPr>
              <a:xfrm>
                <a:off x="5202936" y="788359"/>
                <a:ext cx="3657600" cy="738664"/>
              </a:xfrm>
              <a:prstGeom prst="rect">
                <a:avLst/>
              </a:prstGeom>
              <a:noFill/>
            </p:spPr>
            <p:txBody>
              <a:bodyPr wrap="square" rtlCol="0">
                <a:spAutoFit/>
              </a:bodyPr>
              <a:lstStyle/>
              <a:p>
                <a:pPr fontAlgn="ctr"/>
                <a:r>
                  <a:rPr lang="en-US" sz="1400" b="1" dirty="0" smtClean="0"/>
                  <a:t>Lagging regions, </a:t>
                </a:r>
                <a:r>
                  <a:rPr lang="en-US" sz="1400" b="1" dirty="0" err="1" smtClean="0"/>
                  <a:t>ag</a:t>
                </a:r>
                <a:r>
                  <a:rPr lang="en-US" sz="1400" b="1" dirty="0" smtClean="0"/>
                  <a:t>. productivity, improve accountability &amp; </a:t>
                </a:r>
                <a:r>
                  <a:rPr lang="en-US" sz="1400" b="1" dirty="0"/>
                  <a:t>service  </a:t>
                </a:r>
                <a:r>
                  <a:rPr lang="en-US" sz="1400" b="1" dirty="0" smtClean="0"/>
                  <a:t>delivery</a:t>
                </a:r>
                <a:endParaRPr lang="en-US" sz="1400" b="1" dirty="0"/>
              </a:p>
            </p:txBody>
          </p:sp>
          <p:sp>
            <p:nvSpPr>
              <p:cNvPr id="15" name="TextBox 14"/>
              <p:cNvSpPr txBox="1"/>
              <p:nvPr/>
            </p:nvSpPr>
            <p:spPr>
              <a:xfrm>
                <a:off x="5202936" y="1674091"/>
                <a:ext cx="2862072" cy="738664"/>
              </a:xfrm>
              <a:prstGeom prst="rect">
                <a:avLst/>
              </a:prstGeom>
              <a:noFill/>
            </p:spPr>
            <p:txBody>
              <a:bodyPr wrap="square" rtlCol="0">
                <a:spAutoFit/>
              </a:bodyPr>
              <a:lstStyle/>
              <a:p>
                <a:pPr fontAlgn="ctr"/>
                <a:r>
                  <a:rPr lang="en-US" sz="1400" b="1" dirty="0"/>
                  <a:t>Private sector as growth </a:t>
                </a:r>
                <a:r>
                  <a:rPr lang="en-US" sz="1400" b="1" dirty="0" smtClean="0"/>
                  <a:t>driver, High </a:t>
                </a:r>
                <a:r>
                  <a:rPr lang="en-US" sz="1400" b="1" dirty="0"/>
                  <a:t>impact </a:t>
                </a:r>
                <a:r>
                  <a:rPr lang="en-US" sz="1400" b="1" dirty="0" smtClean="0"/>
                  <a:t>infrastructure (incl. </a:t>
                </a:r>
                <a:r>
                  <a:rPr lang="en-US" sz="1400" b="1" dirty="0"/>
                  <a:t>urban </a:t>
                </a:r>
                <a:r>
                  <a:rPr lang="en-US" sz="1400" b="1" dirty="0" smtClean="0"/>
                  <a:t>areas)</a:t>
                </a:r>
                <a:endParaRPr lang="en-US" sz="1400" b="1" dirty="0"/>
              </a:p>
            </p:txBody>
          </p:sp>
          <p:sp>
            <p:nvSpPr>
              <p:cNvPr id="16" name="TextBox 15"/>
              <p:cNvSpPr txBox="1"/>
              <p:nvPr/>
            </p:nvSpPr>
            <p:spPr>
              <a:xfrm>
                <a:off x="5202936" y="2551412"/>
                <a:ext cx="2862072" cy="738664"/>
              </a:xfrm>
              <a:prstGeom prst="rect">
                <a:avLst/>
              </a:prstGeom>
              <a:noFill/>
            </p:spPr>
            <p:txBody>
              <a:bodyPr wrap="square" rtlCol="0">
                <a:spAutoFit/>
              </a:bodyPr>
              <a:lstStyle/>
              <a:p>
                <a:pPr fontAlgn="ctr"/>
                <a:r>
                  <a:rPr lang="en-US" sz="1400" b="1" dirty="0"/>
                  <a:t>Better targeted social </a:t>
                </a:r>
                <a:r>
                  <a:rPr lang="en-US" sz="1400" b="1" dirty="0" smtClean="0"/>
                  <a:t>protection, CC impacts (adaptation </a:t>
                </a:r>
                <a:r>
                  <a:rPr lang="en-US" sz="1400" b="1" dirty="0"/>
                  <a:t>and </a:t>
                </a:r>
                <a:r>
                  <a:rPr lang="en-US" sz="1400" b="1" dirty="0" smtClean="0"/>
                  <a:t>mitigation)</a:t>
                </a:r>
                <a:endParaRPr lang="en-US" sz="1400" b="1" dirty="0"/>
              </a:p>
            </p:txBody>
          </p:sp>
          <p:sp>
            <p:nvSpPr>
              <p:cNvPr id="17" name="TextBox 16"/>
              <p:cNvSpPr txBox="1"/>
              <p:nvPr/>
            </p:nvSpPr>
            <p:spPr>
              <a:xfrm>
                <a:off x="5202936" y="3516271"/>
                <a:ext cx="3557015" cy="523220"/>
              </a:xfrm>
              <a:prstGeom prst="rect">
                <a:avLst/>
              </a:prstGeom>
              <a:noFill/>
            </p:spPr>
            <p:txBody>
              <a:bodyPr wrap="square" rtlCol="0">
                <a:spAutoFit/>
              </a:bodyPr>
              <a:lstStyle/>
              <a:p>
                <a:pPr fontAlgn="ctr"/>
                <a:r>
                  <a:rPr lang="en-US" sz="1400" b="1" dirty="0" smtClean="0"/>
                  <a:t>Business environment; Skills, incl. gender equality; regional cooperation</a:t>
                </a:r>
                <a:endParaRPr lang="en-US" sz="1400" b="1" dirty="0"/>
              </a:p>
            </p:txBody>
          </p:sp>
          <p:sp>
            <p:nvSpPr>
              <p:cNvPr id="18" name="TextBox 17"/>
              <p:cNvSpPr txBox="1"/>
              <p:nvPr/>
            </p:nvSpPr>
            <p:spPr>
              <a:xfrm>
                <a:off x="5202936" y="4359795"/>
                <a:ext cx="3557016" cy="523220"/>
              </a:xfrm>
              <a:prstGeom prst="rect">
                <a:avLst/>
              </a:prstGeom>
              <a:noFill/>
            </p:spPr>
            <p:txBody>
              <a:bodyPr wrap="square" rtlCol="0">
                <a:spAutoFit/>
              </a:bodyPr>
              <a:lstStyle/>
              <a:p>
                <a:pPr fontAlgn="ctr"/>
                <a:r>
                  <a:rPr lang="en-US" sz="1400" b="1" dirty="0" err="1"/>
                  <a:t>Env</a:t>
                </a:r>
                <a:r>
                  <a:rPr lang="en-US" sz="1400" b="1" dirty="0"/>
                  <a:t>. </a:t>
                </a:r>
                <a:r>
                  <a:rPr lang="en-US" sz="1400" b="1" dirty="0" smtClean="0"/>
                  <a:t>health, NRM, mitigate impact of natural </a:t>
                </a:r>
                <a:r>
                  <a:rPr lang="en-US" sz="1400" b="1" dirty="0"/>
                  <a:t>disasters, impact of </a:t>
                </a:r>
                <a:r>
                  <a:rPr lang="en-US" sz="1400" b="1" dirty="0" smtClean="0"/>
                  <a:t>CC</a:t>
                </a:r>
                <a:endParaRPr lang="en-US" sz="1400" b="1" dirty="0"/>
              </a:p>
            </p:txBody>
          </p:sp>
        </p:grpSp>
        <p:sp>
          <p:nvSpPr>
            <p:cNvPr id="39" name="TextBox 38"/>
            <p:cNvSpPr txBox="1"/>
            <p:nvPr/>
          </p:nvSpPr>
          <p:spPr>
            <a:xfrm>
              <a:off x="5202936" y="233362"/>
              <a:ext cx="3621024" cy="400110"/>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sz="2000" b="1" dirty="0" smtClean="0">
                  <a:solidFill>
                    <a:schemeClr val="accent3"/>
                  </a:solidFill>
                </a:rPr>
                <a:t>SAR Strategy</a:t>
              </a:r>
              <a:endParaRPr lang="en-US" sz="2000" b="1" dirty="0">
                <a:solidFill>
                  <a:schemeClr val="accent3"/>
                </a:solidFill>
              </a:endParaRPr>
            </a:p>
          </p:txBody>
        </p:sp>
      </p:grpSp>
      <p:grpSp>
        <p:nvGrpSpPr>
          <p:cNvPr id="47" name="Group 46"/>
          <p:cNvGrpSpPr/>
          <p:nvPr/>
        </p:nvGrpSpPr>
        <p:grpSpPr>
          <a:xfrm>
            <a:off x="293643" y="24815"/>
            <a:ext cx="1834392" cy="4953206"/>
            <a:chOff x="168140" y="-44854"/>
            <a:chExt cx="1834392" cy="4953206"/>
          </a:xfrm>
        </p:grpSpPr>
        <p:grpSp>
          <p:nvGrpSpPr>
            <p:cNvPr id="46" name="Group 45"/>
            <p:cNvGrpSpPr/>
            <p:nvPr/>
          </p:nvGrpSpPr>
          <p:grpSpPr>
            <a:xfrm>
              <a:off x="168141" y="-44854"/>
              <a:ext cx="1834391" cy="4953206"/>
              <a:chOff x="430020" y="24815"/>
              <a:chExt cx="1834391" cy="4953206"/>
            </a:xfrm>
          </p:grpSpPr>
          <p:grpSp>
            <p:nvGrpSpPr>
              <p:cNvPr id="40" name="Group 39"/>
              <p:cNvGrpSpPr/>
              <p:nvPr/>
            </p:nvGrpSpPr>
            <p:grpSpPr>
              <a:xfrm>
                <a:off x="430020" y="801075"/>
                <a:ext cx="1834391" cy="4176946"/>
                <a:chOff x="430020" y="801075"/>
                <a:chExt cx="1834391" cy="4176946"/>
              </a:xfrm>
            </p:grpSpPr>
            <p:sp>
              <p:nvSpPr>
                <p:cNvPr id="23" name="Rectangle 22"/>
                <p:cNvSpPr/>
                <p:nvPr/>
              </p:nvSpPr>
              <p:spPr>
                <a:xfrm>
                  <a:off x="457195" y="4264789"/>
                  <a:ext cx="1636777" cy="7132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bg1"/>
                    </a:solidFill>
                  </a:endParaRPr>
                </a:p>
              </p:txBody>
            </p:sp>
            <p:sp>
              <p:nvSpPr>
                <p:cNvPr id="19" name="Rectangle 18"/>
                <p:cNvSpPr/>
                <p:nvPr/>
              </p:nvSpPr>
              <p:spPr>
                <a:xfrm>
                  <a:off x="457200" y="801075"/>
                  <a:ext cx="1636777" cy="7132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bg1"/>
                    </a:solidFill>
                  </a:endParaRPr>
                </a:p>
              </p:txBody>
            </p:sp>
            <p:sp>
              <p:nvSpPr>
                <p:cNvPr id="20" name="Rectangle 19"/>
                <p:cNvSpPr/>
                <p:nvPr/>
              </p:nvSpPr>
              <p:spPr>
                <a:xfrm>
                  <a:off x="457199" y="1686807"/>
                  <a:ext cx="1636777" cy="7132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bg1"/>
                    </a:solidFill>
                  </a:endParaRPr>
                </a:p>
              </p:txBody>
            </p:sp>
            <p:sp>
              <p:nvSpPr>
                <p:cNvPr id="21" name="Rectangle 20"/>
                <p:cNvSpPr/>
                <p:nvPr/>
              </p:nvSpPr>
              <p:spPr>
                <a:xfrm>
                  <a:off x="457198" y="2564128"/>
                  <a:ext cx="1636777" cy="7132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bg1"/>
                    </a:solidFill>
                  </a:endParaRPr>
                </a:p>
              </p:txBody>
            </p:sp>
            <p:sp>
              <p:nvSpPr>
                <p:cNvPr id="22" name="Rectangle 21"/>
                <p:cNvSpPr/>
                <p:nvPr/>
              </p:nvSpPr>
              <p:spPr>
                <a:xfrm>
                  <a:off x="457197" y="3421265"/>
                  <a:ext cx="1636777" cy="7132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bg1"/>
                    </a:solidFill>
                  </a:endParaRPr>
                </a:p>
              </p:txBody>
            </p:sp>
            <p:sp>
              <p:nvSpPr>
                <p:cNvPr id="3" name="TextBox 2"/>
                <p:cNvSpPr txBox="1"/>
                <p:nvPr/>
              </p:nvSpPr>
              <p:spPr>
                <a:xfrm>
                  <a:off x="442772" y="865304"/>
                  <a:ext cx="1673100" cy="584775"/>
                </a:xfrm>
                <a:prstGeom prst="rect">
                  <a:avLst/>
                </a:prstGeom>
                <a:noFill/>
              </p:spPr>
              <p:txBody>
                <a:bodyPr wrap="square" rtlCol="0">
                  <a:spAutoFit/>
                </a:bodyPr>
                <a:lstStyle/>
                <a:p>
                  <a:r>
                    <a:rPr lang="en-US" sz="1600" b="1" dirty="0">
                      <a:solidFill>
                        <a:schemeClr val="bg1"/>
                      </a:solidFill>
                    </a:rPr>
                    <a:t>Agricultural  </a:t>
                  </a:r>
                  <a:r>
                    <a:rPr lang="en-US" sz="1600" b="1" dirty="0" smtClean="0">
                      <a:solidFill>
                        <a:schemeClr val="bg1"/>
                      </a:solidFill>
                    </a:rPr>
                    <a:t>productivity</a:t>
                  </a:r>
                  <a:endParaRPr lang="en-US" sz="1600" b="1" dirty="0">
                    <a:solidFill>
                      <a:schemeClr val="bg1"/>
                    </a:solidFill>
                  </a:endParaRPr>
                </a:p>
              </p:txBody>
            </p:sp>
            <p:sp>
              <p:nvSpPr>
                <p:cNvPr id="4" name="TextBox 3"/>
                <p:cNvSpPr txBox="1"/>
                <p:nvPr/>
              </p:nvSpPr>
              <p:spPr>
                <a:xfrm>
                  <a:off x="448309" y="1751036"/>
                  <a:ext cx="1435356" cy="584775"/>
                </a:xfrm>
                <a:prstGeom prst="rect">
                  <a:avLst/>
                </a:prstGeom>
                <a:noFill/>
              </p:spPr>
              <p:txBody>
                <a:bodyPr wrap="square" rtlCol="0">
                  <a:spAutoFit/>
                </a:bodyPr>
                <a:lstStyle/>
                <a:p>
                  <a:r>
                    <a:rPr lang="en-US" sz="1600" b="1" dirty="0" smtClean="0">
                      <a:solidFill>
                        <a:schemeClr val="bg1"/>
                      </a:solidFill>
                    </a:rPr>
                    <a:t>Link </a:t>
                  </a:r>
                  <a:r>
                    <a:rPr lang="en-US" sz="1600" b="1" dirty="0">
                      <a:solidFill>
                        <a:schemeClr val="bg1"/>
                      </a:solidFill>
                    </a:rPr>
                    <a:t>farmers to </a:t>
                  </a:r>
                  <a:r>
                    <a:rPr lang="en-US" sz="1600" b="1" dirty="0" smtClean="0">
                      <a:solidFill>
                        <a:schemeClr val="bg1"/>
                      </a:solidFill>
                    </a:rPr>
                    <a:t>markets</a:t>
                  </a:r>
                  <a:endParaRPr lang="en-US" sz="1600" b="1" dirty="0">
                    <a:solidFill>
                      <a:schemeClr val="bg1"/>
                    </a:solidFill>
                  </a:endParaRPr>
                </a:p>
              </p:txBody>
            </p:sp>
            <p:sp>
              <p:nvSpPr>
                <p:cNvPr id="5" name="TextBox 4"/>
                <p:cNvSpPr txBox="1"/>
                <p:nvPr/>
              </p:nvSpPr>
              <p:spPr>
                <a:xfrm>
                  <a:off x="439165" y="2628357"/>
                  <a:ext cx="1572516" cy="584775"/>
                </a:xfrm>
                <a:prstGeom prst="rect">
                  <a:avLst/>
                </a:prstGeom>
                <a:noFill/>
              </p:spPr>
              <p:txBody>
                <a:bodyPr wrap="square" rtlCol="0">
                  <a:spAutoFit/>
                </a:bodyPr>
                <a:lstStyle/>
                <a:p>
                  <a:r>
                    <a:rPr lang="en-US" sz="1600" b="1" dirty="0" smtClean="0">
                      <a:solidFill>
                        <a:schemeClr val="bg1"/>
                      </a:solidFill>
                    </a:rPr>
                    <a:t>Risk &amp; vulnerability</a:t>
                  </a:r>
                  <a:endParaRPr lang="en-US" sz="1600" b="1" dirty="0">
                    <a:solidFill>
                      <a:schemeClr val="bg1"/>
                    </a:solidFill>
                  </a:endParaRPr>
                </a:p>
              </p:txBody>
            </p:sp>
            <p:sp>
              <p:nvSpPr>
                <p:cNvPr id="6" name="TextBox 5"/>
                <p:cNvSpPr txBox="1"/>
                <p:nvPr/>
              </p:nvSpPr>
              <p:spPr>
                <a:xfrm>
                  <a:off x="430020" y="3485494"/>
                  <a:ext cx="1834391" cy="584775"/>
                </a:xfrm>
                <a:prstGeom prst="rect">
                  <a:avLst/>
                </a:prstGeom>
                <a:noFill/>
              </p:spPr>
              <p:txBody>
                <a:bodyPr wrap="square" rtlCol="0">
                  <a:spAutoFit/>
                </a:bodyPr>
                <a:lstStyle/>
                <a:p>
                  <a:r>
                    <a:rPr lang="en-US" sz="1600" b="1" dirty="0" smtClean="0">
                      <a:solidFill>
                        <a:schemeClr val="bg1"/>
                      </a:solidFill>
                    </a:rPr>
                    <a:t>Rural </a:t>
                  </a:r>
                  <a:r>
                    <a:rPr lang="en-US" sz="1600" b="1" dirty="0">
                      <a:solidFill>
                        <a:schemeClr val="bg1"/>
                      </a:solidFill>
                    </a:rPr>
                    <a:t>non-farm </a:t>
                  </a:r>
                  <a:r>
                    <a:rPr lang="en-US" sz="1600" b="1" dirty="0" smtClean="0">
                      <a:solidFill>
                        <a:schemeClr val="bg1"/>
                      </a:solidFill>
                    </a:rPr>
                    <a:t>income</a:t>
                  </a:r>
                  <a:endParaRPr lang="en-US" sz="1600" b="1" dirty="0">
                    <a:solidFill>
                      <a:schemeClr val="bg1"/>
                    </a:solidFill>
                  </a:endParaRPr>
                </a:p>
              </p:txBody>
            </p:sp>
          </p:grpSp>
          <p:sp>
            <p:nvSpPr>
              <p:cNvPr id="35" name="TextBox 34"/>
              <p:cNvSpPr txBox="1"/>
              <p:nvPr/>
            </p:nvSpPr>
            <p:spPr>
              <a:xfrm>
                <a:off x="564140" y="24815"/>
                <a:ext cx="1700271" cy="646331"/>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b="1" dirty="0" smtClean="0">
                    <a:solidFill>
                      <a:schemeClr val="accent3"/>
                    </a:solidFill>
                  </a:rPr>
                  <a:t>Priority Themes</a:t>
                </a:r>
                <a:endParaRPr lang="en-US" b="1" dirty="0">
                  <a:solidFill>
                    <a:schemeClr val="accent3"/>
                  </a:solidFill>
                </a:endParaRPr>
              </a:p>
            </p:txBody>
          </p:sp>
        </p:grpSp>
        <p:sp>
          <p:nvSpPr>
            <p:cNvPr id="7" name="TextBox 6"/>
            <p:cNvSpPr txBox="1"/>
            <p:nvPr/>
          </p:nvSpPr>
          <p:spPr>
            <a:xfrm>
              <a:off x="168140" y="4259348"/>
              <a:ext cx="1694996" cy="584775"/>
            </a:xfrm>
            <a:prstGeom prst="rect">
              <a:avLst/>
            </a:prstGeom>
            <a:noFill/>
          </p:spPr>
          <p:txBody>
            <a:bodyPr wrap="square" rtlCol="0">
              <a:spAutoFit/>
            </a:bodyPr>
            <a:lstStyle/>
            <a:p>
              <a:r>
                <a:rPr lang="en-US" sz="1600" b="1" dirty="0" err="1" smtClean="0">
                  <a:solidFill>
                    <a:schemeClr val="bg1"/>
                  </a:solidFill>
                </a:rPr>
                <a:t>Env</a:t>
              </a:r>
              <a:r>
                <a:rPr lang="en-US" sz="1600" b="1" dirty="0" smtClean="0">
                  <a:solidFill>
                    <a:schemeClr val="bg1"/>
                  </a:solidFill>
                </a:rPr>
                <a:t>. services &amp;  </a:t>
              </a:r>
              <a:r>
                <a:rPr lang="en-US" sz="1600" b="1" dirty="0">
                  <a:solidFill>
                    <a:schemeClr val="bg1"/>
                  </a:solidFill>
                </a:rPr>
                <a:t>sustainability </a:t>
              </a:r>
            </a:p>
          </p:txBody>
        </p:sp>
      </p:grpSp>
      <p:grpSp>
        <p:nvGrpSpPr>
          <p:cNvPr id="43" name="Group 42"/>
          <p:cNvGrpSpPr/>
          <p:nvPr/>
        </p:nvGrpSpPr>
        <p:grpSpPr>
          <a:xfrm>
            <a:off x="6255051" y="260500"/>
            <a:ext cx="2381937" cy="4744659"/>
            <a:chOff x="2437030" y="233362"/>
            <a:chExt cx="2381937" cy="4744659"/>
          </a:xfrm>
        </p:grpSpPr>
        <p:grpSp>
          <p:nvGrpSpPr>
            <p:cNvPr id="44" name="Group 43"/>
            <p:cNvGrpSpPr/>
            <p:nvPr/>
          </p:nvGrpSpPr>
          <p:grpSpPr>
            <a:xfrm>
              <a:off x="2437030" y="801075"/>
              <a:ext cx="2381937" cy="4176946"/>
              <a:chOff x="2437030" y="801075"/>
              <a:chExt cx="2381937" cy="4176946"/>
            </a:xfrm>
          </p:grpSpPr>
          <p:sp>
            <p:nvSpPr>
              <p:cNvPr id="50" name="Rectangle 49"/>
              <p:cNvSpPr/>
              <p:nvPr/>
            </p:nvSpPr>
            <p:spPr>
              <a:xfrm>
                <a:off x="2474723" y="801075"/>
                <a:ext cx="2344244" cy="71323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b="1"/>
              </a:p>
            </p:txBody>
          </p:sp>
          <p:sp>
            <p:nvSpPr>
              <p:cNvPr id="51" name="Rectangle 50"/>
              <p:cNvSpPr/>
              <p:nvPr/>
            </p:nvSpPr>
            <p:spPr>
              <a:xfrm>
                <a:off x="2463235" y="1686807"/>
                <a:ext cx="2344244" cy="71323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b="1"/>
              </a:p>
            </p:txBody>
          </p:sp>
          <p:sp>
            <p:nvSpPr>
              <p:cNvPr id="52" name="Rectangle 51"/>
              <p:cNvSpPr/>
              <p:nvPr/>
            </p:nvSpPr>
            <p:spPr>
              <a:xfrm>
                <a:off x="2451747" y="2564128"/>
                <a:ext cx="2344244" cy="71323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b="1"/>
              </a:p>
            </p:txBody>
          </p:sp>
          <p:sp>
            <p:nvSpPr>
              <p:cNvPr id="53" name="Rectangle 52"/>
              <p:cNvSpPr/>
              <p:nvPr/>
            </p:nvSpPr>
            <p:spPr>
              <a:xfrm>
                <a:off x="2440259" y="3421265"/>
                <a:ext cx="2344244" cy="71323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b="1"/>
              </a:p>
            </p:txBody>
          </p:sp>
          <p:sp>
            <p:nvSpPr>
              <p:cNvPr id="54" name="Rectangle 53"/>
              <p:cNvSpPr/>
              <p:nvPr/>
            </p:nvSpPr>
            <p:spPr>
              <a:xfrm>
                <a:off x="2437030" y="4264789"/>
                <a:ext cx="2344244" cy="71323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b="1"/>
              </a:p>
            </p:txBody>
          </p:sp>
          <p:sp>
            <p:nvSpPr>
              <p:cNvPr id="55" name="TextBox 54"/>
              <p:cNvSpPr txBox="1"/>
              <p:nvPr/>
            </p:nvSpPr>
            <p:spPr>
              <a:xfrm>
                <a:off x="2473644" y="896081"/>
                <a:ext cx="2307630" cy="523220"/>
              </a:xfrm>
              <a:prstGeom prst="rect">
                <a:avLst/>
              </a:prstGeom>
              <a:noFill/>
            </p:spPr>
            <p:txBody>
              <a:bodyPr wrap="square" rtlCol="0">
                <a:spAutoFit/>
              </a:bodyPr>
              <a:lstStyle/>
              <a:p>
                <a:pPr fontAlgn="ctr"/>
                <a:r>
                  <a:rPr lang="en-US" sz="1400" b="1" dirty="0" smtClean="0"/>
                  <a:t>Innovation systems, irrigation </a:t>
                </a:r>
                <a:r>
                  <a:rPr lang="en-US" sz="1400" b="1" dirty="0"/>
                  <a:t>&amp; water </a:t>
                </a:r>
                <a:r>
                  <a:rPr lang="en-US" sz="1400" b="1" dirty="0" smtClean="0"/>
                  <a:t>mgmt.</a:t>
                </a:r>
                <a:endParaRPr lang="en-US" sz="1400" b="1" dirty="0"/>
              </a:p>
            </p:txBody>
          </p:sp>
          <p:sp>
            <p:nvSpPr>
              <p:cNvPr id="56" name="TextBox 55"/>
              <p:cNvSpPr txBox="1"/>
              <p:nvPr/>
            </p:nvSpPr>
            <p:spPr>
              <a:xfrm>
                <a:off x="2451748" y="1674091"/>
                <a:ext cx="2367219" cy="738664"/>
              </a:xfrm>
              <a:prstGeom prst="rect">
                <a:avLst/>
              </a:prstGeom>
              <a:noFill/>
            </p:spPr>
            <p:txBody>
              <a:bodyPr wrap="square" rtlCol="0">
                <a:spAutoFit/>
              </a:bodyPr>
              <a:lstStyle/>
              <a:p>
                <a:pPr fontAlgn="ctr"/>
                <a:r>
                  <a:rPr lang="en-US" sz="1400" b="1" dirty="0" smtClean="0"/>
                  <a:t>Policies, Producer groups, value </a:t>
                </a:r>
                <a:r>
                  <a:rPr lang="en-US" sz="1400" b="1" dirty="0"/>
                  <a:t>chains, input </a:t>
                </a:r>
                <a:r>
                  <a:rPr lang="en-US" sz="1400" b="1" dirty="0" smtClean="0"/>
                  <a:t>markets</a:t>
                </a:r>
                <a:endParaRPr lang="en-US" sz="1400" b="1" dirty="0"/>
              </a:p>
            </p:txBody>
          </p:sp>
          <p:sp>
            <p:nvSpPr>
              <p:cNvPr id="57" name="TextBox 56"/>
              <p:cNvSpPr txBox="1"/>
              <p:nvPr/>
            </p:nvSpPr>
            <p:spPr>
              <a:xfrm>
                <a:off x="2451749" y="2659134"/>
                <a:ext cx="2329526" cy="523220"/>
              </a:xfrm>
              <a:prstGeom prst="rect">
                <a:avLst/>
              </a:prstGeom>
              <a:noFill/>
            </p:spPr>
            <p:txBody>
              <a:bodyPr wrap="square" rtlCol="0">
                <a:spAutoFit/>
              </a:bodyPr>
              <a:lstStyle/>
              <a:p>
                <a:pPr fontAlgn="ctr"/>
                <a:r>
                  <a:rPr lang="en-US" sz="1400" b="1" dirty="0" smtClean="0"/>
                  <a:t>Livelihoods, risk </a:t>
                </a:r>
                <a:r>
                  <a:rPr lang="en-US" sz="1400" b="1" dirty="0"/>
                  <a:t>instruments, safety </a:t>
                </a:r>
                <a:r>
                  <a:rPr lang="en-US" sz="1400" b="1" dirty="0" smtClean="0"/>
                  <a:t>nets</a:t>
                </a:r>
                <a:endParaRPr lang="en-US" sz="1400" b="1" dirty="0"/>
              </a:p>
            </p:txBody>
          </p:sp>
          <p:sp>
            <p:nvSpPr>
              <p:cNvPr id="58" name="TextBox 57"/>
              <p:cNvSpPr txBox="1"/>
              <p:nvPr/>
            </p:nvSpPr>
            <p:spPr>
              <a:xfrm>
                <a:off x="2451748" y="3516271"/>
                <a:ext cx="2329526" cy="523220"/>
              </a:xfrm>
              <a:prstGeom prst="rect">
                <a:avLst/>
              </a:prstGeom>
              <a:noFill/>
            </p:spPr>
            <p:txBody>
              <a:bodyPr wrap="square" rtlCol="0">
                <a:spAutoFit/>
              </a:bodyPr>
              <a:lstStyle/>
              <a:p>
                <a:pPr fontAlgn="ctr"/>
                <a:r>
                  <a:rPr lang="en-US" sz="1400" b="1" dirty="0" smtClean="0"/>
                  <a:t>Enterprise, skills &amp; employment, finance</a:t>
                </a:r>
                <a:endParaRPr lang="en-US" sz="1400" b="1" dirty="0"/>
              </a:p>
            </p:txBody>
          </p:sp>
          <p:sp>
            <p:nvSpPr>
              <p:cNvPr id="59" name="TextBox 58"/>
              <p:cNvSpPr txBox="1"/>
              <p:nvPr/>
            </p:nvSpPr>
            <p:spPr>
              <a:xfrm>
                <a:off x="2451748" y="4359795"/>
                <a:ext cx="2367219" cy="523220"/>
              </a:xfrm>
              <a:prstGeom prst="rect">
                <a:avLst/>
              </a:prstGeom>
              <a:noFill/>
            </p:spPr>
            <p:txBody>
              <a:bodyPr wrap="square" rtlCol="0">
                <a:spAutoFit/>
              </a:bodyPr>
              <a:lstStyle/>
              <a:p>
                <a:r>
                  <a:rPr lang="en-US" sz="1400" b="1" dirty="0" smtClean="0"/>
                  <a:t>Soil health, watershed mgmt., carbon finance, </a:t>
                </a:r>
                <a:endParaRPr lang="en-US" sz="1400" b="1" dirty="0"/>
              </a:p>
            </p:txBody>
          </p:sp>
        </p:grpSp>
        <p:sp>
          <p:nvSpPr>
            <p:cNvPr id="45" name="TextBox 44"/>
            <p:cNvSpPr txBox="1"/>
            <p:nvPr/>
          </p:nvSpPr>
          <p:spPr>
            <a:xfrm>
              <a:off x="2474723" y="233362"/>
              <a:ext cx="2344244" cy="400110"/>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sz="2000" b="1" dirty="0" smtClean="0">
                  <a:solidFill>
                    <a:schemeClr val="accent3"/>
                  </a:solidFill>
                </a:rPr>
                <a:t>Activities</a:t>
              </a:r>
              <a:endParaRPr lang="en-US" sz="2000" b="1" dirty="0">
                <a:solidFill>
                  <a:schemeClr val="accent3"/>
                </a:solidFill>
              </a:endParaRPr>
            </a:p>
          </p:txBody>
        </p:sp>
      </p:grpSp>
      <p:pic>
        <p:nvPicPr>
          <p:cNvPr id="48" name="Picture 4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8008485" y="5710"/>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539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10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left)">
                                      <p:cBhvr>
                                        <p:cTn id="17"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Raising Agricultural Productivity</a:t>
            </a:r>
            <a:endParaRPr lang="en-US" dirty="0"/>
          </a:p>
        </p:txBody>
      </p:sp>
      <p:sp>
        <p:nvSpPr>
          <p:cNvPr id="3" name="Text Placeholder 2"/>
          <p:cNvSpPr>
            <a:spLocks noGrp="1"/>
          </p:cNvSpPr>
          <p:nvPr>
            <p:ph type="body" idx="1"/>
          </p:nvPr>
        </p:nvSpPr>
        <p:spPr/>
        <p:txBody>
          <a:bodyPr/>
          <a:lstStyle/>
          <a:p>
            <a:r>
              <a:rPr lang="en-US" dirty="0" smtClean="0"/>
              <a:t>Technology, Production, Water and Nutrient Efficiency</a:t>
            </a:r>
            <a:endParaRPr lang="en-US" dirty="0"/>
          </a:p>
        </p:txBody>
      </p:sp>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51779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661943"/>
            <a:ext cx="8229600" cy="664284"/>
          </a:xfrm>
        </p:spPr>
        <p:txBody>
          <a:bodyPr>
            <a:normAutofit/>
          </a:bodyPr>
          <a:lstStyle/>
          <a:p>
            <a:r>
              <a:rPr lang="en-US" sz="2800" dirty="0" smtClean="0"/>
              <a:t>Pushing the Frontiers of Agriculture Technology </a:t>
            </a:r>
          </a:p>
        </p:txBody>
      </p:sp>
      <p:sp>
        <p:nvSpPr>
          <p:cNvPr id="4" name="Text Placeholder 3"/>
          <p:cNvSpPr>
            <a:spLocks noGrp="1"/>
          </p:cNvSpPr>
          <p:nvPr>
            <p:ph type="body" idx="1"/>
          </p:nvPr>
        </p:nvSpPr>
        <p:spPr>
          <a:xfrm>
            <a:off x="1601281" y="1500900"/>
            <a:ext cx="3359602" cy="556194"/>
          </a:xfrm>
        </p:spPr>
        <p:txBody>
          <a:bodyPr/>
          <a:lstStyle/>
          <a:p>
            <a:r>
              <a:rPr lang="en-US" dirty="0" smtClean="0"/>
              <a:t>Past Emphasis</a:t>
            </a:r>
            <a:endParaRPr lang="en-US" dirty="0"/>
          </a:p>
        </p:txBody>
      </p:sp>
      <p:sp>
        <p:nvSpPr>
          <p:cNvPr id="5" name="Content Placeholder 4"/>
          <p:cNvSpPr>
            <a:spLocks noGrp="1"/>
          </p:cNvSpPr>
          <p:nvPr>
            <p:ph sz="half" idx="2"/>
          </p:nvPr>
        </p:nvSpPr>
        <p:spPr>
          <a:xfrm>
            <a:off x="1546201" y="2158507"/>
            <a:ext cx="3419856" cy="2512593"/>
          </a:xfrm>
        </p:spPr>
        <p:txBody>
          <a:bodyPr>
            <a:normAutofit/>
          </a:bodyPr>
          <a:lstStyle/>
          <a:p>
            <a:r>
              <a:rPr lang="en-US" dirty="0" smtClean="0"/>
              <a:t>Top-down systems</a:t>
            </a:r>
          </a:p>
          <a:p>
            <a:r>
              <a:rPr lang="en-US" dirty="0" smtClean="0"/>
              <a:t>Supply driven</a:t>
            </a:r>
            <a:endParaRPr lang="en-US" dirty="0"/>
          </a:p>
          <a:p>
            <a:r>
              <a:rPr lang="en-US" dirty="0"/>
              <a:t>Public sector focus</a:t>
            </a:r>
          </a:p>
          <a:p>
            <a:r>
              <a:rPr lang="en-US" dirty="0"/>
              <a:t>Focus on production</a:t>
            </a:r>
          </a:p>
        </p:txBody>
      </p:sp>
      <p:sp>
        <p:nvSpPr>
          <p:cNvPr id="6" name="Text Placeholder 5"/>
          <p:cNvSpPr>
            <a:spLocks noGrp="1"/>
          </p:cNvSpPr>
          <p:nvPr>
            <p:ph type="body" sz="quarter" idx="3"/>
          </p:nvPr>
        </p:nvSpPr>
        <p:spPr>
          <a:xfrm>
            <a:off x="5142384" y="1491233"/>
            <a:ext cx="3429652" cy="577499"/>
          </a:xfrm>
        </p:spPr>
        <p:txBody>
          <a:bodyPr>
            <a:normAutofit/>
          </a:bodyPr>
          <a:lstStyle/>
          <a:p>
            <a:r>
              <a:rPr lang="en-US" dirty="0" smtClean="0"/>
              <a:t>The Way Forward</a:t>
            </a:r>
            <a:endParaRPr lang="en-US" dirty="0"/>
          </a:p>
        </p:txBody>
      </p:sp>
      <p:sp>
        <p:nvSpPr>
          <p:cNvPr id="12" name="Content Placeholder 11"/>
          <p:cNvSpPr>
            <a:spLocks noGrp="1"/>
          </p:cNvSpPr>
          <p:nvPr>
            <p:ph sz="quarter" idx="4"/>
          </p:nvPr>
        </p:nvSpPr>
        <p:spPr>
          <a:xfrm>
            <a:off x="5149632" y="2179446"/>
            <a:ext cx="3419856" cy="2512593"/>
          </a:xfrm>
        </p:spPr>
        <p:txBody>
          <a:bodyPr>
            <a:normAutofit/>
          </a:bodyPr>
          <a:lstStyle/>
          <a:p>
            <a:r>
              <a:rPr lang="en-US" sz="1800" dirty="0"/>
              <a:t>Innovation systems</a:t>
            </a:r>
          </a:p>
          <a:p>
            <a:r>
              <a:rPr lang="en-US" sz="1800" dirty="0" smtClean="0"/>
              <a:t>Cutting edge knowledge </a:t>
            </a:r>
            <a:r>
              <a:rPr lang="en-US" sz="1800" dirty="0"/>
              <a:t>intensive </a:t>
            </a:r>
            <a:r>
              <a:rPr lang="en-US" sz="1800" dirty="0" smtClean="0"/>
              <a:t>agriculture</a:t>
            </a:r>
            <a:endParaRPr lang="en-US" sz="1800" dirty="0"/>
          </a:p>
          <a:p>
            <a:r>
              <a:rPr lang="en-US" sz="1800" dirty="0"/>
              <a:t>Public-private-academia-civil society partnerships</a:t>
            </a:r>
          </a:p>
          <a:p>
            <a:r>
              <a:rPr lang="en-US" sz="1800" dirty="0"/>
              <a:t>Oriented to value </a:t>
            </a:r>
            <a:r>
              <a:rPr lang="en-US" sz="1800" dirty="0" smtClean="0"/>
              <a:t>chains</a:t>
            </a:r>
          </a:p>
          <a:p>
            <a:r>
              <a:rPr lang="en-US" sz="1800" dirty="0" smtClean="0"/>
              <a:t>Greener options: bio-control, bio-nutrients</a:t>
            </a:r>
            <a:endParaRPr lang="en-US" sz="1800" dirty="0"/>
          </a:p>
        </p:txBody>
      </p:sp>
      <p:sp>
        <p:nvSpPr>
          <p:cNvPr id="2" name="TextBox 1"/>
          <p:cNvSpPr txBox="1"/>
          <p:nvPr/>
        </p:nvSpPr>
        <p:spPr>
          <a:xfrm>
            <a:off x="17890" y="0"/>
            <a:ext cx="461665" cy="3601307"/>
          </a:xfrm>
          <a:prstGeom prst="rect">
            <a:avLst/>
          </a:prstGeom>
          <a:noFill/>
        </p:spPr>
        <p:txBody>
          <a:bodyPr vert="vert270" wrap="none" rtlCol="0">
            <a:spAutoFit/>
          </a:bodyPr>
          <a:lstStyle/>
          <a:p>
            <a:r>
              <a:rPr lang="en-US" b="1" dirty="0" smtClean="0">
                <a:solidFill>
                  <a:schemeClr val="accent1">
                    <a:lumMod val="50000"/>
                  </a:schemeClr>
                </a:solidFill>
              </a:rPr>
              <a:t>Raising agricultural productivity</a:t>
            </a:r>
            <a:endParaRPr lang="en-US" b="1" dirty="0">
              <a:solidFill>
                <a:schemeClr val="accent1">
                  <a:lumMod val="50000"/>
                </a:schemeClr>
              </a:solidFill>
            </a:endParaRPr>
          </a:p>
        </p:txBody>
      </p:sp>
      <p:pic>
        <p:nvPicPr>
          <p:cNvPr id="8"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65150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mtClean="0"/>
              <a:t>Actions on Water</a:t>
            </a:r>
            <a:endParaRPr lang="en-US" dirty="0" smtClean="0"/>
          </a:p>
        </p:txBody>
      </p:sp>
      <p:sp>
        <p:nvSpPr>
          <p:cNvPr id="4" name="Text Placeholder 3"/>
          <p:cNvSpPr>
            <a:spLocks noGrp="1"/>
          </p:cNvSpPr>
          <p:nvPr>
            <p:ph type="body" idx="1"/>
          </p:nvPr>
        </p:nvSpPr>
        <p:spPr/>
        <p:txBody>
          <a:bodyPr/>
          <a:lstStyle/>
          <a:p>
            <a:r>
              <a:rPr lang="en-US" dirty="0" smtClean="0"/>
              <a:t>Past Emphasis</a:t>
            </a:r>
            <a:endParaRPr lang="en-US" dirty="0"/>
          </a:p>
        </p:txBody>
      </p:sp>
      <p:sp>
        <p:nvSpPr>
          <p:cNvPr id="5" name="Content Placeholder 4"/>
          <p:cNvSpPr>
            <a:spLocks noGrp="1"/>
          </p:cNvSpPr>
          <p:nvPr>
            <p:ph sz="half" idx="2"/>
          </p:nvPr>
        </p:nvSpPr>
        <p:spPr>
          <a:xfrm>
            <a:off x="1041720" y="1845276"/>
            <a:ext cx="3521401" cy="2512593"/>
          </a:xfrm>
        </p:spPr>
        <p:txBody>
          <a:bodyPr/>
          <a:lstStyle/>
          <a:p>
            <a:pPr lvl="0"/>
            <a:r>
              <a:rPr lang="en-US" sz="1800" dirty="0"/>
              <a:t>Expanding irrigation systems</a:t>
            </a:r>
          </a:p>
          <a:p>
            <a:pPr lvl="0"/>
            <a:r>
              <a:rPr lang="en-US" sz="1800" dirty="0"/>
              <a:t>Bricks and mortar</a:t>
            </a:r>
          </a:p>
          <a:p>
            <a:pPr lvl="0"/>
            <a:r>
              <a:rPr lang="en-US" sz="1800" dirty="0"/>
              <a:t>Focus on water institutions.</a:t>
            </a:r>
          </a:p>
        </p:txBody>
      </p:sp>
      <p:sp>
        <p:nvSpPr>
          <p:cNvPr id="6" name="Text Placeholder 5"/>
          <p:cNvSpPr>
            <a:spLocks noGrp="1"/>
          </p:cNvSpPr>
          <p:nvPr>
            <p:ph type="body" sz="quarter" idx="3"/>
          </p:nvPr>
        </p:nvSpPr>
        <p:spPr/>
        <p:txBody>
          <a:bodyPr/>
          <a:lstStyle/>
          <a:p>
            <a:r>
              <a:rPr lang="en-US" dirty="0" smtClean="0"/>
              <a:t>The Way Forward</a:t>
            </a:r>
            <a:endParaRPr lang="en-US" dirty="0"/>
          </a:p>
        </p:txBody>
      </p:sp>
      <p:sp>
        <p:nvSpPr>
          <p:cNvPr id="7" name="Content Placeholder 6"/>
          <p:cNvSpPr>
            <a:spLocks noGrp="1"/>
          </p:cNvSpPr>
          <p:nvPr>
            <p:ph sz="quarter" idx="4"/>
          </p:nvPr>
        </p:nvSpPr>
        <p:spPr>
          <a:xfrm>
            <a:off x="4645152" y="1845276"/>
            <a:ext cx="3419856" cy="2762235"/>
          </a:xfrm>
        </p:spPr>
        <p:txBody>
          <a:bodyPr>
            <a:noAutofit/>
          </a:bodyPr>
          <a:lstStyle/>
          <a:p>
            <a:r>
              <a:rPr lang="en-US" sz="1800" dirty="0"/>
              <a:t>Addressing policies &amp; regulations</a:t>
            </a:r>
          </a:p>
          <a:p>
            <a:r>
              <a:rPr lang="en-US" sz="1800" dirty="0"/>
              <a:t>Grassroots institutions for better management</a:t>
            </a:r>
          </a:p>
          <a:p>
            <a:r>
              <a:rPr lang="en-US" sz="1800" dirty="0"/>
              <a:t>Water efficient technologies (ICT based, drip, etc.)</a:t>
            </a:r>
          </a:p>
          <a:p>
            <a:r>
              <a:rPr lang="en-US" sz="1800" dirty="0"/>
              <a:t>Linking water and agriculture institutions</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79555" y="3130114"/>
            <a:ext cx="2690226" cy="2013386"/>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7890" y="0"/>
            <a:ext cx="461665" cy="3601307"/>
          </a:xfrm>
          <a:prstGeom prst="rect">
            <a:avLst/>
          </a:prstGeom>
          <a:noFill/>
        </p:spPr>
        <p:txBody>
          <a:bodyPr vert="vert270" wrap="none" rtlCol="0">
            <a:spAutoFit/>
          </a:bodyPr>
          <a:lstStyle/>
          <a:p>
            <a:r>
              <a:rPr lang="en-US" b="1" dirty="0" smtClean="0">
                <a:solidFill>
                  <a:schemeClr val="accent1">
                    <a:lumMod val="50000"/>
                  </a:schemeClr>
                </a:solidFill>
              </a:rPr>
              <a:t>Raising agricultural productivity</a:t>
            </a:r>
            <a:endParaRPr lang="en-US" b="1" dirty="0">
              <a:solidFill>
                <a:schemeClr val="accent1">
                  <a:lumMod val="50000"/>
                </a:schemeClr>
              </a:solidFill>
            </a:endParaRPr>
          </a:p>
        </p:txBody>
      </p:sp>
      <p:pic>
        <p:nvPicPr>
          <p:cNvPr id="9" name="Picture 8"/>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16902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78221" y="252248"/>
            <a:ext cx="8229600" cy="1007385"/>
          </a:xfrm>
        </p:spPr>
        <p:txBody>
          <a:bodyPr>
            <a:normAutofit fontScale="90000"/>
          </a:bodyPr>
          <a:lstStyle/>
          <a:p>
            <a:r>
              <a:rPr lang="en-US" dirty="0" smtClean="0"/>
              <a:t>Actions to Increase Market Access &amp; Efficiency</a:t>
            </a:r>
          </a:p>
        </p:txBody>
      </p:sp>
      <p:sp>
        <p:nvSpPr>
          <p:cNvPr id="4" name="Text Placeholder 3"/>
          <p:cNvSpPr>
            <a:spLocks noGrp="1"/>
          </p:cNvSpPr>
          <p:nvPr>
            <p:ph type="body" idx="1"/>
          </p:nvPr>
        </p:nvSpPr>
        <p:spPr>
          <a:xfrm>
            <a:off x="1037968" y="1409106"/>
            <a:ext cx="3431291" cy="577499"/>
          </a:xfrm>
        </p:spPr>
        <p:txBody>
          <a:bodyPr/>
          <a:lstStyle/>
          <a:p>
            <a:r>
              <a:rPr lang="en-US" dirty="0" smtClean="0"/>
              <a:t>Past Emphasis</a:t>
            </a:r>
            <a:endParaRPr lang="en-US" dirty="0"/>
          </a:p>
        </p:txBody>
      </p:sp>
      <p:sp>
        <p:nvSpPr>
          <p:cNvPr id="5" name="Content Placeholder 4"/>
          <p:cNvSpPr>
            <a:spLocks noGrp="1"/>
          </p:cNvSpPr>
          <p:nvPr>
            <p:ph sz="half" idx="2"/>
          </p:nvPr>
        </p:nvSpPr>
        <p:spPr>
          <a:xfrm>
            <a:off x="1041720" y="2076380"/>
            <a:ext cx="3805853" cy="2512593"/>
          </a:xfrm>
        </p:spPr>
        <p:txBody>
          <a:bodyPr>
            <a:normAutofit/>
          </a:bodyPr>
          <a:lstStyle/>
          <a:p>
            <a:r>
              <a:rPr lang="en-US" sz="1800" dirty="0" smtClean="0"/>
              <a:t>Neglected area</a:t>
            </a:r>
          </a:p>
          <a:p>
            <a:r>
              <a:rPr lang="en-US" sz="1800" dirty="0" smtClean="0"/>
              <a:t>Rural Roads</a:t>
            </a:r>
          </a:p>
          <a:p>
            <a:r>
              <a:rPr lang="en-US" sz="1800" dirty="0" smtClean="0"/>
              <a:t>Some market infrastructure</a:t>
            </a:r>
          </a:p>
        </p:txBody>
      </p:sp>
      <p:sp>
        <p:nvSpPr>
          <p:cNvPr id="6" name="Text Placeholder 5"/>
          <p:cNvSpPr>
            <a:spLocks noGrp="1"/>
          </p:cNvSpPr>
          <p:nvPr>
            <p:ph type="body" sz="quarter" idx="3"/>
          </p:nvPr>
        </p:nvSpPr>
        <p:spPr>
          <a:xfrm>
            <a:off x="4637904" y="1409106"/>
            <a:ext cx="3429652" cy="577499"/>
          </a:xfrm>
        </p:spPr>
        <p:txBody>
          <a:bodyPr/>
          <a:lstStyle/>
          <a:p>
            <a:r>
              <a:rPr lang="en-US" dirty="0" smtClean="0"/>
              <a:t>The Way Forward</a:t>
            </a:r>
            <a:endParaRPr lang="en-US" dirty="0"/>
          </a:p>
        </p:txBody>
      </p:sp>
      <p:sp>
        <p:nvSpPr>
          <p:cNvPr id="7" name="Content Placeholder 6"/>
          <p:cNvSpPr>
            <a:spLocks noGrp="1"/>
          </p:cNvSpPr>
          <p:nvPr>
            <p:ph sz="quarter" idx="4"/>
          </p:nvPr>
        </p:nvSpPr>
        <p:spPr>
          <a:xfrm>
            <a:off x="4645152" y="2076380"/>
            <a:ext cx="3596974" cy="2767763"/>
          </a:xfrm>
        </p:spPr>
        <p:txBody>
          <a:bodyPr>
            <a:noAutofit/>
          </a:bodyPr>
          <a:lstStyle/>
          <a:p>
            <a:pPr lvl="0"/>
            <a:r>
              <a:rPr lang="en-US" sz="1600" dirty="0" smtClean="0"/>
              <a:t>Implement policy reform</a:t>
            </a:r>
            <a:endParaRPr lang="en-US" sz="1600" dirty="0"/>
          </a:p>
          <a:p>
            <a:pPr lvl="0"/>
            <a:r>
              <a:rPr lang="en-US" sz="1600" dirty="0" smtClean="0"/>
              <a:t>ICT </a:t>
            </a:r>
            <a:r>
              <a:rPr lang="en-US" sz="1600" dirty="0"/>
              <a:t>for market information</a:t>
            </a:r>
          </a:p>
          <a:p>
            <a:r>
              <a:rPr lang="en-US" sz="1600" dirty="0"/>
              <a:t>Modern marketing infrastructure</a:t>
            </a:r>
          </a:p>
          <a:p>
            <a:r>
              <a:rPr lang="en-US" sz="1600" dirty="0" smtClean="0"/>
              <a:t>Product quality &amp; food safety</a:t>
            </a:r>
            <a:endParaRPr lang="en-US" sz="1600" dirty="0"/>
          </a:p>
          <a:p>
            <a:r>
              <a:rPr lang="en-US" sz="1600" dirty="0" smtClean="0"/>
              <a:t>Commodity </a:t>
            </a:r>
            <a:r>
              <a:rPr lang="en-US" sz="1600" dirty="0"/>
              <a:t>groups, producer companies </a:t>
            </a:r>
          </a:p>
          <a:p>
            <a:r>
              <a:rPr lang="en-US" sz="1600" dirty="0" smtClean="0"/>
              <a:t>Wholesale </a:t>
            </a:r>
            <a:r>
              <a:rPr lang="en-US" sz="1600" dirty="0"/>
              <a:t>market governance</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301568"/>
            <a:ext cx="2872616" cy="1841932"/>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7920" y="260335"/>
            <a:ext cx="430887" cy="2405467"/>
          </a:xfrm>
          <a:prstGeom prst="rect">
            <a:avLst/>
          </a:prstGeom>
          <a:noFill/>
        </p:spPr>
        <p:txBody>
          <a:bodyPr vert="vert270" wrap="none" rtlCol="0">
            <a:spAutoFit/>
          </a:bodyPr>
          <a:lstStyle/>
          <a:p>
            <a:r>
              <a:rPr lang="en-US" sz="1600" b="1" dirty="0">
                <a:solidFill>
                  <a:schemeClr val="accent1">
                    <a:lumMod val="50000"/>
                  </a:schemeClr>
                </a:solidFill>
              </a:rPr>
              <a:t>Link Farmers to Markets</a:t>
            </a:r>
          </a:p>
        </p:txBody>
      </p:sp>
      <p:pic>
        <p:nvPicPr>
          <p:cNvPr id="9" name="Picture 8"/>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4303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1826" y="341368"/>
            <a:ext cx="8147887" cy="857250"/>
          </a:xfrm>
        </p:spPr>
        <p:txBody>
          <a:bodyPr>
            <a:noAutofit/>
          </a:bodyPr>
          <a:lstStyle/>
          <a:p>
            <a:r>
              <a:rPr lang="en-US" sz="2800" dirty="0" smtClean="0"/>
              <a:t>South Asia Likely to be Worst Affected by Climate Change</a:t>
            </a:r>
            <a:endParaRPr lang="en-US" sz="2800" dirty="0"/>
          </a:p>
        </p:txBody>
      </p:sp>
      <p:sp>
        <p:nvSpPr>
          <p:cNvPr id="2" name="Content Placeholder 1"/>
          <p:cNvSpPr>
            <a:spLocks noGrp="1"/>
          </p:cNvSpPr>
          <p:nvPr>
            <p:ph idx="1"/>
          </p:nvPr>
        </p:nvSpPr>
        <p:spPr>
          <a:xfrm>
            <a:off x="649186" y="1319405"/>
            <a:ext cx="7888842" cy="2631733"/>
          </a:xfrm>
        </p:spPr>
        <p:txBody>
          <a:bodyPr>
            <a:normAutofit/>
          </a:bodyPr>
          <a:lstStyle/>
          <a:p>
            <a:r>
              <a:rPr lang="en-US" dirty="0" smtClean="0"/>
              <a:t>2050: average yields will decline from 2000 levels by:</a:t>
            </a:r>
            <a:endParaRPr lang="en-US" dirty="0"/>
          </a:p>
        </p:txBody>
      </p:sp>
      <p:graphicFrame>
        <p:nvGraphicFramePr>
          <p:cNvPr id="11" name="Diagram 10"/>
          <p:cNvGraphicFramePr/>
          <p:nvPr>
            <p:extLst>
              <p:ext uri="{D42A27DB-BD31-4B8C-83A1-F6EECF244321}">
                <p14:modId xmlns:p14="http://schemas.microsoft.com/office/powerpoint/2010/main" val="3929933152"/>
              </p:ext>
            </p:extLst>
          </p:nvPr>
        </p:nvGraphicFramePr>
        <p:xfrm>
          <a:off x="451827" y="2219658"/>
          <a:ext cx="8224087" cy="2769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20940" y="254697"/>
            <a:ext cx="430887" cy="3929922"/>
          </a:xfrm>
          <a:prstGeom prst="rect">
            <a:avLst/>
          </a:prstGeom>
          <a:noFill/>
        </p:spPr>
        <p:txBody>
          <a:bodyPr vert="vert270" wrap="none" rtlCol="0">
            <a:spAutoFit/>
          </a:bodyPr>
          <a:lstStyle/>
          <a:p>
            <a:r>
              <a:rPr lang="en-US" sz="1600" b="1" dirty="0">
                <a:solidFill>
                  <a:schemeClr val="accent1">
                    <a:lumMod val="50000"/>
                  </a:schemeClr>
                </a:solidFill>
              </a:rPr>
              <a:t>Environmental Services &amp; Sustainability</a:t>
            </a:r>
          </a:p>
        </p:txBody>
      </p:sp>
      <p:pic>
        <p:nvPicPr>
          <p:cNvPr id="6" name="Picture 5"/>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25089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mtClean="0"/>
              <a:t>Actions for Climate Smart Agriculture</a:t>
            </a:r>
            <a:endParaRPr lang="en-US" dirty="0" smtClean="0"/>
          </a:p>
        </p:txBody>
      </p:sp>
      <p:sp>
        <p:nvSpPr>
          <p:cNvPr id="11" name="Text Placeholder 10"/>
          <p:cNvSpPr>
            <a:spLocks noGrp="1"/>
          </p:cNvSpPr>
          <p:nvPr>
            <p:ph type="body" idx="1"/>
          </p:nvPr>
        </p:nvSpPr>
        <p:spPr/>
        <p:txBody>
          <a:bodyPr/>
          <a:lstStyle/>
          <a:p>
            <a:r>
              <a:rPr lang="en-US" dirty="0" smtClean="0"/>
              <a:t>Past Emphasis</a:t>
            </a:r>
            <a:endParaRPr lang="en-US" dirty="0"/>
          </a:p>
        </p:txBody>
      </p:sp>
      <p:sp>
        <p:nvSpPr>
          <p:cNvPr id="5" name="Content Placeholder 4"/>
          <p:cNvSpPr>
            <a:spLocks noGrp="1"/>
          </p:cNvSpPr>
          <p:nvPr>
            <p:ph sz="half" idx="2"/>
          </p:nvPr>
        </p:nvSpPr>
        <p:spPr/>
        <p:txBody>
          <a:bodyPr>
            <a:normAutofit/>
          </a:bodyPr>
          <a:lstStyle/>
          <a:p>
            <a:r>
              <a:rPr lang="en-US" sz="1600" dirty="0" smtClean="0"/>
              <a:t>Technology and irrigation infrastructure: still relevant to CC agenda</a:t>
            </a:r>
          </a:p>
          <a:p>
            <a:r>
              <a:rPr lang="en-US" sz="1600" dirty="0" smtClean="0"/>
              <a:t>Less focus on resource use efficiency</a:t>
            </a:r>
          </a:p>
          <a:p>
            <a:r>
              <a:rPr lang="en-US" sz="1600" dirty="0" smtClean="0"/>
              <a:t>Priority to expanding food production: food security</a:t>
            </a:r>
          </a:p>
          <a:p>
            <a:endParaRPr lang="en-US" sz="1600" dirty="0" smtClean="0"/>
          </a:p>
          <a:p>
            <a:endParaRPr lang="en-US" sz="1600" dirty="0"/>
          </a:p>
        </p:txBody>
      </p:sp>
      <p:sp>
        <p:nvSpPr>
          <p:cNvPr id="12" name="Text Placeholder 11"/>
          <p:cNvSpPr>
            <a:spLocks noGrp="1"/>
          </p:cNvSpPr>
          <p:nvPr>
            <p:ph type="body" sz="quarter" idx="3"/>
          </p:nvPr>
        </p:nvSpPr>
        <p:spPr/>
        <p:txBody>
          <a:bodyPr/>
          <a:lstStyle/>
          <a:p>
            <a:r>
              <a:rPr lang="en-US" dirty="0" smtClean="0"/>
              <a:t>The Way Forward</a:t>
            </a:r>
            <a:endParaRPr lang="en-US" dirty="0"/>
          </a:p>
        </p:txBody>
      </p:sp>
      <p:sp>
        <p:nvSpPr>
          <p:cNvPr id="7" name="Content Placeholder 6"/>
          <p:cNvSpPr>
            <a:spLocks noGrp="1"/>
          </p:cNvSpPr>
          <p:nvPr>
            <p:ph sz="quarter" idx="4"/>
          </p:nvPr>
        </p:nvSpPr>
        <p:spPr>
          <a:xfrm>
            <a:off x="4645152" y="1845276"/>
            <a:ext cx="3615270" cy="3053295"/>
          </a:xfrm>
        </p:spPr>
        <p:txBody>
          <a:bodyPr>
            <a:noAutofit/>
          </a:bodyPr>
          <a:lstStyle/>
          <a:p>
            <a:pPr lvl="0"/>
            <a:r>
              <a:rPr lang="en-US" sz="1500" dirty="0" smtClean="0"/>
              <a:t>Participatory watershed management</a:t>
            </a:r>
          </a:p>
          <a:p>
            <a:pPr lvl="0"/>
            <a:r>
              <a:rPr lang="en-US" sz="1500" dirty="0" smtClean="0"/>
              <a:t>Use technology mix (</a:t>
            </a:r>
            <a:r>
              <a:rPr lang="en-US" sz="1500" dirty="0" err="1" smtClean="0"/>
              <a:t>biotechnologoy</a:t>
            </a:r>
            <a:r>
              <a:rPr lang="en-US" sz="1500" dirty="0" smtClean="0"/>
              <a:t>, new breeds, check dams to satellite monitoring)</a:t>
            </a:r>
          </a:p>
          <a:p>
            <a:pPr lvl="0"/>
            <a:r>
              <a:rPr lang="en-US" sz="1500" dirty="0" smtClean="0"/>
              <a:t>Realign incentives for nutrient management</a:t>
            </a:r>
          </a:p>
          <a:p>
            <a:pPr lvl="0"/>
            <a:r>
              <a:rPr lang="en-US" sz="1500" dirty="0" smtClean="0"/>
              <a:t>Precision farming, integrated agriculture, etc.</a:t>
            </a:r>
          </a:p>
          <a:p>
            <a:r>
              <a:rPr lang="en-US" sz="1500" dirty="0" smtClean="0"/>
              <a:t>Conservation agriculture: reduce emissions, carbon sequestration</a:t>
            </a:r>
          </a:p>
        </p:txBody>
      </p:sp>
      <p:sp>
        <p:nvSpPr>
          <p:cNvPr id="8" name="TextBox 7"/>
          <p:cNvSpPr txBox="1"/>
          <p:nvPr/>
        </p:nvSpPr>
        <p:spPr>
          <a:xfrm>
            <a:off x="20940" y="254697"/>
            <a:ext cx="430887" cy="3929922"/>
          </a:xfrm>
          <a:prstGeom prst="rect">
            <a:avLst/>
          </a:prstGeom>
          <a:noFill/>
        </p:spPr>
        <p:txBody>
          <a:bodyPr vert="vert270" wrap="none" rtlCol="0">
            <a:spAutoFit/>
          </a:bodyPr>
          <a:lstStyle/>
          <a:p>
            <a:r>
              <a:rPr lang="en-US" sz="1600" b="1" dirty="0">
                <a:solidFill>
                  <a:schemeClr val="accent1">
                    <a:lumMod val="50000"/>
                  </a:schemeClr>
                </a:solidFill>
              </a:rPr>
              <a:t>Environmental Services &amp; Sustainability</a:t>
            </a:r>
          </a:p>
        </p:txBody>
      </p:sp>
      <p:pic>
        <p:nvPicPr>
          <p:cNvPr id="9"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699768" y="285470"/>
            <a:ext cx="987032" cy="449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82718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11" y="280891"/>
            <a:ext cx="7024744" cy="857250"/>
          </a:xfrm>
        </p:spPr>
        <p:txBody>
          <a:bodyPr>
            <a:normAutofit/>
          </a:bodyPr>
          <a:lstStyle/>
          <a:p>
            <a:r>
              <a:rPr lang="en-US" sz="3200" b="1" dirty="0" smtClean="0"/>
              <a:t>A multi-sector challenge</a:t>
            </a:r>
            <a:endParaRPr lang="en-US" sz="32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61892026"/>
              </p:ext>
            </p:extLst>
          </p:nvPr>
        </p:nvGraphicFramePr>
        <p:xfrm>
          <a:off x="563881" y="1187958"/>
          <a:ext cx="7982712" cy="3543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00150" y="800100"/>
            <a:ext cx="6286500" cy="2114551"/>
          </a:xfrm>
        </p:spPr>
        <p:txBody>
          <a:bodyPr>
            <a:normAutofit fontScale="90000"/>
          </a:bodyPr>
          <a:lstStyle/>
          <a:p>
            <a:r>
              <a:rPr lang="en-IN" b="1" dirty="0" smtClean="0">
                <a:solidFill>
                  <a:srgbClr val="FFFF00"/>
                </a:solidFill>
              </a:rPr>
              <a:t>Borlaug Institute for South Asia (BISA) </a:t>
            </a:r>
            <a:r>
              <a:rPr lang="en-IN" dirty="0" smtClean="0">
                <a:solidFill>
                  <a:srgbClr val="FFFF00"/>
                </a:solidFill>
              </a:rPr>
              <a:t>A </a:t>
            </a:r>
            <a:r>
              <a:rPr lang="en-IN" dirty="0">
                <a:solidFill>
                  <a:srgbClr val="FFFF00"/>
                </a:solidFill>
              </a:rPr>
              <a:t>New </a:t>
            </a:r>
            <a:r>
              <a:rPr lang="en-IN" dirty="0" smtClean="0">
                <a:solidFill>
                  <a:srgbClr val="FFFF00"/>
                </a:solidFill>
              </a:rPr>
              <a:t>Initiative </a:t>
            </a:r>
            <a:r>
              <a:rPr lang="en-IN" dirty="0">
                <a:solidFill>
                  <a:srgbClr val="FFFF00"/>
                </a:solidFill>
              </a:rPr>
              <a:t>for Food and Nutrition Security in the Region</a:t>
            </a:r>
          </a:p>
        </p:txBody>
      </p:sp>
    </p:spTree>
    <p:extLst>
      <p:ext uri="{BB962C8B-B14F-4D97-AF65-F5344CB8AC3E}">
        <p14:creationId xmlns:p14="http://schemas.microsoft.com/office/powerpoint/2010/main" val="1770941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71450"/>
            <a:ext cx="6172200" cy="742950"/>
          </a:xfrm>
        </p:spPr>
        <p:txBody>
          <a:bodyPr/>
          <a:lstStyle/>
          <a:p>
            <a:r>
              <a:rPr lang="en-IN" sz="2700" dirty="0"/>
              <a:t> </a:t>
            </a:r>
            <a:r>
              <a:rPr lang="en-IN" sz="2900" dirty="0"/>
              <a:t>South Asia – Current Scenario</a:t>
            </a:r>
          </a:p>
        </p:txBody>
      </p:sp>
      <p:sp>
        <p:nvSpPr>
          <p:cNvPr id="3" name="Content Placeholder 2"/>
          <p:cNvSpPr>
            <a:spLocks noGrp="1"/>
          </p:cNvSpPr>
          <p:nvPr>
            <p:ph idx="1"/>
          </p:nvPr>
        </p:nvSpPr>
        <p:spPr>
          <a:xfrm>
            <a:off x="1257300" y="857250"/>
            <a:ext cx="6743700" cy="4286250"/>
          </a:xfrm>
        </p:spPr>
        <p:txBody>
          <a:bodyPr>
            <a:normAutofit fontScale="92500" lnSpcReduction="10000"/>
          </a:bodyPr>
          <a:lstStyle/>
          <a:p>
            <a:pPr>
              <a:buNone/>
            </a:pPr>
            <a:r>
              <a:rPr lang="en-IN" sz="1650" b="1" dirty="0"/>
              <a:t>Green Revolution of 1960s saved ~1 b people from hunger in South Asia</a:t>
            </a:r>
          </a:p>
          <a:p>
            <a:pPr>
              <a:buNone/>
            </a:pPr>
            <a:r>
              <a:rPr lang="en-IN" sz="1800" b="1" dirty="0">
                <a:solidFill>
                  <a:srgbClr val="00B050"/>
                </a:solidFill>
              </a:rPr>
              <a:t>Thanks to Dr Borlaug, the polity, the bureaucracy, the scientists  &amp;</a:t>
            </a:r>
          </a:p>
          <a:p>
            <a:pPr>
              <a:buNone/>
            </a:pPr>
            <a:r>
              <a:rPr lang="en-IN" sz="1800" b="1" dirty="0">
                <a:solidFill>
                  <a:srgbClr val="00B050"/>
                </a:solidFill>
              </a:rPr>
              <a:t>most  importantly the farmers of SA</a:t>
            </a:r>
            <a:endParaRPr lang="en-IN" sz="1650" dirty="0">
              <a:solidFill>
                <a:srgbClr val="C00000"/>
              </a:solidFill>
            </a:endParaRPr>
          </a:p>
          <a:p>
            <a:pPr>
              <a:buNone/>
            </a:pPr>
            <a:r>
              <a:rPr lang="en-IN" sz="1500" dirty="0"/>
              <a:t>Enormous progress since then &amp;</a:t>
            </a:r>
            <a:endParaRPr lang="en-IN" sz="1800" dirty="0"/>
          </a:p>
          <a:p>
            <a:pPr>
              <a:buNone/>
            </a:pPr>
            <a:r>
              <a:rPr lang="en-IN" sz="1500" b="1" dirty="0"/>
              <a:t>Yet Today,  South Asia with ever increasing population has:</a:t>
            </a:r>
          </a:p>
          <a:p>
            <a:pPr lvl="1"/>
            <a:r>
              <a:rPr lang="en-IN" sz="1350" b="1" dirty="0"/>
              <a:t>35% of world’s malnourished people</a:t>
            </a:r>
          </a:p>
          <a:p>
            <a:pPr lvl="1"/>
            <a:r>
              <a:rPr lang="en-IN" sz="1350" b="1" dirty="0"/>
              <a:t>Every third child born is underweight   </a:t>
            </a:r>
          </a:p>
          <a:p>
            <a:pPr lvl="1"/>
            <a:r>
              <a:rPr lang="en-IN" sz="1350" b="1" dirty="0"/>
              <a:t>Strained Natural Resources - </a:t>
            </a:r>
            <a:r>
              <a:rPr lang="en-IN" sz="1350" b="1" dirty="0">
                <a:solidFill>
                  <a:srgbClr val="C00000"/>
                </a:solidFill>
              </a:rPr>
              <a:t>unsustainable</a:t>
            </a:r>
          </a:p>
          <a:p>
            <a:pPr lvl="1"/>
            <a:r>
              <a:rPr lang="en-IN" sz="1350" b="1" dirty="0"/>
              <a:t>Stagnating annual crop yield </a:t>
            </a:r>
          </a:p>
          <a:p>
            <a:pPr lvl="1"/>
            <a:r>
              <a:rPr lang="en-IN" sz="1350" b="1" dirty="0"/>
              <a:t>No scope for area expansion - </a:t>
            </a:r>
            <a:r>
              <a:rPr lang="en-IN" sz="1350" b="1" dirty="0">
                <a:solidFill>
                  <a:srgbClr val="C00000"/>
                </a:solidFill>
              </a:rPr>
              <a:t>94% of total arable land is used for cultivation </a:t>
            </a:r>
          </a:p>
          <a:p>
            <a:pPr marL="557213" lvl="2" indent="-257175"/>
            <a:r>
              <a:rPr lang="en-IN" sz="1350" b="1" dirty="0"/>
              <a:t>Global Warming - 30% of wheat &amp; 15% of maize are likely to be lost by 2050 </a:t>
            </a:r>
          </a:p>
          <a:p>
            <a:pPr lvl="1"/>
            <a:r>
              <a:rPr lang="en-IN" sz="1350" b="1" dirty="0"/>
              <a:t>Poor Technology dissemination – </a:t>
            </a:r>
            <a:r>
              <a:rPr lang="en-IN" sz="1350" b="1" dirty="0">
                <a:solidFill>
                  <a:srgbClr val="C00000"/>
                </a:solidFill>
              </a:rPr>
              <a:t>need for efficient TOT-ICT</a:t>
            </a:r>
          </a:p>
          <a:p>
            <a:pPr lvl="1"/>
            <a:r>
              <a:rPr lang="en-IN" sz="1350" b="1" dirty="0"/>
              <a:t>Wide gaps in technological advancement among the countries of SA &amp;</a:t>
            </a:r>
          </a:p>
          <a:p>
            <a:pPr lvl="1"/>
            <a:r>
              <a:rPr lang="en-IN" sz="1350" b="1" dirty="0"/>
              <a:t>Low investment in Ag R&amp;D</a:t>
            </a:r>
          </a:p>
          <a:p>
            <a:pPr lvl="1"/>
            <a:r>
              <a:rPr lang="en-IN" sz="1350" b="1" dirty="0"/>
              <a:t>Far away from meeting zero hunger challenge</a:t>
            </a:r>
          </a:p>
          <a:p>
            <a:pPr marL="342900" lvl="1" indent="0">
              <a:buNone/>
            </a:pPr>
            <a:r>
              <a:rPr lang="en-IN" sz="1800" b="1" dirty="0">
                <a:solidFill>
                  <a:srgbClr val="00B050"/>
                </a:solidFill>
              </a:rPr>
              <a:t>BISA was launched in 2011 to accelerate R4D in SA</a:t>
            </a:r>
          </a:p>
          <a:p>
            <a:pPr lvl="1"/>
            <a:endParaRPr lang="en-IN" sz="1200" dirty="0"/>
          </a:p>
          <a:p>
            <a:pPr lvl="1"/>
            <a:endParaRPr lang="en-IN" sz="1200" dirty="0"/>
          </a:p>
          <a:p>
            <a:pPr>
              <a:buNone/>
            </a:pPr>
            <a:endParaRPr lang="en-IN" sz="1800" dirty="0"/>
          </a:p>
        </p:txBody>
      </p:sp>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49177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bwMode="auto">
          <a:xfrm>
            <a:off x="1600200" y="147901"/>
            <a:ext cx="6172200" cy="857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r>
              <a:rPr lang="en-US" sz="2900" dirty="0"/>
              <a:t>Rio +20</a:t>
            </a:r>
          </a:p>
        </p:txBody>
      </p:sp>
      <p:sp>
        <p:nvSpPr>
          <p:cNvPr id="35843" name="Content Placeholder 2"/>
          <p:cNvSpPr>
            <a:spLocks noGrp="1"/>
          </p:cNvSpPr>
          <p:nvPr>
            <p:ph idx="1"/>
          </p:nvPr>
        </p:nvSpPr>
        <p:spPr bwMode="auto">
          <a:xfrm>
            <a:off x="1485900" y="492100"/>
            <a:ext cx="6286500" cy="4686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marL="0" indent="0">
              <a:buNone/>
            </a:pPr>
            <a:r>
              <a:rPr lang="en-GB" sz="1600" dirty="0">
                <a:solidFill>
                  <a:srgbClr val="C00000"/>
                </a:solidFill>
                <a:ea typeface="ＭＳ Ｐゴシック" panose="020B0600070205080204" pitchFamily="34" charset="-128"/>
              </a:rPr>
              <a:t>UN Conference  in 2012 on Sustainable Development Called for:</a:t>
            </a:r>
          </a:p>
          <a:p>
            <a:pPr marL="0" indent="0">
              <a:buNone/>
            </a:pPr>
            <a:r>
              <a:rPr lang="en-GB" altLang="en-US" sz="1600" dirty="0">
                <a:ea typeface="ＭＳ Ｐゴシック" panose="020B0600070205080204" pitchFamily="34" charset="-128"/>
              </a:rPr>
              <a:t>‘</a:t>
            </a:r>
            <a:r>
              <a:rPr lang="en-GB" sz="1600" dirty="0">
                <a:ea typeface="ＭＳ Ｐゴシック" panose="020B0600070205080204" pitchFamily="34" charset="-128"/>
              </a:rPr>
              <a:t>promoting, enhancing and supporting a more sustainable agriculture that improves food security, eradicates hunger and is economically viable, while conserving land, water, plant and animal genetic resources, biodiversity and ecosystems and enhancing resilience to climate change and natural disasters</a:t>
            </a:r>
            <a:r>
              <a:rPr lang="en-GB" altLang="en-US" sz="1600" dirty="0">
                <a:ea typeface="ＭＳ Ｐゴシック" panose="020B0600070205080204" pitchFamily="34" charset="-128"/>
              </a:rPr>
              <a:t>’</a:t>
            </a:r>
            <a:r>
              <a:rPr lang="en-GB" sz="1600" dirty="0">
                <a:ea typeface="ＭＳ Ｐゴシック" panose="020B0600070205080204" pitchFamily="34" charset="-128"/>
              </a:rPr>
              <a:t>.</a:t>
            </a:r>
            <a:r>
              <a:rPr lang="en-US" sz="1600" dirty="0">
                <a:ea typeface="ＭＳ Ｐゴシック" panose="020B0600070205080204" pitchFamily="34" charset="-128"/>
              </a:rPr>
              <a:t> </a:t>
            </a:r>
            <a:endParaRPr lang="en-US" sz="1600" dirty="0">
              <a:solidFill>
                <a:srgbClr val="C00000"/>
              </a:solidFill>
              <a:ea typeface="ＭＳ Ｐゴシック" panose="020B0600070205080204" pitchFamily="34" charset="-128"/>
            </a:endParaRPr>
          </a:p>
          <a:p>
            <a:pPr marL="0" indent="0">
              <a:buNone/>
            </a:pPr>
            <a:r>
              <a:rPr lang="en-US" sz="1600" dirty="0">
                <a:solidFill>
                  <a:srgbClr val="C00000"/>
                </a:solidFill>
                <a:ea typeface="ＭＳ Ｐゴシック" panose="020B0600070205080204" pitchFamily="34" charset="-128"/>
              </a:rPr>
              <a:t>8 Nos. of Millennium Development Goal : </a:t>
            </a:r>
            <a:r>
              <a:rPr lang="en-US" sz="1600" dirty="0">
                <a:solidFill>
                  <a:srgbClr val="00B050"/>
                </a:solidFill>
                <a:ea typeface="ＭＳ Ｐゴシック" panose="020B0600070205080204" pitchFamily="34" charset="-128"/>
              </a:rPr>
              <a:t>Zero hunger challenge-</a:t>
            </a:r>
          </a:p>
          <a:p>
            <a:r>
              <a:rPr lang="en-US" sz="1600" dirty="0">
                <a:ea typeface="ＭＳ Ｐゴシック" panose="020B0600070205080204" pitchFamily="34" charset="-128"/>
              </a:rPr>
              <a:t>100% access to food all year round</a:t>
            </a:r>
          </a:p>
          <a:p>
            <a:r>
              <a:rPr lang="en-US" sz="1600" dirty="0">
                <a:ea typeface="ＭＳ Ｐゴシック" panose="020B0600070205080204" pitchFamily="34" charset="-128"/>
              </a:rPr>
              <a:t>Zero stunting in children &lt; 2 years old</a:t>
            </a:r>
          </a:p>
          <a:p>
            <a:r>
              <a:rPr lang="en-US" sz="1600" dirty="0">
                <a:ea typeface="ＭＳ Ｐゴシック" panose="020B0600070205080204" pitchFamily="34" charset="-128"/>
              </a:rPr>
              <a:t>Sustainability of all food systems</a:t>
            </a:r>
          </a:p>
          <a:p>
            <a:r>
              <a:rPr lang="en-US" sz="1600" dirty="0">
                <a:ea typeface="ＭＳ Ｐゴシック" panose="020B0600070205080204" pitchFamily="34" charset="-128"/>
              </a:rPr>
              <a:t>100% increase in smallholder productivity and income</a:t>
            </a:r>
          </a:p>
          <a:p>
            <a:pPr marL="0" indent="0">
              <a:buNone/>
            </a:pPr>
            <a:r>
              <a:rPr lang="en-US" sz="1600" dirty="0">
                <a:ea typeface="ＭＳ Ｐゴシック" panose="020B0600070205080204" pitchFamily="34" charset="-128"/>
              </a:rPr>
              <a:t>      </a:t>
            </a:r>
            <a:r>
              <a:rPr lang="en-US" sz="1600" dirty="0">
                <a:solidFill>
                  <a:srgbClr val="C00000"/>
                </a:solidFill>
                <a:ea typeface="ＭＳ Ｐゴシック" panose="020B0600070205080204" pitchFamily="34" charset="-128"/>
              </a:rPr>
              <a:t>But we are far away from the MDG</a:t>
            </a:r>
          </a:p>
          <a:p>
            <a:pPr marL="0" lvl="1" indent="0">
              <a:buNone/>
            </a:pPr>
            <a:r>
              <a:rPr lang="en-IN" sz="1600" dirty="0">
                <a:solidFill>
                  <a:srgbClr val="00B050"/>
                </a:solidFill>
              </a:rPr>
              <a:t>BISA was set up in 2011 to catalyse agricultural R4D in SA</a:t>
            </a:r>
          </a:p>
          <a:p>
            <a:pPr marL="0" indent="0">
              <a:buNone/>
            </a:pPr>
            <a:endParaRPr lang="en-US" sz="1600" dirty="0">
              <a:ea typeface="ＭＳ Ｐゴシック" panose="020B0600070205080204" pitchFamily="34" charset="-128"/>
            </a:endParaRPr>
          </a:p>
        </p:txBody>
      </p:sp>
      <p:pic>
        <p:nvPicPr>
          <p:cNvPr id="4"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7519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900" dirty="0"/>
              <a:t>Mandated Area</a:t>
            </a:r>
          </a:p>
        </p:txBody>
      </p:sp>
      <p:pic>
        <p:nvPicPr>
          <p:cNvPr id="3" name="Picture 2" descr="G:\MAP.jpg"/>
          <p:cNvPicPr>
            <a:picLocks noChangeAspect="1" noChangeArrowheads="1"/>
          </p:cNvPicPr>
          <p:nvPr/>
        </p:nvPicPr>
        <p:blipFill>
          <a:blip r:embed="rId2"/>
          <a:srcRect/>
          <a:stretch>
            <a:fillRect/>
          </a:stretch>
        </p:blipFill>
        <p:spPr bwMode="auto">
          <a:xfrm>
            <a:off x="2000250" y="1147233"/>
            <a:ext cx="4572000" cy="4128911"/>
          </a:xfrm>
          <a:prstGeom prst="rect">
            <a:avLst/>
          </a:prstGeom>
          <a:noFill/>
        </p:spPr>
      </p:pic>
      <p:sp>
        <p:nvSpPr>
          <p:cNvPr id="4" name="TextBox 3"/>
          <p:cNvSpPr txBox="1"/>
          <p:nvPr/>
        </p:nvSpPr>
        <p:spPr>
          <a:xfrm>
            <a:off x="1314451" y="4514851"/>
            <a:ext cx="3212739" cy="507831"/>
          </a:xfrm>
          <a:prstGeom prst="rect">
            <a:avLst/>
          </a:prstGeom>
          <a:noFill/>
        </p:spPr>
        <p:txBody>
          <a:bodyPr wrap="none" rtlCol="0">
            <a:spAutoFit/>
          </a:bodyPr>
          <a:lstStyle/>
          <a:p>
            <a:r>
              <a:rPr lang="en-IN" sz="1350" b="1" dirty="0"/>
              <a:t>All the 7 countries are agri. -  based </a:t>
            </a:r>
          </a:p>
          <a:p>
            <a:r>
              <a:rPr lang="en-IN" sz="1350" b="1" dirty="0"/>
              <a:t>economy &amp; need R4D in agriculture</a:t>
            </a:r>
          </a:p>
        </p:txBody>
      </p:sp>
      <p:pic>
        <p:nvPicPr>
          <p:cNvPr id="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0226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5900" y="400484"/>
            <a:ext cx="6172200" cy="628650"/>
          </a:xfrm>
        </p:spPr>
        <p:txBody>
          <a:bodyPr>
            <a:normAutofit fontScale="90000"/>
          </a:bodyPr>
          <a:lstStyle/>
          <a:p>
            <a:r>
              <a:rPr lang="en-IN" sz="2700" dirty="0">
                <a:solidFill>
                  <a:schemeClr val="tx2"/>
                </a:solidFill>
              </a:rPr>
              <a:t/>
            </a:r>
            <a:br>
              <a:rPr lang="en-IN" sz="2700" dirty="0">
                <a:solidFill>
                  <a:schemeClr val="tx2"/>
                </a:solidFill>
              </a:rPr>
            </a:br>
            <a:r>
              <a:rPr lang="en-IN" dirty="0"/>
              <a:t>Sustainable Intensification</a:t>
            </a:r>
            <a:r>
              <a:rPr lang="en-IN" sz="2700" dirty="0">
                <a:solidFill>
                  <a:schemeClr val="tx2"/>
                </a:solidFill>
              </a:rPr>
              <a:t/>
            </a:r>
            <a:br>
              <a:rPr lang="en-IN" sz="2700" dirty="0">
                <a:solidFill>
                  <a:schemeClr val="tx2"/>
                </a:solidFill>
              </a:rPr>
            </a:br>
            <a:endParaRPr lang="en-IN" sz="2700" dirty="0">
              <a:solidFill>
                <a:schemeClr val="tx2"/>
              </a:solidFill>
            </a:endParaRPr>
          </a:p>
        </p:txBody>
      </p:sp>
      <p:sp>
        <p:nvSpPr>
          <p:cNvPr id="5" name="Content Placeholder 4"/>
          <p:cNvSpPr>
            <a:spLocks noGrp="1"/>
          </p:cNvSpPr>
          <p:nvPr>
            <p:ph idx="1"/>
          </p:nvPr>
        </p:nvSpPr>
        <p:spPr>
          <a:xfrm>
            <a:off x="1314450" y="628650"/>
            <a:ext cx="6629400" cy="4514850"/>
          </a:xfrm>
        </p:spPr>
        <p:txBody>
          <a:bodyPr>
            <a:normAutofit fontScale="92500" lnSpcReduction="20000"/>
          </a:bodyPr>
          <a:lstStyle/>
          <a:p>
            <a:pPr marL="0" indent="0">
              <a:buNone/>
            </a:pPr>
            <a:endParaRPr lang="en-IN" sz="1725" b="1" dirty="0">
              <a:solidFill>
                <a:srgbClr val="00B050"/>
              </a:solidFill>
            </a:endParaRPr>
          </a:p>
          <a:p>
            <a:pPr marL="0" indent="0">
              <a:buNone/>
            </a:pPr>
            <a:r>
              <a:rPr lang="en-IN" sz="1725" b="1" dirty="0">
                <a:solidFill>
                  <a:srgbClr val="00B050"/>
                </a:solidFill>
              </a:rPr>
              <a:t>Rice-Wheat, Cotton-Wheat, Maize-Wheat – Major Cropping systems</a:t>
            </a:r>
          </a:p>
          <a:p>
            <a:r>
              <a:rPr lang="en-IN" sz="1800" dirty="0"/>
              <a:t>13 million ha area under  rice-wheat system in South Asia</a:t>
            </a:r>
          </a:p>
          <a:p>
            <a:r>
              <a:rPr lang="en-IN" sz="1800" dirty="0"/>
              <a:t>Food bowl of the region- mining nutrients for the last 50 yrs.</a:t>
            </a:r>
          </a:p>
          <a:p>
            <a:r>
              <a:rPr lang="en-IN" sz="1800" dirty="0"/>
              <a:t>Showing sign of natural resource fatigue</a:t>
            </a:r>
            <a:endParaRPr lang="en-IN" sz="1950" b="1" dirty="0">
              <a:solidFill>
                <a:srgbClr val="C00000"/>
              </a:solidFill>
            </a:endParaRPr>
          </a:p>
          <a:p>
            <a:pPr marL="0" indent="0">
              <a:buNone/>
            </a:pPr>
            <a:r>
              <a:rPr lang="en-IN" sz="1950" b="1" dirty="0">
                <a:solidFill>
                  <a:srgbClr val="C00000"/>
                </a:solidFill>
              </a:rPr>
              <a:t>How to increase system productivity in sustainable manner?</a:t>
            </a:r>
            <a:endParaRPr lang="en-IN" sz="1950" dirty="0">
              <a:solidFill>
                <a:srgbClr val="C00000"/>
              </a:solidFill>
            </a:endParaRPr>
          </a:p>
          <a:p>
            <a:pPr marL="0" indent="0">
              <a:buNone/>
            </a:pPr>
            <a:r>
              <a:rPr lang="en-IN" sz="2100" dirty="0"/>
              <a:t>BISA’s intervention: </a:t>
            </a:r>
            <a:r>
              <a:rPr lang="en-IN" sz="1800" b="1" dirty="0">
                <a:solidFill>
                  <a:srgbClr val="0070C0"/>
                </a:solidFill>
              </a:rPr>
              <a:t>Sustainable Intensification</a:t>
            </a:r>
          </a:p>
          <a:p>
            <a:pPr lvl="1"/>
            <a:r>
              <a:rPr lang="en-IN" sz="1500" dirty="0"/>
              <a:t>Additional crop of legume in R-W with short duration </a:t>
            </a:r>
            <a:r>
              <a:rPr lang="en-IN" sz="1500" dirty="0" err="1"/>
              <a:t>cvs</a:t>
            </a:r>
            <a:r>
              <a:rPr lang="en-IN" sz="1500" dirty="0"/>
              <a:t> of rice- poor adoption because  the produce  gets caught in rain, labour intensive</a:t>
            </a:r>
            <a:endParaRPr lang="en-IN" sz="1500" dirty="0">
              <a:solidFill>
                <a:srgbClr val="FF0000"/>
              </a:solidFill>
            </a:endParaRPr>
          </a:p>
          <a:p>
            <a:pPr lvl="1"/>
            <a:r>
              <a:rPr lang="en-IN" sz="1500" dirty="0"/>
              <a:t>We made it possible by:</a:t>
            </a:r>
          </a:p>
          <a:p>
            <a:pPr lvl="2"/>
            <a:r>
              <a:rPr lang="en-IN" sz="1350" dirty="0"/>
              <a:t> relay seeding of green gram in wheat with last irrigation- Additionally, it reduces the  </a:t>
            </a:r>
            <a:r>
              <a:rPr lang="en-IN" sz="1350" dirty="0">
                <a:solidFill>
                  <a:srgbClr val="C00000"/>
                </a:solidFill>
              </a:rPr>
              <a:t>adverse effects of terminal heat (saves 20-30% loss), crop matures 20 days early and thus saved from rain</a:t>
            </a:r>
          </a:p>
          <a:p>
            <a:pPr lvl="2"/>
            <a:r>
              <a:rPr lang="en-IN" sz="1500" dirty="0"/>
              <a:t> </a:t>
            </a:r>
            <a:r>
              <a:rPr lang="en-IN" sz="1350" dirty="0"/>
              <a:t>by</a:t>
            </a:r>
            <a:r>
              <a:rPr lang="en-IN" sz="1500" dirty="0"/>
              <a:t> relay seeding of green gram in standing crop of cotton helps to raise it successfully</a:t>
            </a:r>
          </a:p>
          <a:p>
            <a:pPr marL="342900" lvl="1" indent="0">
              <a:buNone/>
            </a:pPr>
            <a:endParaRPr lang="en-IN" sz="1800" dirty="0"/>
          </a:p>
        </p:txBody>
      </p:sp>
      <p:pic>
        <p:nvPicPr>
          <p:cNvPr id="6"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69122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1862" y="765635"/>
            <a:ext cx="5146118" cy="3859589"/>
          </a:xfrm>
          <a:prstGeom prst="rect">
            <a:avLst/>
          </a:prstGeom>
        </p:spPr>
      </p:pic>
      <p:sp>
        <p:nvSpPr>
          <p:cNvPr id="3" name="TextBox 2"/>
          <p:cNvSpPr txBox="1"/>
          <p:nvPr/>
        </p:nvSpPr>
        <p:spPr>
          <a:xfrm>
            <a:off x="2228851" y="228600"/>
            <a:ext cx="184731" cy="300082"/>
          </a:xfrm>
          <a:prstGeom prst="rect">
            <a:avLst/>
          </a:prstGeom>
          <a:noFill/>
        </p:spPr>
        <p:txBody>
          <a:bodyPr wrap="none" rtlCol="0">
            <a:spAutoFit/>
          </a:bodyPr>
          <a:lstStyle/>
          <a:p>
            <a:endParaRPr lang="en-IN" sz="1350" dirty="0"/>
          </a:p>
        </p:txBody>
      </p:sp>
      <p:sp>
        <p:nvSpPr>
          <p:cNvPr id="4" name="TextBox 3"/>
          <p:cNvSpPr txBox="1"/>
          <p:nvPr/>
        </p:nvSpPr>
        <p:spPr>
          <a:xfrm>
            <a:off x="1191863" y="228600"/>
            <a:ext cx="6807392" cy="538609"/>
          </a:xfrm>
          <a:prstGeom prst="rect">
            <a:avLst/>
          </a:prstGeom>
          <a:noFill/>
        </p:spPr>
        <p:txBody>
          <a:bodyPr wrap="square" rtlCol="0">
            <a:spAutoFit/>
          </a:bodyPr>
          <a:lstStyle/>
          <a:p>
            <a:pPr>
              <a:spcBef>
                <a:spcPct val="0"/>
              </a:spcBef>
            </a:pPr>
            <a:r>
              <a:rPr lang="en-IN" sz="2900" b="1" dirty="0">
                <a:solidFill>
                  <a:schemeClr val="accent3"/>
                </a:solidFill>
                <a:effectLst>
                  <a:outerShdw blurRad="38100" dist="38100" dir="2700000" algn="tl">
                    <a:srgbClr val="000000">
                      <a:alpha val="43137"/>
                    </a:srgbClr>
                  </a:outerShdw>
                </a:effectLst>
                <a:latin typeface="+mj-lt"/>
                <a:ea typeface="+mj-ea"/>
                <a:cs typeface="+mj-cs"/>
              </a:rPr>
              <a:t>Sustainable intensification- </a:t>
            </a:r>
            <a:r>
              <a:rPr lang="en-IN" sz="2900" b="1" dirty="0" err="1">
                <a:solidFill>
                  <a:schemeClr val="accent3"/>
                </a:solidFill>
                <a:effectLst>
                  <a:outerShdw blurRad="38100" dist="38100" dir="2700000" algn="tl">
                    <a:srgbClr val="000000">
                      <a:alpha val="43137"/>
                    </a:srgbClr>
                  </a:outerShdw>
                </a:effectLst>
                <a:latin typeface="+mj-lt"/>
                <a:ea typeface="+mj-ea"/>
                <a:cs typeface="+mj-cs"/>
              </a:rPr>
              <a:t>contd</a:t>
            </a:r>
            <a:endParaRPr lang="en-IN" sz="2900" b="1" dirty="0">
              <a:solidFill>
                <a:schemeClr val="accent3"/>
              </a:solidFill>
              <a:effectLst>
                <a:outerShdw blurRad="38100" dist="38100" dir="2700000" algn="tl">
                  <a:srgbClr val="000000">
                    <a:alpha val="43137"/>
                  </a:srgbClr>
                </a:outerShdw>
              </a:effectLst>
              <a:latin typeface="+mj-lt"/>
              <a:ea typeface="+mj-ea"/>
              <a:cs typeface="+mj-cs"/>
            </a:endParaRPr>
          </a:p>
        </p:txBody>
      </p:sp>
      <p:pic>
        <p:nvPicPr>
          <p:cNvPr id="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0145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73638" y="1040042"/>
            <a:ext cx="4517904" cy="3388428"/>
          </a:xfrm>
          <a:prstGeom prst="rect">
            <a:avLst/>
          </a:prstGeom>
        </p:spPr>
      </p:pic>
      <p:sp>
        <p:nvSpPr>
          <p:cNvPr id="3" name="TextBox 2"/>
          <p:cNvSpPr txBox="1"/>
          <p:nvPr/>
        </p:nvSpPr>
        <p:spPr>
          <a:xfrm>
            <a:off x="1191863" y="228600"/>
            <a:ext cx="6807392" cy="538609"/>
          </a:xfrm>
          <a:prstGeom prst="rect">
            <a:avLst/>
          </a:prstGeom>
          <a:noFill/>
        </p:spPr>
        <p:txBody>
          <a:bodyPr wrap="square" rtlCol="0">
            <a:spAutoFit/>
          </a:bodyPr>
          <a:lstStyle/>
          <a:p>
            <a:pPr>
              <a:spcBef>
                <a:spcPct val="0"/>
              </a:spcBef>
            </a:pPr>
            <a:r>
              <a:rPr lang="en-IN" sz="2900" b="1" dirty="0">
                <a:solidFill>
                  <a:schemeClr val="accent3"/>
                </a:solidFill>
                <a:effectLst>
                  <a:outerShdw blurRad="38100" dist="38100" dir="2700000" algn="tl">
                    <a:srgbClr val="000000">
                      <a:alpha val="43137"/>
                    </a:srgbClr>
                  </a:outerShdw>
                </a:effectLst>
                <a:latin typeface="+mj-lt"/>
                <a:ea typeface="+mj-ea"/>
                <a:cs typeface="+mj-cs"/>
              </a:rPr>
              <a:t>Sustainable intensification- </a:t>
            </a:r>
            <a:r>
              <a:rPr lang="en-IN" sz="2900" b="1" dirty="0" err="1">
                <a:solidFill>
                  <a:schemeClr val="accent3"/>
                </a:solidFill>
                <a:effectLst>
                  <a:outerShdw blurRad="38100" dist="38100" dir="2700000" algn="tl">
                    <a:srgbClr val="000000">
                      <a:alpha val="43137"/>
                    </a:srgbClr>
                  </a:outerShdw>
                </a:effectLst>
                <a:latin typeface="+mj-lt"/>
                <a:ea typeface="+mj-ea"/>
                <a:cs typeface="+mj-cs"/>
              </a:rPr>
              <a:t>contd</a:t>
            </a:r>
            <a:endParaRPr lang="en-IN" sz="2900" b="1" dirty="0">
              <a:solidFill>
                <a:schemeClr val="accent3"/>
              </a:solidFill>
              <a:effectLst>
                <a:outerShdw blurRad="38100" dist="38100" dir="2700000" algn="tl">
                  <a:srgbClr val="000000">
                    <a:alpha val="43137"/>
                  </a:srgbClr>
                </a:outerShdw>
              </a:effectLst>
              <a:latin typeface="+mj-lt"/>
              <a:ea typeface="+mj-ea"/>
              <a:cs typeface="+mj-cs"/>
            </a:endParaRPr>
          </a:p>
        </p:txBody>
      </p:sp>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11052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12802" y="1164511"/>
            <a:ext cx="6858000" cy="3607130"/>
          </a:xfrm>
          <a:prstGeom prst="rect">
            <a:avLst/>
          </a:prstGeom>
        </p:spPr>
      </p:pic>
      <p:sp>
        <p:nvSpPr>
          <p:cNvPr id="5" name="TextBox 4"/>
          <p:cNvSpPr txBox="1"/>
          <p:nvPr/>
        </p:nvSpPr>
        <p:spPr>
          <a:xfrm>
            <a:off x="691035" y="233812"/>
            <a:ext cx="7301240" cy="984885"/>
          </a:xfrm>
          <a:prstGeom prst="rect">
            <a:avLst/>
          </a:prstGeom>
          <a:noFill/>
        </p:spPr>
        <p:txBody>
          <a:bodyPr wrap="square" rtlCol="0">
            <a:spAutoFit/>
          </a:bodyPr>
          <a:lstStyle/>
          <a:p>
            <a:pPr>
              <a:spcBef>
                <a:spcPct val="0"/>
              </a:spcBef>
            </a:pPr>
            <a:r>
              <a:rPr lang="en-IN" sz="2900" b="1" dirty="0">
                <a:solidFill>
                  <a:schemeClr val="accent3"/>
                </a:solidFill>
                <a:effectLst>
                  <a:outerShdw blurRad="38100" dist="38100" dir="2700000" algn="tl">
                    <a:srgbClr val="000000">
                      <a:alpha val="43137"/>
                    </a:srgbClr>
                  </a:outerShdw>
                </a:effectLst>
                <a:latin typeface="+mj-lt"/>
                <a:ea typeface="+mj-ea"/>
                <a:cs typeface="+mj-cs"/>
              </a:rPr>
              <a:t>Combine Harvested  wheat Field with Relay </a:t>
            </a:r>
            <a:r>
              <a:rPr lang="en-IN" sz="2900" b="1" dirty="0" err="1">
                <a:solidFill>
                  <a:schemeClr val="accent3"/>
                </a:solidFill>
                <a:effectLst>
                  <a:outerShdw blurRad="38100" dist="38100" dir="2700000" algn="tl">
                    <a:srgbClr val="000000">
                      <a:alpha val="43137"/>
                    </a:srgbClr>
                  </a:outerShdw>
                </a:effectLst>
                <a:latin typeface="+mj-lt"/>
                <a:ea typeface="+mj-ea"/>
                <a:cs typeface="+mj-cs"/>
              </a:rPr>
              <a:t>moong</a:t>
            </a:r>
            <a:endParaRPr lang="en-IN" sz="2900" b="1" dirty="0">
              <a:solidFill>
                <a:schemeClr val="accent3"/>
              </a:solidFill>
              <a:effectLst>
                <a:outerShdw blurRad="38100" dist="38100" dir="2700000" algn="tl">
                  <a:srgbClr val="000000">
                    <a:alpha val="43137"/>
                  </a:srgbClr>
                </a:outerShdw>
              </a:effectLst>
              <a:latin typeface="+mj-lt"/>
              <a:ea typeface="+mj-ea"/>
              <a:cs typeface="+mj-cs"/>
            </a:endParaRPr>
          </a:p>
        </p:txBody>
      </p:sp>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28644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900" dirty="0"/>
              <a:t>Sustainable Intensification- </a:t>
            </a:r>
            <a:r>
              <a:rPr lang="en-IN" sz="2900" dirty="0" err="1"/>
              <a:t>contd</a:t>
            </a:r>
            <a:endParaRPr lang="en-IN" sz="2900" dirty="0"/>
          </a:p>
        </p:txBody>
      </p:sp>
      <p:pic>
        <p:nvPicPr>
          <p:cNvPr id="5" name="Content Placeholder 4"/>
          <p:cNvPicPr>
            <a:picLocks noGrp="1"/>
          </p:cNvPicPr>
          <p:nvPr>
            <p:ph sz="half" idx="4294967295"/>
          </p:nvPr>
        </p:nvPicPr>
        <p:blipFill rotWithShape="1">
          <a:blip r:embed="rId2">
            <a:extLst>
              <a:ext uri="{28A0092B-C50C-407E-A947-70E740481C1C}">
                <a14:useLocalDpi xmlns:a14="http://schemas.microsoft.com/office/drawing/2010/main" val="0"/>
              </a:ext>
            </a:extLst>
          </a:blip>
          <a:srcRect l="6042" t="13612" r="7079" b="2777"/>
          <a:stretch/>
        </p:blipFill>
        <p:spPr bwMode="auto">
          <a:xfrm>
            <a:off x="1568620" y="920948"/>
            <a:ext cx="2979497" cy="2150567"/>
          </a:xfrm>
          <a:prstGeom prst="rect">
            <a:avLst/>
          </a:prstGeom>
          <a:noFill/>
          <a:ln>
            <a:noFill/>
          </a:ln>
          <a:extLst>
            <a:ext uri="{53640926-AAD7-44D8-BBD7-CCE9431645EC}">
              <a14:shadowObscured xmlns:a14="http://schemas.microsoft.com/office/drawing/2010/main"/>
            </a:ext>
          </a:extLst>
        </p:spPr>
      </p:pic>
      <p:pic>
        <p:nvPicPr>
          <p:cNvPr id="6" name="Content Placeholder 5"/>
          <p:cNvPicPr>
            <a:picLocks noGrp="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4572000" y="948870"/>
            <a:ext cx="3348372" cy="2150567"/>
          </a:xfrm>
          <a:prstGeom prst="rect">
            <a:avLst/>
          </a:prstGeom>
          <a:noFill/>
        </p:spPr>
      </p:pic>
      <p:sp>
        <p:nvSpPr>
          <p:cNvPr id="3" name="TextBox 2"/>
          <p:cNvSpPr txBox="1"/>
          <p:nvPr/>
        </p:nvSpPr>
        <p:spPr>
          <a:xfrm>
            <a:off x="1568620" y="3149370"/>
            <a:ext cx="6351752" cy="2477601"/>
          </a:xfrm>
          <a:prstGeom prst="rect">
            <a:avLst/>
          </a:prstGeom>
          <a:noFill/>
        </p:spPr>
        <p:txBody>
          <a:bodyPr wrap="square" rtlCol="0">
            <a:spAutoFit/>
          </a:bodyPr>
          <a:lstStyle/>
          <a:p>
            <a:pPr lvl="1"/>
            <a:r>
              <a:rPr lang="en-IN" sz="1600" b="1" dirty="0"/>
              <a:t>Impact:  </a:t>
            </a:r>
            <a:r>
              <a:rPr lang="en-IN" sz="1600" dirty="0"/>
              <a:t>Pulses in 4-6/10 </a:t>
            </a:r>
            <a:r>
              <a:rPr lang="en-IN" sz="1600" dirty="0" err="1"/>
              <a:t>Mha</a:t>
            </a:r>
            <a:r>
              <a:rPr lang="en-IN" sz="1600" dirty="0"/>
              <a:t> will give 3-5 MT of pulses and will help</a:t>
            </a:r>
          </a:p>
          <a:p>
            <a:pPr marL="900113" lvl="2" indent="-214313">
              <a:buFont typeface="Arial" panose="020B0604020202020204" pitchFamily="34" charset="0"/>
              <a:buChar char="•"/>
            </a:pPr>
            <a:r>
              <a:rPr lang="en-IN" sz="1600" b="1" dirty="0">
                <a:solidFill>
                  <a:srgbClr val="C00000"/>
                </a:solidFill>
              </a:rPr>
              <a:t>Reduce protein malnutrition</a:t>
            </a:r>
          </a:p>
          <a:p>
            <a:pPr marL="900113" lvl="2" indent="-214313">
              <a:buFont typeface="Arial" panose="020B0604020202020204" pitchFamily="34" charset="0"/>
              <a:buChar char="•"/>
            </a:pPr>
            <a:r>
              <a:rPr lang="en-IN" sz="1600" b="1" dirty="0">
                <a:solidFill>
                  <a:srgbClr val="C00000"/>
                </a:solidFill>
              </a:rPr>
              <a:t>Make India self-sufficient in legumes &amp; can save Forex ~2 billion US $</a:t>
            </a:r>
          </a:p>
          <a:p>
            <a:pPr marL="900113" lvl="2" indent="-214313">
              <a:buFont typeface="Arial" panose="020B0604020202020204" pitchFamily="34" charset="0"/>
              <a:buChar char="•"/>
            </a:pPr>
            <a:r>
              <a:rPr lang="en-IN" sz="1600" b="1" dirty="0">
                <a:solidFill>
                  <a:srgbClr val="C00000"/>
                </a:solidFill>
              </a:rPr>
              <a:t>Help Soil health improve thru N fixation and residue incorporation</a:t>
            </a:r>
          </a:p>
          <a:p>
            <a:pPr marL="900113" lvl="2" indent="-214313">
              <a:buFont typeface="Arial" panose="020B0604020202020204" pitchFamily="34" charset="0"/>
              <a:buChar char="•"/>
            </a:pPr>
            <a:r>
              <a:rPr lang="en-IN" sz="1600" b="1" dirty="0">
                <a:solidFill>
                  <a:srgbClr val="C00000"/>
                </a:solidFill>
              </a:rPr>
              <a:t>Improves carbon foot prints of Rice-wheat system</a:t>
            </a:r>
          </a:p>
          <a:p>
            <a:pPr lvl="2"/>
            <a:endParaRPr lang="en-IN" sz="1350" dirty="0"/>
          </a:p>
          <a:p>
            <a:endParaRPr lang="en-IN" sz="1350" dirty="0"/>
          </a:p>
        </p:txBody>
      </p:sp>
      <p:sp>
        <p:nvSpPr>
          <p:cNvPr id="11" name="TextBox 10"/>
          <p:cNvSpPr txBox="1"/>
          <p:nvPr/>
        </p:nvSpPr>
        <p:spPr>
          <a:xfrm>
            <a:off x="4400550" y="1015124"/>
            <a:ext cx="3657600" cy="646331"/>
          </a:xfrm>
          <a:prstGeom prst="rect">
            <a:avLst/>
          </a:prstGeom>
          <a:noFill/>
        </p:spPr>
        <p:txBody>
          <a:bodyPr wrap="square" rtlCol="0">
            <a:spAutoFit/>
          </a:bodyPr>
          <a:lstStyle/>
          <a:p>
            <a:r>
              <a:rPr lang="en-IN" sz="1200" dirty="0"/>
              <a:t>  </a:t>
            </a:r>
          </a:p>
          <a:p>
            <a:r>
              <a:rPr lang="en-IN" sz="1200" dirty="0"/>
              <a:t>   </a:t>
            </a:r>
            <a:r>
              <a:rPr lang="en-IN" sz="1200" b="1" dirty="0">
                <a:solidFill>
                  <a:schemeClr val="bg1"/>
                </a:solidFill>
              </a:rPr>
              <a:t>Relay seeded green gram with HCL and Relay planter</a:t>
            </a:r>
          </a:p>
        </p:txBody>
      </p:sp>
      <p:pic>
        <p:nvPicPr>
          <p:cNvPr id="7"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50622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634" y="205979"/>
            <a:ext cx="6588732" cy="857250"/>
          </a:xfrm>
        </p:spPr>
        <p:txBody>
          <a:bodyPr>
            <a:noAutofit/>
          </a:bodyPr>
          <a:lstStyle/>
          <a:p>
            <a:r>
              <a:rPr lang="en-IN" sz="2900" dirty="0"/>
              <a:t>Sustainable Intensification of Rice-Wheat &amp; Cotton-Wheat Systems</a:t>
            </a:r>
          </a:p>
        </p:txBody>
      </p:sp>
      <p:sp>
        <p:nvSpPr>
          <p:cNvPr id="3" name="Content Placeholder 2"/>
          <p:cNvSpPr>
            <a:spLocks noGrp="1"/>
          </p:cNvSpPr>
          <p:nvPr>
            <p:ph sz="half" idx="4294967295"/>
          </p:nvPr>
        </p:nvSpPr>
        <p:spPr>
          <a:xfrm>
            <a:off x="1485900" y="1314450"/>
            <a:ext cx="3600450" cy="3280173"/>
          </a:xfrm>
          <a:prstGeom prst="rect">
            <a:avLst/>
          </a:prstGeom>
        </p:spPr>
        <p:txBody>
          <a:bodyPr>
            <a:normAutofit/>
          </a:bodyPr>
          <a:lstStyle/>
          <a:p>
            <a:pPr marL="0" indent="0">
              <a:buNone/>
            </a:pPr>
            <a:r>
              <a:rPr lang="en-IN" sz="1500" dirty="0"/>
              <a:t>  </a:t>
            </a:r>
            <a:r>
              <a:rPr lang="en-IN" sz="1425" b="1" dirty="0"/>
              <a:t>Introduction of </a:t>
            </a:r>
            <a:r>
              <a:rPr lang="en-IN" sz="1425" b="1" dirty="0" err="1"/>
              <a:t>Mung</a:t>
            </a:r>
            <a:r>
              <a:rPr lang="en-IN" sz="1425" b="1" dirty="0"/>
              <a:t> bean in R-W Cropping   </a:t>
            </a:r>
          </a:p>
        </p:txBody>
      </p:sp>
      <p:sp>
        <p:nvSpPr>
          <p:cNvPr id="4" name="Content Placeholder 3"/>
          <p:cNvSpPr>
            <a:spLocks noGrp="1"/>
          </p:cNvSpPr>
          <p:nvPr>
            <p:ph sz="half" idx="4294967295"/>
          </p:nvPr>
        </p:nvSpPr>
        <p:spPr>
          <a:xfrm>
            <a:off x="5166066" y="1314451"/>
            <a:ext cx="2834934" cy="3280172"/>
          </a:xfrm>
          <a:prstGeom prst="rect">
            <a:avLst/>
          </a:prstGeom>
        </p:spPr>
        <p:txBody>
          <a:bodyPr>
            <a:normAutofit/>
          </a:bodyPr>
          <a:lstStyle/>
          <a:p>
            <a:pPr marL="0" indent="0">
              <a:buNone/>
            </a:pPr>
            <a:r>
              <a:rPr lang="en-IN" sz="1425" b="1" dirty="0"/>
              <a:t>Relay Planting of wheat, Ludhiana </a:t>
            </a:r>
          </a:p>
        </p:txBody>
      </p:sp>
      <p:pic>
        <p:nvPicPr>
          <p:cNvPr id="5" name="Picture 4"/>
          <p:cNvPicPr/>
          <p:nvPr/>
        </p:nvPicPr>
        <p:blipFill rotWithShape="1">
          <a:blip r:embed="rId2">
            <a:extLst>
              <a:ext uri="{28A0092B-C50C-407E-A947-70E740481C1C}">
                <a14:useLocalDpi xmlns:a14="http://schemas.microsoft.com/office/drawing/2010/main" val="0"/>
              </a:ext>
            </a:extLst>
          </a:blip>
          <a:srcRect l="12345" t="13890" r="11713" b="6110"/>
          <a:stretch/>
        </p:blipFill>
        <p:spPr bwMode="auto">
          <a:xfrm>
            <a:off x="1134329" y="1707654"/>
            <a:ext cx="4320480" cy="2970330"/>
          </a:xfrm>
          <a:prstGeom prst="rect">
            <a:avLst/>
          </a:prstGeom>
          <a:noFill/>
          <a:ln>
            <a:noFill/>
          </a:ln>
          <a:extLst>
            <a:ext uri="{53640926-AAD7-44D8-BBD7-CCE9431645EC}">
              <a14:shadowObscured xmlns:a14="http://schemas.microsoft.com/office/drawing/2010/main"/>
            </a:ext>
          </a:extLst>
        </p:spPr>
      </p:pic>
      <p:pic>
        <p:nvPicPr>
          <p:cNvPr id="6" name="Picture 5" descr="C:\Users\RAJ GUPTA\Pictures\Urgench, Pb-Ynagar\Cotton-Wheat1 .JPG"/>
          <p:cNvPicPr/>
          <p:nvPr/>
        </p:nvPicPr>
        <p:blipFill>
          <a:blip r:embed="rId3" cstate="print"/>
          <a:srcRect/>
          <a:stretch>
            <a:fillRect/>
          </a:stretch>
        </p:blipFill>
        <p:spPr bwMode="auto">
          <a:xfrm>
            <a:off x="5160164" y="1815666"/>
            <a:ext cx="2834934" cy="1998222"/>
          </a:xfrm>
          <a:prstGeom prst="rect">
            <a:avLst/>
          </a:prstGeom>
          <a:noFill/>
          <a:ln w="9525">
            <a:noFill/>
            <a:miter lim="800000"/>
            <a:headEnd/>
            <a:tailEnd/>
          </a:ln>
        </p:spPr>
      </p:pic>
      <p:sp>
        <p:nvSpPr>
          <p:cNvPr id="7" name="TextBox 6"/>
          <p:cNvSpPr txBox="1"/>
          <p:nvPr/>
        </p:nvSpPr>
        <p:spPr>
          <a:xfrm>
            <a:off x="5166067" y="3838107"/>
            <a:ext cx="2818109" cy="715581"/>
          </a:xfrm>
          <a:prstGeom prst="rect">
            <a:avLst/>
          </a:prstGeom>
          <a:noFill/>
        </p:spPr>
        <p:txBody>
          <a:bodyPr wrap="square" rtlCol="0">
            <a:spAutoFit/>
          </a:bodyPr>
          <a:lstStyle/>
          <a:p>
            <a:r>
              <a:rPr lang="en-IN" sz="1350" b="1" dirty="0">
                <a:solidFill>
                  <a:srgbClr val="C00000"/>
                </a:solidFill>
              </a:rPr>
              <a:t>Wheat productivity gains ~ 1.5 t/ha</a:t>
            </a:r>
          </a:p>
          <a:p>
            <a:r>
              <a:rPr lang="en-IN" sz="1350" b="1" dirty="0">
                <a:solidFill>
                  <a:srgbClr val="C00000"/>
                </a:solidFill>
              </a:rPr>
              <a:t>Cotton gains 10-15 %</a:t>
            </a:r>
          </a:p>
        </p:txBody>
      </p:sp>
      <p:pic>
        <p:nvPicPr>
          <p:cNvPr id="8" name="Picture 7"/>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57688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900" dirty="0"/>
              <a:t>CA Machinery Developed/Modified </a:t>
            </a:r>
          </a:p>
        </p:txBody>
      </p:sp>
      <p:pic>
        <p:nvPicPr>
          <p:cNvPr id="5" name="Content Placeholder 4" descr="C:\Users\CIMMYT\Desktop\Photo BISA, Pusa, 2014\IMG_5950.JPG"/>
          <p:cNvPicPr>
            <a:picLocks noGrp="1"/>
          </p:cNvPicPr>
          <p:nvPr>
            <p:ph sz="half" idx="4294967295"/>
          </p:nvPr>
        </p:nvPicPr>
        <p:blipFill rotWithShape="1">
          <a:blip r:embed="rId2" cstate="print">
            <a:extLst>
              <a:ext uri="{28A0092B-C50C-407E-A947-70E740481C1C}">
                <a14:useLocalDpi xmlns:a14="http://schemas.microsoft.com/office/drawing/2010/main" val="0"/>
              </a:ext>
            </a:extLst>
          </a:blip>
          <a:srcRect l="18303" t="25935" r="21630"/>
          <a:stretch/>
        </p:blipFill>
        <p:spPr bwMode="auto">
          <a:xfrm>
            <a:off x="1493659" y="1275606"/>
            <a:ext cx="2970329" cy="2700300"/>
          </a:xfrm>
          <a:prstGeom prst="rect">
            <a:avLst/>
          </a:prstGeom>
          <a:noFill/>
          <a:ln>
            <a:noFill/>
          </a:ln>
          <a:extLst>
            <a:ext uri="{53640926-AAD7-44D8-BBD7-CCE9431645EC}">
              <a14:shadowObscured xmlns:a14="http://schemas.microsoft.com/office/drawing/2010/main"/>
            </a:ext>
          </a:extLst>
        </p:spPr>
      </p:pic>
      <p:pic>
        <p:nvPicPr>
          <p:cNvPr id="6" name="Content Placeholder 5"/>
          <p:cNvPicPr>
            <a:picLocks noGrp="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4463988" y="1275606"/>
            <a:ext cx="3537012" cy="2896344"/>
          </a:xfrm>
          <a:prstGeom prst="rect">
            <a:avLst/>
          </a:prstGeom>
          <a:noFill/>
        </p:spPr>
      </p:pic>
      <p:sp>
        <p:nvSpPr>
          <p:cNvPr id="3" name="TextBox 2"/>
          <p:cNvSpPr txBox="1"/>
          <p:nvPr/>
        </p:nvSpPr>
        <p:spPr>
          <a:xfrm>
            <a:off x="1600201" y="4188284"/>
            <a:ext cx="2863787" cy="461665"/>
          </a:xfrm>
          <a:prstGeom prst="rect">
            <a:avLst/>
          </a:prstGeom>
          <a:noFill/>
        </p:spPr>
        <p:txBody>
          <a:bodyPr wrap="square" rtlCol="0">
            <a:spAutoFit/>
          </a:bodyPr>
          <a:lstStyle/>
          <a:p>
            <a:r>
              <a:rPr lang="en-IN" sz="1200" dirty="0"/>
              <a:t>Straw Management during wheat harvest </a:t>
            </a:r>
          </a:p>
        </p:txBody>
      </p:sp>
      <p:pic>
        <p:nvPicPr>
          <p:cNvPr id="7"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13866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900" dirty="0"/>
              <a:t>New Planting System for Relay Seeding</a:t>
            </a:r>
          </a:p>
        </p:txBody>
      </p:sp>
      <p:pic>
        <p:nvPicPr>
          <p:cNvPr id="3074"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1267837" y="1599643"/>
            <a:ext cx="3304163" cy="2474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66529" y="4407954"/>
            <a:ext cx="2880917" cy="300082"/>
          </a:xfrm>
          <a:prstGeom prst="rect">
            <a:avLst/>
          </a:prstGeom>
          <a:noFill/>
        </p:spPr>
        <p:txBody>
          <a:bodyPr wrap="none" rtlCol="0">
            <a:spAutoFit/>
          </a:bodyPr>
          <a:lstStyle/>
          <a:p>
            <a:r>
              <a:rPr lang="en-IN" sz="1350" dirty="0"/>
              <a:t>PAU –BISA – Private sector effort </a:t>
            </a:r>
          </a:p>
        </p:txBody>
      </p:sp>
      <p:sp>
        <p:nvSpPr>
          <p:cNvPr id="6" name="TextBox 5"/>
          <p:cNvSpPr txBox="1"/>
          <p:nvPr/>
        </p:nvSpPr>
        <p:spPr>
          <a:xfrm>
            <a:off x="1601670" y="1299124"/>
            <a:ext cx="2193229" cy="300082"/>
          </a:xfrm>
          <a:prstGeom prst="rect">
            <a:avLst/>
          </a:prstGeom>
          <a:noFill/>
        </p:spPr>
        <p:txBody>
          <a:bodyPr wrap="none" rtlCol="0">
            <a:spAutoFit/>
          </a:bodyPr>
          <a:lstStyle/>
          <a:p>
            <a:r>
              <a:rPr lang="en-IN" sz="1350" dirty="0"/>
              <a:t>High Clearance Tractor </a:t>
            </a:r>
          </a:p>
        </p:txBody>
      </p:sp>
      <p:pic>
        <p:nvPicPr>
          <p:cNvPr id="8" name="Content Placeholder 7"/>
          <p:cNvPicPr>
            <a:picLocks noGrp="1"/>
          </p:cNvPicPr>
          <p:nvPr>
            <p:ph sz="half" idx="4294967295"/>
          </p:nvPr>
        </p:nvPicPr>
        <p:blipFill rotWithShape="1">
          <a:blip r:embed="rId3">
            <a:extLst>
              <a:ext uri="{28A0092B-C50C-407E-A947-70E740481C1C}">
                <a14:useLocalDpi xmlns:a14="http://schemas.microsoft.com/office/drawing/2010/main" val="0"/>
              </a:ext>
            </a:extLst>
          </a:blip>
          <a:srcRect l="10417" r="7496"/>
          <a:stretch/>
        </p:blipFill>
        <p:spPr bwMode="auto">
          <a:xfrm>
            <a:off x="4736047" y="1611332"/>
            <a:ext cx="2815156" cy="2572109"/>
          </a:xfrm>
          <a:prstGeom prst="rect">
            <a:avLst/>
          </a:prstGeom>
          <a:noFill/>
          <a:ln>
            <a:noFill/>
          </a:ln>
          <a:extLst>
            <a:ext uri="{53640926-AAD7-44D8-BBD7-CCE9431645EC}">
              <a14:shadowObscured xmlns:a14="http://schemas.microsoft.com/office/drawing/2010/main"/>
            </a:ext>
          </a:extLst>
        </p:spPr>
      </p:pic>
      <p:pic>
        <p:nvPicPr>
          <p:cNvPr id="7"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00831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704995"/>
            <a:ext cx="5550967" cy="4163225"/>
          </a:xfrm>
          <a:prstGeom prst="rect">
            <a:avLst/>
          </a:prstGeom>
        </p:spPr>
      </p:pic>
      <p:sp>
        <p:nvSpPr>
          <p:cNvPr id="4" name="TextBox 3"/>
          <p:cNvSpPr txBox="1"/>
          <p:nvPr/>
        </p:nvSpPr>
        <p:spPr>
          <a:xfrm>
            <a:off x="963261" y="201990"/>
            <a:ext cx="6987133" cy="854080"/>
          </a:xfrm>
          <a:prstGeom prst="rect">
            <a:avLst/>
          </a:prstGeom>
          <a:noFill/>
        </p:spPr>
        <p:txBody>
          <a:bodyPr wrap="square" rtlCol="0">
            <a:spAutoFit/>
          </a:bodyPr>
          <a:lstStyle/>
          <a:p>
            <a:r>
              <a:rPr lang="en-IN" sz="1500" b="1" dirty="0"/>
              <a:t>                        </a:t>
            </a:r>
            <a:r>
              <a:rPr lang="en-IN" b="1" dirty="0">
                <a:solidFill>
                  <a:srgbClr val="C00000"/>
                </a:solidFill>
              </a:rPr>
              <a:t>Increasing nutrient &amp; WUE </a:t>
            </a:r>
            <a:r>
              <a:rPr lang="en-IN" b="1" dirty="0" smtClean="0">
                <a:solidFill>
                  <a:srgbClr val="C00000"/>
                </a:solidFill>
              </a:rPr>
              <a:t>through</a:t>
            </a:r>
            <a:endParaRPr lang="en-IN" b="1" dirty="0">
              <a:solidFill>
                <a:srgbClr val="C00000"/>
              </a:solidFill>
            </a:endParaRPr>
          </a:p>
          <a:p>
            <a:r>
              <a:rPr lang="en-IN" b="1" dirty="0">
                <a:solidFill>
                  <a:srgbClr val="C00000"/>
                </a:solidFill>
              </a:rPr>
              <a:t>                                subsurface </a:t>
            </a:r>
            <a:r>
              <a:rPr lang="en-IN" b="1" dirty="0" err="1">
                <a:solidFill>
                  <a:srgbClr val="C00000"/>
                </a:solidFill>
              </a:rPr>
              <a:t>fertigation</a:t>
            </a:r>
            <a:endParaRPr lang="en-IN" b="1" dirty="0">
              <a:solidFill>
                <a:srgbClr val="C00000"/>
              </a:solidFill>
            </a:endParaRPr>
          </a:p>
          <a:p>
            <a:r>
              <a:rPr lang="en-IN" sz="1350" dirty="0"/>
              <a:t>       </a:t>
            </a:r>
          </a:p>
        </p:txBody>
      </p:sp>
      <p:pic>
        <p:nvPicPr>
          <p:cNvPr id="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24992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381801" y="3714750"/>
            <a:ext cx="3647399" cy="857250"/>
          </a:xfrm>
        </p:spPr>
        <p:txBody>
          <a:bodyPr>
            <a:noAutofit/>
          </a:bodyPr>
          <a:lstStyle/>
          <a:p>
            <a:r>
              <a:rPr lang="en-US" sz="2400" dirty="0">
                <a:solidFill>
                  <a:schemeClr val="tx2">
                    <a:lumMod val="50000"/>
                  </a:schemeClr>
                </a:solidFill>
              </a:rPr>
              <a:t>KSU – Cornell – CIMMYT BISA Project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4450" y="791810"/>
            <a:ext cx="4457700" cy="29718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4950" y="791810"/>
            <a:ext cx="2771775" cy="184785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86375" y="2639660"/>
            <a:ext cx="2771775" cy="1847850"/>
          </a:xfrm>
          <a:prstGeom prst="rect">
            <a:avLst/>
          </a:prstGeom>
        </p:spPr>
      </p:pic>
      <p:sp>
        <p:nvSpPr>
          <p:cNvPr id="2" name="Rectangle 1"/>
          <p:cNvSpPr/>
          <p:nvPr/>
        </p:nvSpPr>
        <p:spPr>
          <a:xfrm>
            <a:off x="656134" y="236317"/>
            <a:ext cx="7329160" cy="707886"/>
          </a:xfrm>
          <a:prstGeom prst="rect">
            <a:avLst/>
          </a:prstGeom>
        </p:spPr>
        <p:txBody>
          <a:bodyPr wrap="square">
            <a:spAutoFit/>
          </a:bodyPr>
          <a:lstStyle/>
          <a:p>
            <a:pPr>
              <a:spcBef>
                <a:spcPct val="0"/>
              </a:spcBef>
              <a:defRPr/>
            </a:pPr>
            <a:r>
              <a:rPr lang="en-US" sz="2000" b="1" dirty="0">
                <a:solidFill>
                  <a:schemeClr val="accent3"/>
                </a:solidFill>
                <a:effectLst>
                  <a:outerShdw blurRad="38100" dist="38100" dir="2700000" algn="tl">
                    <a:srgbClr val="000000">
                      <a:alpha val="43137"/>
                    </a:srgbClr>
                  </a:outerShdw>
                </a:effectLst>
                <a:latin typeface="+mj-lt"/>
                <a:ea typeface="+mj-ea"/>
                <a:cs typeface="+mj-cs"/>
              </a:rPr>
              <a:t>Rapid Development of Climate Resilient Wheat Varieties for South Asia using Genomic Selection</a:t>
            </a:r>
          </a:p>
        </p:txBody>
      </p:sp>
      <p:pic>
        <p:nvPicPr>
          <p:cNvPr id="7" name="Picture 6"/>
          <p:cNvPicPr>
            <a:picLocks noChangeAspect="1" noChangeArrowheads="1"/>
          </p:cNvPicPr>
          <p:nvPr/>
        </p:nvPicPr>
        <p:blipFill>
          <a:blip r:embed="rId6" cstate="print"/>
          <a:srcRect/>
          <a:stretch>
            <a:fillRect/>
          </a:stretch>
        </p:blipFill>
        <p:spPr bwMode="auto">
          <a:xfrm>
            <a:off x="3069009" y="4531795"/>
            <a:ext cx="1462930" cy="440255"/>
          </a:xfrm>
          <a:prstGeom prst="rect">
            <a:avLst/>
          </a:prstGeom>
          <a:noFill/>
          <a:ln w="9525">
            <a:noFill/>
            <a:miter lim="800000"/>
            <a:headEnd/>
            <a:tailEnd/>
          </a:ln>
        </p:spPr>
      </p:pic>
      <p:pic>
        <p:nvPicPr>
          <p:cNvPr id="8" name="Picture 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5484"/>
          <a:stretch/>
        </p:blipFill>
        <p:spPr bwMode="auto">
          <a:xfrm>
            <a:off x="7585680" y="278198"/>
            <a:ext cx="98703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77873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Grid</Template>
  <TotalTime>11482</TotalTime>
  <Words>2233</Words>
  <Application>Microsoft Office PowerPoint</Application>
  <PresentationFormat>On-screen Show (16:9)</PresentationFormat>
  <Paragraphs>303</Paragraphs>
  <Slides>30</Slides>
  <Notes>15</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ＭＳ Ｐゴシック</vt:lpstr>
      <vt:lpstr>Arial</vt:lpstr>
      <vt:lpstr>Arial Narrow</vt:lpstr>
      <vt:lpstr>Calibri</vt:lpstr>
      <vt:lpstr>Century Gothic</vt:lpstr>
      <vt:lpstr>Times New Roman</vt:lpstr>
      <vt:lpstr>Wingdings</vt:lpstr>
      <vt:lpstr>Wingdings 2</vt:lpstr>
      <vt:lpstr>Austin</vt:lpstr>
      <vt:lpstr>Club of Rome Summit</vt:lpstr>
      <vt:lpstr>Overview</vt:lpstr>
      <vt:lpstr>PowerPoint Presentation</vt:lpstr>
      <vt:lpstr>PowerPoint Presentation</vt:lpstr>
      <vt:lpstr>PowerPoint Presentation</vt:lpstr>
      <vt:lpstr>PowerPoint Presentation</vt:lpstr>
      <vt:lpstr>Food Insecurity: High concentration of hungry and undernourished persons</vt:lpstr>
      <vt:lpstr>PowerPoint Presentation</vt:lpstr>
      <vt:lpstr>PowerPoint Presentation</vt:lpstr>
      <vt:lpstr>Raising Agricultural Productivity</vt:lpstr>
      <vt:lpstr>Pushing the Frontiers of Agriculture Technology </vt:lpstr>
      <vt:lpstr>Actions on Water</vt:lpstr>
      <vt:lpstr>Actions to Increase Market Access &amp; Efficiency</vt:lpstr>
      <vt:lpstr>South Asia Likely to be Worst Affected by Climate Change</vt:lpstr>
      <vt:lpstr>Actions for Climate Smart Agriculture</vt:lpstr>
      <vt:lpstr>A multi-sector challenge</vt:lpstr>
      <vt:lpstr>Borlaug Institute for South Asia (BISA) A New Initiative for Food and Nutrition Security in the Region</vt:lpstr>
      <vt:lpstr> South Asia – Current Scenario</vt:lpstr>
      <vt:lpstr>Rio +20</vt:lpstr>
      <vt:lpstr>Mandated Area</vt:lpstr>
      <vt:lpstr> Sustainable Intensification </vt:lpstr>
      <vt:lpstr>PowerPoint Presentation</vt:lpstr>
      <vt:lpstr>PowerPoint Presentation</vt:lpstr>
      <vt:lpstr>PowerPoint Presentation</vt:lpstr>
      <vt:lpstr>Sustainable Intensification- contd</vt:lpstr>
      <vt:lpstr>Sustainable Intensification of Rice-Wheat &amp; Cotton-Wheat Systems</vt:lpstr>
      <vt:lpstr>CA Machinery Developed/Modified </vt:lpstr>
      <vt:lpstr>New Planting System for Relay Seeding</vt:lpstr>
      <vt:lpstr>PowerPoint Presentation</vt:lpstr>
      <vt:lpstr>KSU – Cornell – CIMMYT BISA Project</vt:lpstr>
    </vt:vector>
  </TitlesOfParts>
  <Company>The World Bank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Bank South Asia Agriculture Action Plan</dc:title>
  <dc:creator>WB11824</dc:creator>
  <cp:lastModifiedBy>Anu</cp:lastModifiedBy>
  <cp:revision>744</cp:revision>
  <cp:lastPrinted>2014-10-29T11:56:36Z</cp:lastPrinted>
  <dcterms:created xsi:type="dcterms:W3CDTF">2010-03-08T17:58:13Z</dcterms:created>
  <dcterms:modified xsi:type="dcterms:W3CDTF">2014-10-29T12:01:33Z</dcterms:modified>
</cp:coreProperties>
</file>