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4" r:id="rId2"/>
  </p:sldMasterIdLst>
  <p:notesMasterIdLst>
    <p:notesMasterId r:id="rId38"/>
  </p:notesMasterIdLst>
  <p:handoutMasterIdLst>
    <p:handoutMasterId r:id="rId39"/>
  </p:handoutMasterIdLst>
  <p:sldIdLst>
    <p:sldId id="1032" r:id="rId3"/>
    <p:sldId id="1222" r:id="rId4"/>
    <p:sldId id="1227" r:id="rId5"/>
    <p:sldId id="1228" r:id="rId6"/>
    <p:sldId id="1071" r:id="rId7"/>
    <p:sldId id="1200" r:id="rId8"/>
    <p:sldId id="1213" r:id="rId9"/>
    <p:sldId id="1044" r:id="rId10"/>
    <p:sldId id="1037" r:id="rId11"/>
    <p:sldId id="1146" r:id="rId12"/>
    <p:sldId id="1190" r:id="rId13"/>
    <p:sldId id="1048" r:id="rId14"/>
    <p:sldId id="1199" r:id="rId15"/>
    <p:sldId id="1197" r:id="rId16"/>
    <p:sldId id="1224" r:id="rId17"/>
    <p:sldId id="1191" r:id="rId18"/>
    <p:sldId id="1117" r:id="rId19"/>
    <p:sldId id="1062" r:id="rId20"/>
    <p:sldId id="1229" r:id="rId21"/>
    <p:sldId id="1164" r:id="rId22"/>
    <p:sldId id="1214" r:id="rId23"/>
    <p:sldId id="1185" r:id="rId24"/>
    <p:sldId id="1215" r:id="rId25"/>
    <p:sldId id="1066" r:id="rId26"/>
    <p:sldId id="1166" r:id="rId27"/>
    <p:sldId id="1216" r:id="rId28"/>
    <p:sldId id="1217" r:id="rId29"/>
    <p:sldId id="1120" r:id="rId30"/>
    <p:sldId id="1122" r:id="rId31"/>
    <p:sldId id="1212" r:id="rId32"/>
    <p:sldId id="1098" r:id="rId33"/>
    <p:sldId id="1138" r:id="rId34"/>
    <p:sldId id="1136" r:id="rId35"/>
    <p:sldId id="1226" r:id="rId36"/>
    <p:sldId id="1220" r:id="rId37"/>
  </p:sldIdLst>
  <p:sldSz cx="9144000" cy="6858000" type="screen4x3"/>
  <p:notesSz cx="6735763" cy="9866313"/>
  <p:defaultTextStyle>
    <a:defPPr>
      <a:defRPr lang="en-US"/>
    </a:defPPr>
    <a:lvl1pPr algn="ctr" rtl="0" fontAlgn="base">
      <a:spcBef>
        <a:spcPct val="0"/>
      </a:spcBef>
      <a:spcAft>
        <a:spcPct val="0"/>
      </a:spcAft>
      <a:defRPr b="1" kern="1200">
        <a:solidFill>
          <a:schemeClr val="tx2"/>
        </a:solidFill>
        <a:latin typeface="Calibri" pitchFamily="34" charset="0"/>
        <a:ea typeface="+mn-ea"/>
        <a:cs typeface="+mn-cs"/>
      </a:defRPr>
    </a:lvl1pPr>
    <a:lvl2pPr marL="457200" algn="ctr" rtl="0" fontAlgn="base">
      <a:spcBef>
        <a:spcPct val="0"/>
      </a:spcBef>
      <a:spcAft>
        <a:spcPct val="0"/>
      </a:spcAft>
      <a:defRPr b="1" kern="1200">
        <a:solidFill>
          <a:schemeClr val="tx2"/>
        </a:solidFill>
        <a:latin typeface="Calibri" pitchFamily="34" charset="0"/>
        <a:ea typeface="+mn-ea"/>
        <a:cs typeface="+mn-cs"/>
      </a:defRPr>
    </a:lvl2pPr>
    <a:lvl3pPr marL="914400" algn="ctr" rtl="0" fontAlgn="base">
      <a:spcBef>
        <a:spcPct val="0"/>
      </a:spcBef>
      <a:spcAft>
        <a:spcPct val="0"/>
      </a:spcAft>
      <a:defRPr b="1" kern="1200">
        <a:solidFill>
          <a:schemeClr val="tx2"/>
        </a:solidFill>
        <a:latin typeface="Calibri" pitchFamily="34" charset="0"/>
        <a:ea typeface="+mn-ea"/>
        <a:cs typeface="+mn-cs"/>
      </a:defRPr>
    </a:lvl3pPr>
    <a:lvl4pPr marL="1371600" algn="ctr" rtl="0" fontAlgn="base">
      <a:spcBef>
        <a:spcPct val="0"/>
      </a:spcBef>
      <a:spcAft>
        <a:spcPct val="0"/>
      </a:spcAft>
      <a:defRPr b="1" kern="1200">
        <a:solidFill>
          <a:schemeClr val="tx2"/>
        </a:solidFill>
        <a:latin typeface="Calibri" pitchFamily="34" charset="0"/>
        <a:ea typeface="+mn-ea"/>
        <a:cs typeface="+mn-cs"/>
      </a:defRPr>
    </a:lvl4pPr>
    <a:lvl5pPr marL="1828800" algn="ctr" rtl="0" fontAlgn="base">
      <a:spcBef>
        <a:spcPct val="0"/>
      </a:spcBef>
      <a:spcAft>
        <a:spcPct val="0"/>
      </a:spcAft>
      <a:defRPr b="1" kern="1200">
        <a:solidFill>
          <a:schemeClr val="tx2"/>
        </a:solidFill>
        <a:latin typeface="Calibri" pitchFamily="34" charset="0"/>
        <a:ea typeface="+mn-ea"/>
        <a:cs typeface="+mn-cs"/>
      </a:defRPr>
    </a:lvl5pPr>
    <a:lvl6pPr marL="2286000" algn="l" defTabSz="914400" rtl="0" eaLnBrk="1" latinLnBrk="0" hangingPunct="1">
      <a:defRPr b="1" kern="1200">
        <a:solidFill>
          <a:schemeClr val="tx2"/>
        </a:solidFill>
        <a:latin typeface="Calibri" pitchFamily="34" charset="0"/>
        <a:ea typeface="+mn-ea"/>
        <a:cs typeface="+mn-cs"/>
      </a:defRPr>
    </a:lvl6pPr>
    <a:lvl7pPr marL="2743200" algn="l" defTabSz="914400" rtl="0" eaLnBrk="1" latinLnBrk="0" hangingPunct="1">
      <a:defRPr b="1" kern="1200">
        <a:solidFill>
          <a:schemeClr val="tx2"/>
        </a:solidFill>
        <a:latin typeface="Calibri" pitchFamily="34" charset="0"/>
        <a:ea typeface="+mn-ea"/>
        <a:cs typeface="+mn-cs"/>
      </a:defRPr>
    </a:lvl7pPr>
    <a:lvl8pPr marL="3200400" algn="l" defTabSz="914400" rtl="0" eaLnBrk="1" latinLnBrk="0" hangingPunct="1">
      <a:defRPr b="1" kern="1200">
        <a:solidFill>
          <a:schemeClr val="tx2"/>
        </a:solidFill>
        <a:latin typeface="Calibri" pitchFamily="34" charset="0"/>
        <a:ea typeface="+mn-ea"/>
        <a:cs typeface="+mn-cs"/>
      </a:defRPr>
    </a:lvl8pPr>
    <a:lvl9pPr marL="3657600" algn="l" defTabSz="914400" rtl="0" eaLnBrk="1" latinLnBrk="0" hangingPunct="1">
      <a:defRPr b="1" kern="1200">
        <a:solidFill>
          <a:schemeClr val="tx2"/>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FF00"/>
    <a:srgbClr val="66FF66"/>
    <a:srgbClr val="FFFFCC"/>
    <a:srgbClr val="FFFF99"/>
    <a:srgbClr val="0000FF"/>
    <a:srgbClr val="00FFFF"/>
    <a:srgbClr val="FF00FF"/>
    <a:srgbClr val="000000"/>
    <a:srgbClr val="0066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70" autoAdjust="0"/>
    <p:restoredTop sz="93369" autoAdjust="0"/>
  </p:normalViewPr>
  <p:slideViewPr>
    <p:cSldViewPr>
      <p:cViewPr>
        <p:scale>
          <a:sx n="60" d="100"/>
          <a:sy n="60" d="100"/>
        </p:scale>
        <p:origin x="-1686"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6" d="100"/>
          <a:sy n="46" d="100"/>
        </p:scale>
        <p:origin x="-2424" y="-102"/>
      </p:cViewPr>
      <p:guideLst>
        <p:guide orient="horz" pos="3108"/>
        <p:guide pos="212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2" y="2"/>
            <a:ext cx="2919413" cy="493713"/>
          </a:xfrm>
          <a:prstGeom prst="rect">
            <a:avLst/>
          </a:prstGeom>
          <a:noFill/>
          <a:ln w="9525">
            <a:noFill/>
            <a:miter lim="800000"/>
            <a:headEnd/>
            <a:tailEnd/>
          </a:ln>
          <a:effectLst/>
        </p:spPr>
        <p:txBody>
          <a:bodyPr vert="horz" wrap="square" lIns="92483" tIns="46241" rIns="92483" bIns="46241" numCol="1" anchor="t" anchorCtr="0" compatLnSpc="1">
            <a:prstTxWarp prst="textNoShape">
              <a:avLst/>
            </a:prstTxWarp>
          </a:bodyPr>
          <a:lstStyle>
            <a:lvl1pPr algn="l" defTabSz="926666">
              <a:defRPr sz="1200" b="0">
                <a:latin typeface="Arial" charset="0"/>
              </a:defRPr>
            </a:lvl1pPr>
          </a:lstStyle>
          <a:p>
            <a:pPr>
              <a:defRPr/>
            </a:pPr>
            <a:endParaRPr lang="en-US"/>
          </a:p>
        </p:txBody>
      </p:sp>
      <p:sp>
        <p:nvSpPr>
          <p:cNvPr id="71683" name="Rectangle 3"/>
          <p:cNvSpPr>
            <a:spLocks noGrp="1" noChangeArrowheads="1"/>
          </p:cNvSpPr>
          <p:nvPr>
            <p:ph type="dt" sz="quarter" idx="1"/>
          </p:nvPr>
        </p:nvSpPr>
        <p:spPr bwMode="auto">
          <a:xfrm>
            <a:off x="3816352" y="2"/>
            <a:ext cx="2919413" cy="493713"/>
          </a:xfrm>
          <a:prstGeom prst="rect">
            <a:avLst/>
          </a:prstGeom>
          <a:noFill/>
          <a:ln w="9525">
            <a:noFill/>
            <a:miter lim="800000"/>
            <a:headEnd/>
            <a:tailEnd/>
          </a:ln>
          <a:effectLst/>
        </p:spPr>
        <p:txBody>
          <a:bodyPr vert="horz" wrap="square" lIns="92483" tIns="46241" rIns="92483" bIns="46241" numCol="1" anchor="t" anchorCtr="0" compatLnSpc="1">
            <a:prstTxWarp prst="textNoShape">
              <a:avLst/>
            </a:prstTxWarp>
          </a:bodyPr>
          <a:lstStyle>
            <a:lvl1pPr algn="r" defTabSz="926666">
              <a:defRPr sz="1200" b="0">
                <a:latin typeface="Arial" charset="0"/>
              </a:defRPr>
            </a:lvl1pPr>
          </a:lstStyle>
          <a:p>
            <a:pPr>
              <a:defRPr/>
            </a:pPr>
            <a:endParaRPr lang="en-US"/>
          </a:p>
        </p:txBody>
      </p:sp>
      <p:sp>
        <p:nvSpPr>
          <p:cNvPr id="71684" name="Rectangle 4"/>
          <p:cNvSpPr>
            <a:spLocks noGrp="1" noChangeArrowheads="1"/>
          </p:cNvSpPr>
          <p:nvPr>
            <p:ph type="ftr" sz="quarter" idx="2"/>
          </p:nvPr>
        </p:nvSpPr>
        <p:spPr bwMode="auto">
          <a:xfrm>
            <a:off x="2" y="9372602"/>
            <a:ext cx="2919413" cy="493713"/>
          </a:xfrm>
          <a:prstGeom prst="rect">
            <a:avLst/>
          </a:prstGeom>
          <a:noFill/>
          <a:ln w="9525">
            <a:noFill/>
            <a:miter lim="800000"/>
            <a:headEnd/>
            <a:tailEnd/>
          </a:ln>
          <a:effectLst/>
        </p:spPr>
        <p:txBody>
          <a:bodyPr vert="horz" wrap="square" lIns="92483" tIns="46241" rIns="92483" bIns="46241" numCol="1" anchor="b" anchorCtr="0" compatLnSpc="1">
            <a:prstTxWarp prst="textNoShape">
              <a:avLst/>
            </a:prstTxWarp>
          </a:bodyPr>
          <a:lstStyle>
            <a:lvl1pPr algn="l" defTabSz="926666">
              <a:defRPr sz="1200" b="0">
                <a:latin typeface="Arial" charset="0"/>
              </a:defRPr>
            </a:lvl1pPr>
          </a:lstStyle>
          <a:p>
            <a:pPr>
              <a:defRPr/>
            </a:pPr>
            <a:endParaRPr lang="en-US"/>
          </a:p>
        </p:txBody>
      </p:sp>
      <p:sp>
        <p:nvSpPr>
          <p:cNvPr id="71685" name="Rectangle 5"/>
          <p:cNvSpPr>
            <a:spLocks noGrp="1" noChangeArrowheads="1"/>
          </p:cNvSpPr>
          <p:nvPr>
            <p:ph type="sldNum" sz="quarter" idx="3"/>
          </p:nvPr>
        </p:nvSpPr>
        <p:spPr bwMode="auto">
          <a:xfrm>
            <a:off x="3816352" y="9372602"/>
            <a:ext cx="2919413" cy="493713"/>
          </a:xfrm>
          <a:prstGeom prst="rect">
            <a:avLst/>
          </a:prstGeom>
          <a:noFill/>
          <a:ln w="9525">
            <a:noFill/>
            <a:miter lim="800000"/>
            <a:headEnd/>
            <a:tailEnd/>
          </a:ln>
          <a:effectLst/>
        </p:spPr>
        <p:txBody>
          <a:bodyPr vert="horz" wrap="square" lIns="92483" tIns="46241" rIns="92483" bIns="46241" numCol="1" anchor="b" anchorCtr="0" compatLnSpc="1">
            <a:prstTxWarp prst="textNoShape">
              <a:avLst/>
            </a:prstTxWarp>
          </a:bodyPr>
          <a:lstStyle>
            <a:lvl1pPr algn="r" defTabSz="926666">
              <a:defRPr sz="1200" b="0">
                <a:latin typeface="Arial" charset="0"/>
              </a:defRPr>
            </a:lvl1pPr>
          </a:lstStyle>
          <a:p>
            <a:pPr>
              <a:defRPr/>
            </a:pPr>
            <a:fld id="{FA60B5B5-DB76-4863-A16C-408452B1325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2" y="2"/>
            <a:ext cx="2919413" cy="493713"/>
          </a:xfrm>
          <a:prstGeom prst="rect">
            <a:avLst/>
          </a:prstGeom>
          <a:noFill/>
          <a:ln w="9525">
            <a:noFill/>
            <a:miter lim="800000"/>
            <a:headEnd/>
            <a:tailEnd/>
          </a:ln>
          <a:effectLst/>
        </p:spPr>
        <p:txBody>
          <a:bodyPr vert="horz" wrap="square" lIns="92483" tIns="46241" rIns="92483" bIns="46241" numCol="1" anchor="t" anchorCtr="0" compatLnSpc="1">
            <a:prstTxWarp prst="textNoShape">
              <a:avLst/>
            </a:prstTxWarp>
          </a:bodyPr>
          <a:lstStyle>
            <a:lvl1pPr algn="l" defTabSz="926666">
              <a:defRPr sz="1200" b="0">
                <a:solidFill>
                  <a:schemeClr val="tx1"/>
                </a:solidFill>
                <a:latin typeface="Arial" charset="0"/>
              </a:defRPr>
            </a:lvl1pPr>
          </a:lstStyle>
          <a:p>
            <a:pPr>
              <a:defRPr/>
            </a:pPr>
            <a:endParaRPr lang="en-US"/>
          </a:p>
        </p:txBody>
      </p:sp>
      <p:sp>
        <p:nvSpPr>
          <p:cNvPr id="27651" name="Rectangle 3"/>
          <p:cNvSpPr>
            <a:spLocks noGrp="1" noChangeArrowheads="1"/>
          </p:cNvSpPr>
          <p:nvPr>
            <p:ph type="dt" idx="1"/>
          </p:nvPr>
        </p:nvSpPr>
        <p:spPr bwMode="auto">
          <a:xfrm>
            <a:off x="3816352" y="2"/>
            <a:ext cx="2919413" cy="493713"/>
          </a:xfrm>
          <a:prstGeom prst="rect">
            <a:avLst/>
          </a:prstGeom>
          <a:noFill/>
          <a:ln w="9525">
            <a:noFill/>
            <a:miter lim="800000"/>
            <a:headEnd/>
            <a:tailEnd/>
          </a:ln>
          <a:effectLst/>
        </p:spPr>
        <p:txBody>
          <a:bodyPr vert="horz" wrap="square" lIns="92483" tIns="46241" rIns="92483" bIns="46241" numCol="1" anchor="t" anchorCtr="0" compatLnSpc="1">
            <a:prstTxWarp prst="textNoShape">
              <a:avLst/>
            </a:prstTxWarp>
          </a:bodyPr>
          <a:lstStyle>
            <a:lvl1pPr algn="r" defTabSz="926666">
              <a:defRPr sz="1200" b="0">
                <a:solidFill>
                  <a:schemeClr val="tx1"/>
                </a:solidFill>
                <a:latin typeface="Arial" charset="0"/>
              </a:defRPr>
            </a:lvl1pPr>
          </a:lstStyle>
          <a:p>
            <a:pPr>
              <a:defRPr/>
            </a:pPr>
            <a:endParaRPr lang="en-US"/>
          </a:p>
        </p:txBody>
      </p:sp>
      <p:sp>
        <p:nvSpPr>
          <p:cNvPr id="33796" name="Rectangle 4"/>
          <p:cNvSpPr>
            <a:spLocks noGrp="1" noRot="1" noChangeAspect="1" noChangeArrowheads="1" noTextEdit="1"/>
          </p:cNvSpPr>
          <p:nvPr>
            <p:ph type="sldImg" idx="2"/>
          </p:nvPr>
        </p:nvSpPr>
        <p:spPr bwMode="auto">
          <a:xfrm>
            <a:off x="906463" y="741363"/>
            <a:ext cx="4929187" cy="3697287"/>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898527" y="4686302"/>
            <a:ext cx="4938713" cy="4438650"/>
          </a:xfrm>
          <a:prstGeom prst="rect">
            <a:avLst/>
          </a:prstGeom>
          <a:noFill/>
          <a:ln w="9525">
            <a:noFill/>
            <a:miter lim="800000"/>
            <a:headEnd/>
            <a:tailEnd/>
          </a:ln>
          <a:effectLst/>
        </p:spPr>
        <p:txBody>
          <a:bodyPr vert="horz" wrap="square" lIns="92483" tIns="46241" rIns="92483" bIns="4624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2" y="9372602"/>
            <a:ext cx="2919413" cy="493713"/>
          </a:xfrm>
          <a:prstGeom prst="rect">
            <a:avLst/>
          </a:prstGeom>
          <a:noFill/>
          <a:ln w="9525">
            <a:noFill/>
            <a:miter lim="800000"/>
            <a:headEnd/>
            <a:tailEnd/>
          </a:ln>
          <a:effectLst/>
        </p:spPr>
        <p:txBody>
          <a:bodyPr vert="horz" wrap="square" lIns="92483" tIns="46241" rIns="92483" bIns="46241" numCol="1" anchor="b" anchorCtr="0" compatLnSpc="1">
            <a:prstTxWarp prst="textNoShape">
              <a:avLst/>
            </a:prstTxWarp>
          </a:bodyPr>
          <a:lstStyle>
            <a:lvl1pPr algn="l" defTabSz="926666">
              <a:defRPr sz="1200" b="0">
                <a:solidFill>
                  <a:schemeClr val="tx1"/>
                </a:solidFill>
                <a:latin typeface="Arial" charset="0"/>
              </a:defRPr>
            </a:lvl1pPr>
          </a:lstStyle>
          <a:p>
            <a:pPr>
              <a:defRPr/>
            </a:pPr>
            <a:endParaRPr lang="en-US"/>
          </a:p>
        </p:txBody>
      </p:sp>
      <p:sp>
        <p:nvSpPr>
          <p:cNvPr id="27655" name="Rectangle 7"/>
          <p:cNvSpPr>
            <a:spLocks noGrp="1" noChangeArrowheads="1"/>
          </p:cNvSpPr>
          <p:nvPr>
            <p:ph type="sldNum" sz="quarter" idx="5"/>
          </p:nvPr>
        </p:nvSpPr>
        <p:spPr bwMode="auto">
          <a:xfrm>
            <a:off x="3816352" y="9372602"/>
            <a:ext cx="2919413" cy="493713"/>
          </a:xfrm>
          <a:prstGeom prst="rect">
            <a:avLst/>
          </a:prstGeom>
          <a:noFill/>
          <a:ln w="9525">
            <a:noFill/>
            <a:miter lim="800000"/>
            <a:headEnd/>
            <a:tailEnd/>
          </a:ln>
          <a:effectLst/>
        </p:spPr>
        <p:txBody>
          <a:bodyPr vert="horz" wrap="square" lIns="92483" tIns="46241" rIns="92483" bIns="46241" numCol="1" anchor="b" anchorCtr="0" compatLnSpc="1">
            <a:prstTxWarp prst="textNoShape">
              <a:avLst/>
            </a:prstTxWarp>
          </a:bodyPr>
          <a:lstStyle>
            <a:lvl1pPr algn="r" defTabSz="926666">
              <a:defRPr sz="1200" b="0">
                <a:solidFill>
                  <a:schemeClr val="tx1"/>
                </a:solidFill>
                <a:latin typeface="Arial" charset="0"/>
              </a:defRPr>
            </a:lvl1pPr>
          </a:lstStyle>
          <a:p>
            <a:pPr>
              <a:defRPr/>
            </a:pPr>
            <a:fld id="{4BF115AF-7316-4A3B-B955-6412AC425D8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7C076A66-F82C-4D0E-B123-231A4A12998B}" type="slidenum">
              <a:rPr lang="en-US"/>
              <a:pPr/>
              <a:t>10</a:t>
            </a:fld>
            <a:endParaRPr lang="en-US"/>
          </a:p>
        </p:txBody>
      </p:sp>
      <p:sp>
        <p:nvSpPr>
          <p:cNvPr id="3403778" name="Rectangle 7"/>
          <p:cNvSpPr txBox="1">
            <a:spLocks noGrp="1" noChangeArrowheads="1"/>
          </p:cNvSpPr>
          <p:nvPr/>
        </p:nvSpPr>
        <p:spPr bwMode="auto">
          <a:xfrm>
            <a:off x="3816326" y="9372661"/>
            <a:ext cx="2919441" cy="493652"/>
          </a:xfrm>
          <a:prstGeom prst="rect">
            <a:avLst/>
          </a:prstGeom>
          <a:noFill/>
          <a:ln w="9525">
            <a:noFill/>
            <a:miter lim="800000"/>
            <a:headEnd/>
            <a:tailEnd/>
          </a:ln>
        </p:spPr>
        <p:txBody>
          <a:bodyPr lIns="93084" tIns="46544" rIns="93084" bIns="46544" anchor="b"/>
          <a:lstStyle/>
          <a:p>
            <a:pPr algn="r" defTabSz="931428"/>
            <a:fld id="{30810E89-6DC0-4148-8C1A-71DE2C0B8E56}" type="slidenum">
              <a:rPr lang="en-US" sz="1200" b="0">
                <a:solidFill>
                  <a:schemeClr val="tx1"/>
                </a:solidFill>
              </a:rPr>
              <a:pPr algn="r" defTabSz="931428"/>
              <a:t>10</a:t>
            </a:fld>
            <a:endParaRPr lang="en-US" sz="1200" b="0" dirty="0">
              <a:solidFill>
                <a:schemeClr val="tx1"/>
              </a:solidFill>
            </a:endParaRPr>
          </a:p>
        </p:txBody>
      </p:sp>
      <p:sp>
        <p:nvSpPr>
          <p:cNvPr id="3403779" name="Rectangle 7"/>
          <p:cNvSpPr txBox="1">
            <a:spLocks noGrp="1" noChangeArrowheads="1"/>
          </p:cNvSpPr>
          <p:nvPr/>
        </p:nvSpPr>
        <p:spPr bwMode="auto">
          <a:xfrm>
            <a:off x="3817851" y="9372661"/>
            <a:ext cx="2917915" cy="493652"/>
          </a:xfrm>
          <a:prstGeom prst="rect">
            <a:avLst/>
          </a:prstGeom>
          <a:noFill/>
          <a:ln w="9525">
            <a:noFill/>
            <a:miter lim="800000"/>
            <a:headEnd/>
            <a:tailEnd/>
          </a:ln>
        </p:spPr>
        <p:txBody>
          <a:bodyPr lIns="93027" tIns="46518" rIns="93027" bIns="46518" anchor="b"/>
          <a:lstStyle/>
          <a:p>
            <a:pPr algn="r" defTabSz="931428"/>
            <a:fld id="{D9487B98-08EC-4560-BD89-D5CCBE3B30E0}" type="slidenum">
              <a:rPr lang="en-US" sz="1200" b="0">
                <a:solidFill>
                  <a:schemeClr val="tx1"/>
                </a:solidFill>
                <a:latin typeface="Times New Roman" pitchFamily="18" charset="0"/>
              </a:rPr>
              <a:pPr algn="r" defTabSz="931428"/>
              <a:t>10</a:t>
            </a:fld>
            <a:endParaRPr lang="en-US" sz="1200" b="0" dirty="0">
              <a:solidFill>
                <a:schemeClr val="tx1"/>
              </a:solidFill>
              <a:latin typeface="Times New Roman" pitchFamily="18" charset="0"/>
            </a:endParaRPr>
          </a:p>
        </p:txBody>
      </p:sp>
      <p:sp>
        <p:nvSpPr>
          <p:cNvPr id="3403780" name="Text Box 2"/>
          <p:cNvSpPr txBox="1">
            <a:spLocks noChangeArrowheads="1"/>
          </p:cNvSpPr>
          <p:nvPr/>
        </p:nvSpPr>
        <p:spPr bwMode="auto">
          <a:xfrm>
            <a:off x="1136359" y="739637"/>
            <a:ext cx="4463053" cy="3698182"/>
          </a:xfrm>
          <a:prstGeom prst="rect">
            <a:avLst/>
          </a:prstGeom>
          <a:solidFill>
            <a:srgbClr val="FFFFFF"/>
          </a:solidFill>
          <a:ln w="9360">
            <a:solidFill>
              <a:srgbClr val="000000"/>
            </a:solidFill>
            <a:miter lim="800000"/>
            <a:headEnd/>
            <a:tailEnd/>
          </a:ln>
        </p:spPr>
        <p:txBody>
          <a:bodyPr wrap="none" lIns="91398" tIns="45698" rIns="91398" bIns="45698" anchor="ctr"/>
          <a:lstStyle/>
          <a:p>
            <a:endParaRPr lang="en-US" sz="1600" dirty="0">
              <a:solidFill>
                <a:srgbClr val="FFFF00"/>
              </a:solidFill>
              <a:latin typeface="Times New Roman" pitchFamily="18" charset="0"/>
            </a:endParaRPr>
          </a:p>
        </p:txBody>
      </p:sp>
      <p:sp>
        <p:nvSpPr>
          <p:cNvPr id="3403781" name="Rectangle 3"/>
          <p:cNvSpPr>
            <a:spLocks noGrp="1" noChangeArrowheads="1"/>
          </p:cNvSpPr>
          <p:nvPr>
            <p:ph type="body"/>
          </p:nvPr>
        </p:nvSpPr>
        <p:spPr>
          <a:xfrm>
            <a:off x="898410" y="4683803"/>
            <a:ext cx="4934373" cy="4447928"/>
          </a:xfrm>
          <a:solidFill>
            <a:srgbClr val="FFFFFF"/>
          </a:solidFill>
          <a:ln w="9360">
            <a:solidFill>
              <a:srgbClr val="000000"/>
            </a:solidFill>
          </a:ln>
        </p:spPr>
        <p:txBody>
          <a:bodyPr wrap="none" lIns="93027" tIns="46518" rIns="93027" bIns="46518"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9A2D0BB-A566-457C-BD61-FD58D9F5F6FD}" type="slidenum">
              <a:rPr lang="en-US"/>
              <a:pPr/>
              <a:t>14</a:t>
            </a:fld>
            <a:endParaRPr lang="en-US"/>
          </a:p>
        </p:txBody>
      </p:sp>
      <p:sp>
        <p:nvSpPr>
          <p:cNvPr id="3484674" name="Rectangle 2"/>
          <p:cNvSpPr>
            <a:spLocks noGrp="1" noRot="1" noChangeAspect="1" noChangeArrowheads="1" noTextEdit="1"/>
          </p:cNvSpPr>
          <p:nvPr>
            <p:ph type="sldImg"/>
          </p:nvPr>
        </p:nvSpPr>
        <p:spPr>
          <a:xfrm>
            <a:off x="908050" y="741363"/>
            <a:ext cx="4929188" cy="3697287"/>
          </a:xfrm>
          <a:ln/>
        </p:spPr>
      </p:sp>
      <p:sp>
        <p:nvSpPr>
          <p:cNvPr id="3484675" name="Rectangle 3"/>
          <p:cNvSpPr>
            <a:spLocks noGrp="1" noChangeArrowheads="1"/>
          </p:cNvSpPr>
          <p:nvPr>
            <p:ph type="body" idx="1"/>
          </p:nvPr>
        </p:nvSpPr>
        <p:spPr>
          <a:xfrm>
            <a:off x="898526" y="4684713"/>
            <a:ext cx="4938713" cy="4440237"/>
          </a:xfrm>
        </p:spPr>
        <p:txBody>
          <a:bodyPr lIns="90848" tIns="45424" rIns="90848" bIns="45424"/>
          <a:lstStyle/>
          <a:p>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Rot="1" noChangeAspect="1" noChangeArrowheads="1" noTextEdit="1"/>
          </p:cNvSpPr>
          <p:nvPr>
            <p:ph type="sldImg"/>
          </p:nvPr>
        </p:nvSpPr>
        <p:spPr>
          <a:ln/>
        </p:spPr>
      </p:sp>
      <p:sp>
        <p:nvSpPr>
          <p:cNvPr id="399363" name="Rectangle 3"/>
          <p:cNvSpPr>
            <a:spLocks noGrp="1" noChangeArrowheads="1"/>
          </p:cNvSpPr>
          <p:nvPr>
            <p:ph type="body" idx="1"/>
          </p:nvPr>
        </p:nvSpPr>
        <p:spPr>
          <a:xfrm>
            <a:off x="673103" y="4687891"/>
            <a:ext cx="5389563" cy="4438650"/>
          </a:xfrm>
          <a:noFill/>
          <a:ln/>
        </p:spPr>
        <p:txBody>
          <a:bodyPr lIns="93114" tIns="46560" rIns="93114" bIns="46560"/>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2CAFDB-96B2-420D-A276-1F97FC7CF0E1}" type="slidenum">
              <a:rPr lang="en-US"/>
              <a:pPr/>
              <a:t>23</a:t>
            </a:fld>
            <a:endParaRPr lang="en-US"/>
          </a:p>
        </p:txBody>
      </p:sp>
      <p:sp>
        <p:nvSpPr>
          <p:cNvPr id="1364994" name="Rectangle 2"/>
          <p:cNvSpPr>
            <a:spLocks noGrp="1" noRot="1" noChangeAspect="1" noChangeArrowheads="1" noTextEdit="1"/>
          </p:cNvSpPr>
          <p:nvPr>
            <p:ph type="sldImg"/>
          </p:nvPr>
        </p:nvSpPr>
        <p:spPr bwMode="auto">
          <a:xfrm>
            <a:off x="903288" y="739775"/>
            <a:ext cx="4929187" cy="3698875"/>
          </a:xfrm>
          <a:prstGeom prst="rect">
            <a:avLst/>
          </a:prstGeom>
          <a:solidFill>
            <a:srgbClr val="FFFFFF"/>
          </a:solidFill>
          <a:ln>
            <a:solidFill>
              <a:srgbClr val="000000"/>
            </a:solidFill>
            <a:miter lim="800000"/>
            <a:headEnd/>
            <a:tailEnd/>
          </a:ln>
        </p:spPr>
      </p:sp>
      <p:sp>
        <p:nvSpPr>
          <p:cNvPr id="1364995" name="Rectangle 3"/>
          <p:cNvSpPr>
            <a:spLocks noGrp="1" noChangeArrowheads="1"/>
          </p:cNvSpPr>
          <p:nvPr>
            <p:ph type="body" idx="1"/>
          </p:nvPr>
        </p:nvSpPr>
        <p:spPr bwMode="auto">
          <a:xfrm>
            <a:off x="673272" y="4687004"/>
            <a:ext cx="5389221" cy="4439167"/>
          </a:xfrm>
          <a:prstGeom prst="rect">
            <a:avLst/>
          </a:prstGeom>
          <a:solidFill>
            <a:srgbClr val="FFFFFF"/>
          </a:solidFill>
          <a:ln>
            <a:solidFill>
              <a:srgbClr val="000000"/>
            </a:solidFill>
            <a:miter lim="800000"/>
            <a:headEnd/>
            <a:tailEnd/>
          </a:ln>
        </p:spPr>
        <p:txBody>
          <a:bodyPr lIns="93104" tIns="46552" rIns="93104" bIns="46552"/>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19"/>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33E9FB95-F54F-49BA-A97E-DFBFC1E760B2}"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19"/>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FD340774-53D6-45B3-92DC-7AFAB71B07CE}"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CE6C0199-8D1E-427F-94A0-2558DEB330B3}"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19"/>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3AF323C5-C406-4BAB-8C6F-5D3D680948C5}"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19"/>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8" name="Rectangle 20"/>
          <p:cNvSpPr>
            <a:spLocks noGrp="1" noChangeArrowheads="1"/>
          </p:cNvSpPr>
          <p:nvPr>
            <p:ph type="ftr" sz="quarter" idx="11"/>
          </p:nvPr>
        </p:nvSpPr>
        <p:spPr>
          <a:ln/>
        </p:spPr>
        <p:txBody>
          <a:bodyPr/>
          <a:lstStyle>
            <a:lvl1pPr>
              <a:defRPr/>
            </a:lvl1pPr>
          </a:lstStyle>
          <a:p>
            <a:pPr>
              <a:defRPr/>
            </a:pPr>
            <a:endParaRPr lang="en-US"/>
          </a:p>
        </p:txBody>
      </p:sp>
      <p:sp>
        <p:nvSpPr>
          <p:cNvPr id="9" name="Rectangle 21"/>
          <p:cNvSpPr>
            <a:spLocks noGrp="1" noChangeArrowheads="1"/>
          </p:cNvSpPr>
          <p:nvPr>
            <p:ph type="sldNum" sz="quarter" idx="12"/>
          </p:nvPr>
        </p:nvSpPr>
        <p:spPr>
          <a:ln/>
        </p:spPr>
        <p:txBody>
          <a:bodyPr/>
          <a:lstStyle>
            <a:lvl1pPr>
              <a:defRPr/>
            </a:lvl1pPr>
          </a:lstStyle>
          <a:p>
            <a:pPr>
              <a:defRPr/>
            </a:pPr>
            <a:fld id="{3B434DB5-D742-4165-8E6B-42C7B2BB210F}"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19"/>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4" name="Rectangle 20"/>
          <p:cNvSpPr>
            <a:spLocks noGrp="1" noChangeArrowheads="1"/>
          </p:cNvSpPr>
          <p:nvPr>
            <p:ph type="ftr" sz="quarter" idx="11"/>
          </p:nvPr>
        </p:nvSpPr>
        <p:spPr>
          <a:ln/>
        </p:spPr>
        <p:txBody>
          <a:bodyPr/>
          <a:lstStyle>
            <a:lvl1pPr>
              <a:defRPr/>
            </a:lvl1pPr>
          </a:lstStyle>
          <a:p>
            <a:pPr>
              <a:defRPr/>
            </a:pPr>
            <a:endParaRPr lang="en-US"/>
          </a:p>
        </p:txBody>
      </p:sp>
      <p:sp>
        <p:nvSpPr>
          <p:cNvPr id="5" name="Rectangle 21"/>
          <p:cNvSpPr>
            <a:spLocks noGrp="1" noChangeArrowheads="1"/>
          </p:cNvSpPr>
          <p:nvPr>
            <p:ph type="sldNum" sz="quarter" idx="12"/>
          </p:nvPr>
        </p:nvSpPr>
        <p:spPr>
          <a:ln/>
        </p:spPr>
        <p:txBody>
          <a:bodyPr/>
          <a:lstStyle>
            <a:lvl1pPr>
              <a:defRPr/>
            </a:lvl1pPr>
          </a:lstStyle>
          <a:p>
            <a:pPr>
              <a:defRPr/>
            </a:pPr>
            <a:fld id="{E310D4EF-5BFB-46A7-8FF6-D72039E9C864}"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0"/>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059CE0C4-1212-41E0-96A4-B125B7CB7B41}"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84EBE986-DFD1-44EF-902B-900678963F4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7775C5FF-5F5F-4F7D-81F6-1DCE1B49C783}"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11288A1-A3B9-40B4-9B8F-EF3ABEC9A440}" type="datetimeFigureOut">
              <a:rPr lang="en-IN" smtClean="0"/>
              <a:pPr/>
              <a:t>29-10-2014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34029C0-4EA7-4397-AE04-7F3644ED453C}"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9459" name="Rectangle 3"/>
          <p:cNvSpPr>
            <a:spLocks noChangeArrowheads="1"/>
          </p:cNvSpPr>
          <p:nvPr/>
        </p:nvSpPr>
        <p:spPr bwMode="invGray">
          <a:xfrm>
            <a:off x="685800" y="6629400"/>
            <a:ext cx="3505200" cy="227013"/>
          </a:xfrm>
          <a:prstGeom prst="rect">
            <a:avLst/>
          </a:prstGeom>
          <a:solidFill>
            <a:schemeClr val="hlink"/>
          </a:solidFill>
          <a:ln w="9525">
            <a:noFill/>
            <a:miter lim="800000"/>
            <a:headEnd/>
            <a:tailEnd/>
          </a:ln>
          <a:effectLst/>
        </p:spPr>
        <p:txBody>
          <a:bodyPr/>
          <a:lstStyle/>
          <a:p>
            <a:pPr>
              <a:defRPr/>
            </a:pPr>
            <a:endParaRPr lang="en-IN"/>
          </a:p>
        </p:txBody>
      </p:sp>
      <p:grpSp>
        <p:nvGrpSpPr>
          <p:cNvPr id="1027" name="Group 4"/>
          <p:cNvGrpSpPr>
            <a:grpSpLocks/>
          </p:cNvGrpSpPr>
          <p:nvPr/>
        </p:nvGrpSpPr>
        <p:grpSpPr bwMode="auto">
          <a:xfrm>
            <a:off x="4538663" y="6746875"/>
            <a:ext cx="4332287" cy="65088"/>
            <a:chOff x="2859" y="4250"/>
            <a:chExt cx="2729" cy="41"/>
          </a:xfrm>
        </p:grpSpPr>
        <p:sp>
          <p:nvSpPr>
            <p:cNvPr id="19461" name="Oval 5"/>
            <p:cNvSpPr>
              <a:spLocks noChangeArrowheads="1"/>
            </p:cNvSpPr>
            <p:nvPr/>
          </p:nvSpPr>
          <p:spPr bwMode="invGray">
            <a:xfrm>
              <a:off x="2859" y="4250"/>
              <a:ext cx="42" cy="41"/>
            </a:xfrm>
            <a:prstGeom prst="ellipse">
              <a:avLst/>
            </a:prstGeom>
            <a:solidFill>
              <a:schemeClr val="tx2"/>
            </a:solidFill>
            <a:ln w="9525">
              <a:noFill/>
              <a:round/>
              <a:headEnd/>
              <a:tailEnd/>
            </a:ln>
            <a:effectLst/>
          </p:spPr>
          <p:txBody>
            <a:bodyPr/>
            <a:lstStyle/>
            <a:p>
              <a:pPr>
                <a:defRPr/>
              </a:pPr>
              <a:endParaRPr lang="en-IN"/>
            </a:p>
          </p:txBody>
        </p:sp>
        <p:sp>
          <p:nvSpPr>
            <p:cNvPr id="19462" name="Oval 6"/>
            <p:cNvSpPr>
              <a:spLocks noChangeArrowheads="1"/>
            </p:cNvSpPr>
            <p:nvPr/>
          </p:nvSpPr>
          <p:spPr bwMode="invGray">
            <a:xfrm>
              <a:off x="3243" y="4250"/>
              <a:ext cx="42" cy="41"/>
            </a:xfrm>
            <a:prstGeom prst="ellipse">
              <a:avLst/>
            </a:prstGeom>
            <a:solidFill>
              <a:schemeClr val="tx2"/>
            </a:solidFill>
            <a:ln w="9525">
              <a:noFill/>
              <a:round/>
              <a:headEnd/>
              <a:tailEnd/>
            </a:ln>
            <a:effectLst/>
          </p:spPr>
          <p:txBody>
            <a:bodyPr/>
            <a:lstStyle/>
            <a:p>
              <a:pPr>
                <a:defRPr/>
              </a:pPr>
              <a:endParaRPr lang="en-IN"/>
            </a:p>
          </p:txBody>
        </p:sp>
        <p:sp>
          <p:nvSpPr>
            <p:cNvPr id="19463" name="Oval 7"/>
            <p:cNvSpPr>
              <a:spLocks noChangeArrowheads="1"/>
            </p:cNvSpPr>
            <p:nvPr/>
          </p:nvSpPr>
          <p:spPr bwMode="invGray">
            <a:xfrm>
              <a:off x="3627" y="4250"/>
              <a:ext cx="41" cy="41"/>
            </a:xfrm>
            <a:prstGeom prst="ellipse">
              <a:avLst/>
            </a:prstGeom>
            <a:solidFill>
              <a:schemeClr val="tx2"/>
            </a:solidFill>
            <a:ln w="9525">
              <a:noFill/>
              <a:round/>
              <a:headEnd/>
              <a:tailEnd/>
            </a:ln>
            <a:effectLst/>
          </p:spPr>
          <p:txBody>
            <a:bodyPr/>
            <a:lstStyle/>
            <a:p>
              <a:pPr>
                <a:defRPr/>
              </a:pPr>
              <a:endParaRPr lang="en-IN"/>
            </a:p>
          </p:txBody>
        </p:sp>
        <p:sp>
          <p:nvSpPr>
            <p:cNvPr id="19464" name="Oval 8"/>
            <p:cNvSpPr>
              <a:spLocks noChangeArrowheads="1"/>
            </p:cNvSpPr>
            <p:nvPr/>
          </p:nvSpPr>
          <p:spPr bwMode="invGray">
            <a:xfrm>
              <a:off x="4011" y="4250"/>
              <a:ext cx="41" cy="41"/>
            </a:xfrm>
            <a:prstGeom prst="ellipse">
              <a:avLst/>
            </a:prstGeom>
            <a:solidFill>
              <a:schemeClr val="tx2"/>
            </a:solidFill>
            <a:ln w="9525">
              <a:noFill/>
              <a:round/>
              <a:headEnd/>
              <a:tailEnd/>
            </a:ln>
            <a:effectLst/>
          </p:spPr>
          <p:txBody>
            <a:bodyPr/>
            <a:lstStyle/>
            <a:p>
              <a:pPr>
                <a:defRPr/>
              </a:pPr>
              <a:endParaRPr lang="en-IN"/>
            </a:p>
          </p:txBody>
        </p:sp>
        <p:sp>
          <p:nvSpPr>
            <p:cNvPr id="19465" name="Oval 9"/>
            <p:cNvSpPr>
              <a:spLocks noChangeArrowheads="1"/>
            </p:cNvSpPr>
            <p:nvPr/>
          </p:nvSpPr>
          <p:spPr bwMode="invGray">
            <a:xfrm>
              <a:off x="4395" y="4250"/>
              <a:ext cx="42" cy="41"/>
            </a:xfrm>
            <a:prstGeom prst="ellipse">
              <a:avLst/>
            </a:prstGeom>
            <a:solidFill>
              <a:schemeClr val="tx2"/>
            </a:solidFill>
            <a:ln w="9525">
              <a:noFill/>
              <a:round/>
              <a:headEnd/>
              <a:tailEnd/>
            </a:ln>
            <a:effectLst/>
          </p:spPr>
          <p:txBody>
            <a:bodyPr/>
            <a:lstStyle/>
            <a:p>
              <a:pPr>
                <a:defRPr/>
              </a:pPr>
              <a:endParaRPr lang="en-IN"/>
            </a:p>
          </p:txBody>
        </p:sp>
        <p:sp>
          <p:nvSpPr>
            <p:cNvPr id="19466" name="Oval 10"/>
            <p:cNvSpPr>
              <a:spLocks noChangeArrowheads="1"/>
            </p:cNvSpPr>
            <p:nvPr/>
          </p:nvSpPr>
          <p:spPr bwMode="invGray">
            <a:xfrm>
              <a:off x="4779" y="4250"/>
              <a:ext cx="42" cy="41"/>
            </a:xfrm>
            <a:prstGeom prst="ellipse">
              <a:avLst/>
            </a:prstGeom>
            <a:solidFill>
              <a:schemeClr val="tx2"/>
            </a:solidFill>
            <a:ln w="9525">
              <a:noFill/>
              <a:round/>
              <a:headEnd/>
              <a:tailEnd/>
            </a:ln>
            <a:effectLst/>
          </p:spPr>
          <p:txBody>
            <a:bodyPr/>
            <a:lstStyle/>
            <a:p>
              <a:pPr>
                <a:defRPr/>
              </a:pPr>
              <a:endParaRPr lang="en-IN"/>
            </a:p>
          </p:txBody>
        </p:sp>
        <p:sp>
          <p:nvSpPr>
            <p:cNvPr id="19467" name="Oval 11"/>
            <p:cNvSpPr>
              <a:spLocks noChangeArrowheads="1"/>
            </p:cNvSpPr>
            <p:nvPr/>
          </p:nvSpPr>
          <p:spPr bwMode="invGray">
            <a:xfrm>
              <a:off x="5163" y="4250"/>
              <a:ext cx="42" cy="41"/>
            </a:xfrm>
            <a:prstGeom prst="ellipse">
              <a:avLst/>
            </a:prstGeom>
            <a:solidFill>
              <a:schemeClr val="tx2"/>
            </a:solidFill>
            <a:ln w="9525">
              <a:noFill/>
              <a:round/>
              <a:headEnd/>
              <a:tailEnd/>
            </a:ln>
            <a:effectLst/>
          </p:spPr>
          <p:txBody>
            <a:bodyPr/>
            <a:lstStyle/>
            <a:p>
              <a:pPr>
                <a:defRPr/>
              </a:pPr>
              <a:endParaRPr lang="en-IN"/>
            </a:p>
          </p:txBody>
        </p:sp>
        <p:sp>
          <p:nvSpPr>
            <p:cNvPr id="19468" name="Oval 12"/>
            <p:cNvSpPr>
              <a:spLocks noChangeArrowheads="1"/>
            </p:cNvSpPr>
            <p:nvPr/>
          </p:nvSpPr>
          <p:spPr bwMode="invGray">
            <a:xfrm>
              <a:off x="5547" y="4250"/>
              <a:ext cx="41" cy="41"/>
            </a:xfrm>
            <a:prstGeom prst="ellipse">
              <a:avLst/>
            </a:prstGeom>
            <a:solidFill>
              <a:schemeClr val="tx2"/>
            </a:solidFill>
            <a:ln w="9525">
              <a:noFill/>
              <a:round/>
              <a:headEnd/>
              <a:tailEnd/>
            </a:ln>
            <a:effectLst/>
          </p:spPr>
          <p:txBody>
            <a:bodyPr/>
            <a:lstStyle/>
            <a:p>
              <a:pPr>
                <a:defRPr/>
              </a:pPr>
              <a:endParaRPr lang="en-IN"/>
            </a:p>
          </p:txBody>
        </p:sp>
      </p:grpSp>
      <p:sp>
        <p:nvSpPr>
          <p:cNvPr id="19469" name="Rectangle 13"/>
          <p:cNvSpPr>
            <a:spLocks noChangeArrowheads="1"/>
          </p:cNvSpPr>
          <p:nvPr/>
        </p:nvSpPr>
        <p:spPr bwMode="invGray">
          <a:xfrm>
            <a:off x="0" y="6053138"/>
            <a:ext cx="9142413" cy="804862"/>
          </a:xfrm>
          <a:prstGeom prst="rect">
            <a:avLst/>
          </a:prstGeom>
          <a:solidFill>
            <a:srgbClr val="000066"/>
          </a:solidFill>
          <a:ln w="9525">
            <a:noFill/>
            <a:miter lim="800000"/>
            <a:headEnd/>
            <a:tailEnd/>
          </a:ln>
          <a:effectLst/>
        </p:spPr>
        <p:txBody>
          <a:bodyPr/>
          <a:lstStyle/>
          <a:p>
            <a:pPr>
              <a:defRPr/>
            </a:pPr>
            <a:endParaRPr lang="en-IN"/>
          </a:p>
        </p:txBody>
      </p:sp>
      <p:sp>
        <p:nvSpPr>
          <p:cNvPr id="19470" name="Oval 14"/>
          <p:cNvSpPr>
            <a:spLocks noChangeArrowheads="1"/>
          </p:cNvSpPr>
          <p:nvPr/>
        </p:nvSpPr>
        <p:spPr bwMode="invGray">
          <a:xfrm>
            <a:off x="804863" y="117475"/>
            <a:ext cx="66675" cy="66675"/>
          </a:xfrm>
          <a:prstGeom prst="ellipse">
            <a:avLst/>
          </a:prstGeom>
          <a:solidFill>
            <a:schemeClr val="tx2"/>
          </a:solidFill>
          <a:ln w="9525">
            <a:noFill/>
            <a:round/>
            <a:headEnd/>
            <a:tailEnd/>
          </a:ln>
          <a:effectLst/>
        </p:spPr>
        <p:txBody>
          <a:bodyPr/>
          <a:lstStyle/>
          <a:p>
            <a:pPr>
              <a:defRPr/>
            </a:pPr>
            <a:endParaRPr lang="en-IN"/>
          </a:p>
        </p:txBody>
      </p:sp>
      <p:sp>
        <p:nvSpPr>
          <p:cNvPr id="19471" name="Oval 15"/>
          <p:cNvSpPr>
            <a:spLocks noChangeArrowheads="1"/>
          </p:cNvSpPr>
          <p:nvPr/>
        </p:nvSpPr>
        <p:spPr bwMode="invGray">
          <a:xfrm>
            <a:off x="804863" y="347663"/>
            <a:ext cx="66675" cy="65087"/>
          </a:xfrm>
          <a:prstGeom prst="ellipse">
            <a:avLst/>
          </a:prstGeom>
          <a:solidFill>
            <a:schemeClr val="tx2"/>
          </a:solidFill>
          <a:ln w="9525">
            <a:noFill/>
            <a:round/>
            <a:headEnd/>
            <a:tailEnd/>
          </a:ln>
          <a:effectLst/>
        </p:spPr>
        <p:txBody>
          <a:bodyPr/>
          <a:lstStyle/>
          <a:p>
            <a:pPr>
              <a:defRPr/>
            </a:pPr>
            <a:endParaRPr lang="en-IN"/>
          </a:p>
        </p:txBody>
      </p:sp>
      <p:sp>
        <p:nvSpPr>
          <p:cNvPr id="19472" name="Oval 16"/>
          <p:cNvSpPr>
            <a:spLocks noChangeArrowheads="1"/>
          </p:cNvSpPr>
          <p:nvPr/>
        </p:nvSpPr>
        <p:spPr bwMode="invGray">
          <a:xfrm>
            <a:off x="804863" y="574675"/>
            <a:ext cx="66675" cy="65088"/>
          </a:xfrm>
          <a:prstGeom prst="ellipse">
            <a:avLst/>
          </a:prstGeom>
          <a:solidFill>
            <a:schemeClr val="tx2"/>
          </a:solidFill>
          <a:ln w="9525">
            <a:noFill/>
            <a:round/>
            <a:headEnd/>
            <a:tailEnd/>
          </a:ln>
          <a:effectLst/>
        </p:spPr>
        <p:txBody>
          <a:bodyPr/>
          <a:lstStyle/>
          <a:p>
            <a:pPr>
              <a:defRPr/>
            </a:pPr>
            <a:endParaRPr lang="en-IN"/>
          </a:p>
        </p:txBody>
      </p:sp>
      <p:sp>
        <p:nvSpPr>
          <p:cNvPr id="1032" name="Rectangle 17"/>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33" name="Rectangle 18"/>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476" name="Rectangle 20"/>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spcBef>
                <a:spcPct val="50000"/>
              </a:spcBef>
              <a:defRPr sz="1400" b="0">
                <a:solidFill>
                  <a:schemeClr val="tx1"/>
                </a:solidFill>
                <a:latin typeface="+mn-lt"/>
              </a:defRPr>
            </a:lvl1pPr>
          </a:lstStyle>
          <a:p>
            <a:pPr>
              <a:defRPr/>
            </a:pPr>
            <a:endParaRPr lang="en-US"/>
          </a:p>
        </p:txBody>
      </p:sp>
      <p:sp>
        <p:nvSpPr>
          <p:cNvPr id="19477" name="Rectangle 21"/>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b="0">
                <a:solidFill>
                  <a:schemeClr val="tx1"/>
                </a:solidFill>
                <a:latin typeface="+mn-lt"/>
              </a:defRPr>
            </a:lvl1pPr>
          </a:lstStyle>
          <a:p>
            <a:pPr>
              <a:defRPr/>
            </a:pPr>
            <a:fld id="{F77A6683-E64C-4375-82A1-722D87A87656}" type="slidenum">
              <a:rPr lang="en-US"/>
              <a:pPr>
                <a:defRPr/>
              </a:pPr>
              <a:t>‹#›</a:t>
            </a:fld>
            <a:endParaRPr lang="en-US"/>
          </a:p>
        </p:txBody>
      </p:sp>
      <p:grpSp>
        <p:nvGrpSpPr>
          <p:cNvPr id="1037" name="Group 22"/>
          <p:cNvGrpSpPr>
            <a:grpSpLocks/>
          </p:cNvGrpSpPr>
          <p:nvPr/>
        </p:nvGrpSpPr>
        <p:grpSpPr bwMode="auto">
          <a:xfrm>
            <a:off x="8355013" y="6067425"/>
            <a:ext cx="762000" cy="762000"/>
            <a:chOff x="5262" y="3822"/>
            <a:chExt cx="480" cy="480"/>
          </a:xfrm>
        </p:grpSpPr>
        <p:pic>
          <p:nvPicPr>
            <p:cNvPr id="1040" name="Picture 23" descr="globe-animated"/>
            <p:cNvPicPr>
              <a:picLocks noChangeAspect="1" noChangeArrowheads="1" noCrop="1"/>
            </p:cNvPicPr>
            <p:nvPr/>
          </p:nvPicPr>
          <p:blipFill>
            <a:blip r:embed="rId13" cstate="print"/>
            <a:srcRect/>
            <a:stretch>
              <a:fillRect/>
            </a:stretch>
          </p:blipFill>
          <p:spPr bwMode="auto">
            <a:xfrm>
              <a:off x="5262" y="3822"/>
              <a:ext cx="480" cy="480"/>
            </a:xfrm>
            <a:prstGeom prst="rect">
              <a:avLst/>
            </a:prstGeom>
            <a:noFill/>
            <a:ln w="9525">
              <a:noFill/>
              <a:miter lim="800000"/>
              <a:headEnd/>
              <a:tailEnd/>
            </a:ln>
          </p:spPr>
        </p:pic>
        <p:sp>
          <p:nvSpPr>
            <p:cNvPr id="1041" name="WordArt 24"/>
            <p:cNvSpPr>
              <a:spLocks noChangeArrowheads="1" noChangeShapeType="1" noTextEdit="1"/>
            </p:cNvSpPr>
            <p:nvPr/>
          </p:nvSpPr>
          <p:spPr bwMode="auto">
            <a:xfrm rot="-1489761">
              <a:off x="5346" y="4014"/>
              <a:ext cx="348" cy="192"/>
            </a:xfrm>
            <a:prstGeom prst="rect">
              <a:avLst/>
            </a:prstGeom>
          </p:spPr>
          <p:txBody>
            <a:bodyPr wrap="none" fromWordArt="1">
              <a:prstTxWarp prst="textCurveUp">
                <a:avLst>
                  <a:gd name="adj" fmla="val 48259"/>
                </a:avLst>
              </a:prstTxWarp>
            </a:bodyPr>
            <a:lstStyle/>
            <a:p>
              <a:r>
                <a:rPr lang="en-IN" sz="3600" kern="10">
                  <a:ln w="12700" cap="sq">
                    <a:noFill/>
                    <a:round/>
                    <a:headEnd type="none" w="sm" len="sm"/>
                    <a:tailEnd type="none" w="sm" len="sm"/>
                  </a:ln>
                  <a:solidFill>
                    <a:srgbClr val="66FFCC"/>
                  </a:solidFill>
                  <a:effectLst>
                    <a:outerShdw dist="45791" dir="2021404" algn="ctr" rotWithShape="0">
                      <a:srgbClr val="808080"/>
                    </a:outerShdw>
                  </a:effectLst>
                  <a:latin typeface="Arial Black"/>
                </a:rPr>
                <a:t>mssrf</a:t>
              </a:r>
            </a:p>
          </p:txBody>
        </p:sp>
      </p:grpSp>
      <p:pic>
        <p:nvPicPr>
          <p:cNvPr id="26" name="Picture 6" descr="http://www.lansasouthasia.org/lansa/sites/default/files/mssrf-logo-new.jpg"/>
          <p:cNvPicPr>
            <a:picLocks noChangeAspect="1" noChangeArrowheads="1"/>
          </p:cNvPicPr>
          <p:nvPr/>
        </p:nvPicPr>
        <p:blipFill>
          <a:blip r:embed="rId14" cstate="print"/>
          <a:srcRect/>
          <a:stretch>
            <a:fillRect/>
          </a:stretch>
        </p:blipFill>
        <p:spPr bwMode="auto">
          <a:xfrm>
            <a:off x="-76202" y="6043613"/>
            <a:ext cx="1295402" cy="890587"/>
          </a:xfrm>
          <a:prstGeom prst="rect">
            <a:avLst/>
          </a:prstGeom>
          <a:ln>
            <a:noFill/>
          </a:ln>
          <a:effectLst>
            <a:softEdge rad="112500"/>
          </a:effectLst>
        </p:spPr>
      </p:pic>
      <p:sp>
        <p:nvSpPr>
          <p:cNvPr id="19482" name="Rectangle 26"/>
          <p:cNvSpPr>
            <a:spLocks noChangeArrowheads="1"/>
          </p:cNvSpPr>
          <p:nvPr/>
        </p:nvSpPr>
        <p:spPr bwMode="invGray">
          <a:xfrm>
            <a:off x="0" y="6019800"/>
            <a:ext cx="9142413" cy="76200"/>
          </a:xfrm>
          <a:prstGeom prst="rect">
            <a:avLst/>
          </a:prstGeom>
          <a:gradFill rotWithShape="1">
            <a:gsLst>
              <a:gs pos="0">
                <a:schemeClr val="tx2"/>
              </a:gs>
              <a:gs pos="50000">
                <a:srgbClr val="CC3300"/>
              </a:gs>
              <a:gs pos="100000">
                <a:schemeClr val="tx2"/>
              </a:gs>
            </a:gsLst>
            <a:lin ang="0" scaled="1"/>
          </a:gradFill>
          <a:ln w="9525">
            <a:noFill/>
            <a:miter lim="800000"/>
            <a:headEnd/>
            <a:tailEnd/>
          </a:ln>
          <a:effectLst/>
        </p:spPr>
        <p:txBody>
          <a:bodyPr/>
          <a:lstStyle/>
          <a:p>
            <a:pPr>
              <a:defRPr/>
            </a:pPr>
            <a:endParaRPr lang="en-IN"/>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p:timing>
    <p:tnLst>
      <p:par>
        <p:cTn id="1" dur="indefinite" restart="never" nodeType="tmRoot"/>
      </p:par>
    </p:tnLst>
  </p:timing>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defRPr>
      </a:lvl2pPr>
      <a:lvl3pPr algn="ctr" rtl="0" eaLnBrk="0" fontAlgn="base" hangingPunct="0">
        <a:spcBef>
          <a:spcPct val="0"/>
        </a:spcBef>
        <a:spcAft>
          <a:spcPct val="0"/>
        </a:spcAft>
        <a:defRPr kumimoji="1" sz="4400">
          <a:solidFill>
            <a:schemeClr val="tx2"/>
          </a:solidFill>
          <a:latin typeface="Arial" charset="0"/>
        </a:defRPr>
      </a:lvl3pPr>
      <a:lvl4pPr algn="ctr" rtl="0" eaLnBrk="0" fontAlgn="base" hangingPunct="0">
        <a:spcBef>
          <a:spcPct val="0"/>
        </a:spcBef>
        <a:spcAft>
          <a:spcPct val="0"/>
        </a:spcAft>
        <a:defRPr kumimoji="1" sz="4400">
          <a:solidFill>
            <a:schemeClr val="tx2"/>
          </a:solidFill>
          <a:latin typeface="Arial" charset="0"/>
        </a:defRPr>
      </a:lvl4pPr>
      <a:lvl5pPr algn="ctr" rtl="0" eaLnBrk="0" fontAlgn="base" hangingPunct="0">
        <a:spcBef>
          <a:spcPct val="0"/>
        </a:spcBef>
        <a:spcAft>
          <a:spcPct val="0"/>
        </a:spcAft>
        <a:defRPr kumimoji="1" sz="4400">
          <a:solidFill>
            <a:schemeClr val="tx2"/>
          </a:solidFill>
          <a:latin typeface="Arial" charset="0"/>
        </a:defRPr>
      </a:lvl5pPr>
      <a:lvl6pPr marL="457200" algn="ctr" rtl="0" eaLnBrk="0" fontAlgn="base" hangingPunct="0">
        <a:spcBef>
          <a:spcPct val="0"/>
        </a:spcBef>
        <a:spcAft>
          <a:spcPct val="0"/>
        </a:spcAft>
        <a:defRPr kumimoji="1" sz="4400">
          <a:solidFill>
            <a:schemeClr val="tx2"/>
          </a:solidFill>
          <a:latin typeface="Arial" charset="0"/>
        </a:defRPr>
      </a:lvl6pPr>
      <a:lvl7pPr marL="914400" algn="ctr" rtl="0" eaLnBrk="0" fontAlgn="base" hangingPunct="0">
        <a:spcBef>
          <a:spcPct val="0"/>
        </a:spcBef>
        <a:spcAft>
          <a:spcPct val="0"/>
        </a:spcAft>
        <a:defRPr kumimoji="1" sz="4400">
          <a:solidFill>
            <a:schemeClr val="tx2"/>
          </a:solidFill>
          <a:latin typeface="Arial" charset="0"/>
        </a:defRPr>
      </a:lvl7pPr>
      <a:lvl8pPr marL="1371600" algn="ctr" rtl="0" eaLnBrk="0" fontAlgn="base" hangingPunct="0">
        <a:spcBef>
          <a:spcPct val="0"/>
        </a:spcBef>
        <a:spcAft>
          <a:spcPct val="0"/>
        </a:spcAft>
        <a:defRPr kumimoji="1" sz="4400">
          <a:solidFill>
            <a:schemeClr val="tx2"/>
          </a:solidFill>
          <a:latin typeface="Arial" charset="0"/>
        </a:defRPr>
      </a:lvl8pPr>
      <a:lvl9pPr marL="1828800" algn="ctr" rtl="0" eaLnBrk="0" fontAlgn="base" hangingPunct="0">
        <a:spcBef>
          <a:spcPct val="0"/>
        </a:spcBef>
        <a:spcAft>
          <a:spcPct val="0"/>
        </a:spcAft>
        <a:defRPr kumimoji="1"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1288A1-A3B9-40B4-9B8F-EF3ABEC9A440}" type="datetimeFigureOut">
              <a:rPr lang="en-IN" smtClean="0"/>
              <a:pPr/>
              <a:t>29-10-2014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4029C0-4EA7-4397-AE04-7F3644ED453C}"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indexmundi.org/"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6.jpeg"/><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27296" y="48904"/>
            <a:ext cx="9144000" cy="1523494"/>
          </a:xfrm>
          <a:prstGeom prst="rect">
            <a:avLst/>
          </a:prstGeom>
          <a:noFill/>
          <a:ln w="9525">
            <a:noFill/>
            <a:miter lim="800000"/>
            <a:headEnd/>
            <a:tailEnd/>
          </a:ln>
        </p:spPr>
        <p:txBody>
          <a:bodyPr wrap="square">
            <a:spAutoFit/>
          </a:bodyPr>
          <a:lstStyle/>
          <a:p>
            <a:r>
              <a:rPr lang="en-US" sz="2800" dirty="0" smtClean="0">
                <a:solidFill>
                  <a:schemeClr val="tx1"/>
                </a:solidFill>
                <a:latin typeface="Cambria" pitchFamily="18" charset="0"/>
              </a:rPr>
              <a:t>Global Conference – Securing Food for All</a:t>
            </a:r>
          </a:p>
          <a:p>
            <a:r>
              <a:rPr lang="en-US" sz="2800" dirty="0" smtClean="0">
                <a:solidFill>
                  <a:schemeClr val="tx1"/>
                </a:solidFill>
                <a:latin typeface="Cambria" pitchFamily="18" charset="0"/>
              </a:rPr>
              <a:t>Critical Need for Coherence in Policies and Action</a:t>
            </a:r>
          </a:p>
          <a:p>
            <a:r>
              <a:rPr lang="en-US" sz="3600" dirty="0" smtClean="0">
                <a:solidFill>
                  <a:srgbClr val="FFFF00"/>
                </a:solidFill>
                <a:latin typeface="Cambria" pitchFamily="18" charset="0"/>
              </a:rPr>
              <a:t>Club of Rome - Indian National Association</a:t>
            </a:r>
            <a:endParaRPr lang="en-US" sz="3700" dirty="0" smtClean="0">
              <a:solidFill>
                <a:srgbClr val="FFFF00"/>
              </a:solidFill>
              <a:latin typeface="Cambria" pitchFamily="18" charset="0"/>
            </a:endParaRPr>
          </a:p>
        </p:txBody>
      </p:sp>
      <p:sp>
        <p:nvSpPr>
          <p:cNvPr id="2051" name="TextBox 2"/>
          <p:cNvSpPr txBox="1">
            <a:spLocks noChangeArrowheads="1"/>
          </p:cNvSpPr>
          <p:nvPr/>
        </p:nvSpPr>
        <p:spPr bwMode="auto">
          <a:xfrm>
            <a:off x="1447800" y="4800600"/>
            <a:ext cx="6400800" cy="892552"/>
          </a:xfrm>
          <a:prstGeom prst="rect">
            <a:avLst/>
          </a:prstGeom>
          <a:noFill/>
          <a:ln w="9525">
            <a:noFill/>
            <a:miter lim="800000"/>
            <a:headEnd/>
            <a:tailEnd/>
          </a:ln>
        </p:spPr>
        <p:txBody>
          <a:bodyPr wrap="square">
            <a:spAutoFit/>
          </a:bodyPr>
          <a:lstStyle/>
          <a:p>
            <a:pPr>
              <a:spcBef>
                <a:spcPts val="0"/>
              </a:spcBef>
            </a:pPr>
            <a:r>
              <a:rPr lang="en-US" sz="3200" dirty="0" smtClean="0">
                <a:solidFill>
                  <a:schemeClr val="accent2">
                    <a:lumMod val="75000"/>
                  </a:schemeClr>
                </a:solidFill>
                <a:latin typeface="Cambria" pitchFamily="18" charset="0"/>
                <a:ea typeface="Cambria Math" pitchFamily="18" charset="0"/>
                <a:cs typeface="Cambria Math" pitchFamily="18" charset="0"/>
              </a:rPr>
              <a:t>Prof  M </a:t>
            </a:r>
            <a:r>
              <a:rPr lang="en-US" sz="3200" dirty="0">
                <a:solidFill>
                  <a:schemeClr val="accent2">
                    <a:lumMod val="75000"/>
                  </a:schemeClr>
                </a:solidFill>
                <a:latin typeface="Cambria" pitchFamily="18" charset="0"/>
                <a:ea typeface="Cambria Math" pitchFamily="18" charset="0"/>
                <a:cs typeface="Cambria Math" pitchFamily="18" charset="0"/>
              </a:rPr>
              <a:t>S </a:t>
            </a:r>
            <a:r>
              <a:rPr lang="en-US" sz="3200" dirty="0" smtClean="0">
                <a:solidFill>
                  <a:schemeClr val="accent2">
                    <a:lumMod val="75000"/>
                  </a:schemeClr>
                </a:solidFill>
                <a:latin typeface="Cambria" pitchFamily="18" charset="0"/>
                <a:ea typeface="Cambria Math" pitchFamily="18" charset="0"/>
                <a:cs typeface="Cambria Math" pitchFamily="18" charset="0"/>
              </a:rPr>
              <a:t>Swaminathan, FNA, FRS</a:t>
            </a:r>
          </a:p>
          <a:p>
            <a:pPr>
              <a:spcBef>
                <a:spcPts val="0"/>
              </a:spcBef>
            </a:pPr>
            <a:r>
              <a:rPr lang="en-US" sz="2000" dirty="0" smtClean="0">
                <a:solidFill>
                  <a:schemeClr val="tx1"/>
                </a:solidFill>
                <a:latin typeface="Cambria" pitchFamily="18" charset="0"/>
                <a:ea typeface="Cambria Math" pitchFamily="18" charset="0"/>
                <a:cs typeface="Cambria Math" pitchFamily="18" charset="0"/>
              </a:rPr>
              <a:t>UNESCO Chair in </a:t>
            </a:r>
            <a:r>
              <a:rPr lang="en-US" sz="2000" dirty="0" err="1" smtClean="0">
                <a:solidFill>
                  <a:schemeClr val="tx1"/>
                </a:solidFill>
                <a:latin typeface="Cambria" pitchFamily="18" charset="0"/>
                <a:ea typeface="Cambria Math" pitchFamily="18" charset="0"/>
                <a:cs typeface="Cambria Math" pitchFamily="18" charset="0"/>
              </a:rPr>
              <a:t>Ecotechnology</a:t>
            </a:r>
            <a:r>
              <a:rPr lang="en-US" sz="2000" dirty="0" smtClean="0">
                <a:solidFill>
                  <a:schemeClr val="tx1"/>
                </a:solidFill>
                <a:latin typeface="Cambria" pitchFamily="18" charset="0"/>
                <a:ea typeface="Cambria Math" pitchFamily="18" charset="0"/>
                <a:cs typeface="Cambria Math" pitchFamily="18" charset="0"/>
              </a:rPr>
              <a:t>, MSSRF, Chennai</a:t>
            </a:r>
            <a:endParaRPr lang="en-IN" dirty="0">
              <a:solidFill>
                <a:schemeClr val="tx1"/>
              </a:solidFill>
              <a:latin typeface="Cambria" pitchFamily="18" charset="0"/>
              <a:ea typeface="Cambria Math" pitchFamily="18" charset="0"/>
              <a:cs typeface="Cambria Math" pitchFamily="18" charset="0"/>
            </a:endParaRPr>
          </a:p>
        </p:txBody>
      </p:sp>
      <p:sp>
        <p:nvSpPr>
          <p:cNvPr id="2053" name="TextBox 4"/>
          <p:cNvSpPr txBox="1">
            <a:spLocks noChangeArrowheads="1"/>
          </p:cNvSpPr>
          <p:nvPr/>
        </p:nvSpPr>
        <p:spPr bwMode="auto">
          <a:xfrm>
            <a:off x="1828800" y="1853625"/>
            <a:ext cx="5486400" cy="584775"/>
          </a:xfrm>
          <a:prstGeom prst="rect">
            <a:avLst/>
          </a:prstGeom>
          <a:noFill/>
          <a:ln w="9525">
            <a:noFill/>
            <a:miter lim="800000"/>
            <a:headEnd/>
            <a:tailEnd/>
          </a:ln>
        </p:spPr>
        <p:txBody>
          <a:bodyPr>
            <a:spAutoFit/>
          </a:bodyPr>
          <a:lstStyle/>
          <a:p>
            <a:r>
              <a:rPr lang="en-US" sz="3200" i="1" dirty="0" smtClean="0">
                <a:solidFill>
                  <a:schemeClr val="tx1"/>
                </a:solidFill>
                <a:latin typeface="Cambria" pitchFamily="18" charset="0"/>
              </a:rPr>
              <a:t>New Delhi, 30 October 2014</a:t>
            </a:r>
            <a:endParaRPr lang="en-IN" sz="3200" dirty="0">
              <a:solidFill>
                <a:schemeClr val="tx1"/>
              </a:solidFill>
            </a:endParaRPr>
          </a:p>
        </p:txBody>
      </p:sp>
      <p:sp>
        <p:nvSpPr>
          <p:cNvPr id="6" name="Rectangle 5"/>
          <p:cNvSpPr>
            <a:spLocks noChangeArrowheads="1"/>
          </p:cNvSpPr>
          <p:nvPr/>
        </p:nvSpPr>
        <p:spPr bwMode="auto">
          <a:xfrm>
            <a:off x="533400" y="2621340"/>
            <a:ext cx="8153400" cy="1569660"/>
          </a:xfrm>
          <a:prstGeom prst="rect">
            <a:avLst/>
          </a:prstGeom>
          <a:noFill/>
          <a:ln w="9525">
            <a:noFill/>
            <a:miter lim="800000"/>
            <a:headEnd/>
            <a:tailEnd/>
          </a:ln>
        </p:spPr>
        <p:txBody>
          <a:bodyPr wrap="square">
            <a:spAutoFit/>
          </a:bodyPr>
          <a:lstStyle/>
          <a:p>
            <a:r>
              <a:rPr lang="en-IN" sz="4800" dirty="0" smtClean="0">
                <a:solidFill>
                  <a:srgbClr val="FFFF00"/>
                </a:solidFill>
                <a:latin typeface="Harrington" pitchFamily="82" charset="0"/>
              </a:rPr>
              <a:t>Achieving the Zero Hunger Challenge</a:t>
            </a:r>
            <a:endParaRPr lang="en-IN" sz="4400" dirty="0" smtClean="0">
              <a:solidFill>
                <a:srgbClr val="FFFF00"/>
              </a:solidFill>
              <a:latin typeface="Harrington" pitchFamily="82" charset="0"/>
            </a:endParaRPr>
          </a:p>
        </p:txBody>
      </p:sp>
      <p:sp>
        <p:nvSpPr>
          <p:cNvPr id="7" name="Line 7"/>
          <p:cNvSpPr>
            <a:spLocks noChangeShapeType="1"/>
          </p:cNvSpPr>
          <p:nvPr/>
        </p:nvSpPr>
        <p:spPr bwMode="auto">
          <a:xfrm>
            <a:off x="0" y="1600200"/>
            <a:ext cx="9144000" cy="0"/>
          </a:xfrm>
          <a:prstGeom prst="line">
            <a:avLst/>
          </a:prstGeom>
          <a:noFill/>
          <a:ln w="57150" cmpd="thinThick">
            <a:solidFill>
              <a:schemeClr val="accent2"/>
            </a:solidFill>
            <a:round/>
            <a:headEnd/>
            <a:tailEnd/>
          </a:ln>
          <a:effectLst/>
        </p:spPr>
        <p:txBody>
          <a:bodyPr wrap="none"/>
          <a:lstStyle/>
          <a:p>
            <a:endParaRPr lang="en-IN"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04736" y="6248400"/>
            <a:ext cx="2848664" cy="338554"/>
          </a:xfrm>
          <a:prstGeom prst="rect">
            <a:avLst/>
          </a:prstGeom>
          <a:noFill/>
        </p:spPr>
        <p:txBody>
          <a:bodyPr wrap="none" rtlCol="0">
            <a:spAutoFit/>
          </a:bodyPr>
          <a:lstStyle/>
          <a:p>
            <a:r>
              <a:rPr lang="en-US" sz="1600" i="1" dirty="0" smtClean="0">
                <a:solidFill>
                  <a:srgbClr val="00FF00"/>
                </a:solidFill>
                <a:latin typeface="Cambria" pitchFamily="18" charset="0"/>
              </a:rPr>
              <a:t>Source : National Geographic</a:t>
            </a:r>
            <a:endParaRPr lang="en-IN" sz="1600" i="1" dirty="0">
              <a:solidFill>
                <a:srgbClr val="00FF00"/>
              </a:solidFill>
              <a:latin typeface="Cambria" pitchFamily="18" charset="0"/>
            </a:endParaRPr>
          </a:p>
        </p:txBody>
      </p:sp>
      <p:sp>
        <p:nvSpPr>
          <p:cNvPr id="4" name="TextBox 3"/>
          <p:cNvSpPr txBox="1"/>
          <p:nvPr/>
        </p:nvSpPr>
        <p:spPr>
          <a:xfrm>
            <a:off x="304800" y="914400"/>
            <a:ext cx="8534400" cy="4870564"/>
          </a:xfrm>
          <a:prstGeom prst="rect">
            <a:avLst/>
          </a:prstGeom>
          <a:noFill/>
        </p:spPr>
        <p:txBody>
          <a:bodyPr wrap="square" rtlCol="0">
            <a:spAutoFit/>
          </a:bodyPr>
          <a:lstStyle/>
          <a:p>
            <a:pPr marL="536575" indent="-536575" algn="just">
              <a:lnSpc>
                <a:spcPct val="150000"/>
              </a:lnSpc>
              <a:buClr>
                <a:srgbClr val="66FF66"/>
              </a:buClr>
              <a:buFont typeface="Courier New" pitchFamily="49" charset="0"/>
              <a:buChar char="o"/>
            </a:pPr>
            <a:r>
              <a:rPr lang="en-US" sz="2300" dirty="0" smtClean="0">
                <a:solidFill>
                  <a:schemeClr val="tx1"/>
                </a:solidFill>
                <a:latin typeface="Cambria" pitchFamily="18" charset="0"/>
              </a:rPr>
              <a:t>Farming is the world’s largest private sector enterprise</a:t>
            </a:r>
          </a:p>
          <a:p>
            <a:pPr marL="536575" indent="-536575" algn="just">
              <a:lnSpc>
                <a:spcPct val="150000"/>
              </a:lnSpc>
              <a:buClr>
                <a:srgbClr val="66FF66"/>
              </a:buClr>
              <a:buFont typeface="Courier New" pitchFamily="49" charset="0"/>
              <a:buChar char="o"/>
            </a:pPr>
            <a:r>
              <a:rPr lang="en-US" sz="2300" dirty="0" smtClean="0">
                <a:solidFill>
                  <a:schemeClr val="tx1"/>
                </a:solidFill>
                <a:latin typeface="Cambria" pitchFamily="18" charset="0"/>
              </a:rPr>
              <a:t>Only 55% of global crops go to nourish people</a:t>
            </a:r>
          </a:p>
          <a:p>
            <a:pPr marL="536575" indent="-536575" algn="just">
              <a:lnSpc>
                <a:spcPct val="150000"/>
              </a:lnSpc>
              <a:buClr>
                <a:srgbClr val="66FF66"/>
              </a:buClr>
              <a:buFont typeface="Courier New" pitchFamily="49" charset="0"/>
              <a:buChar char="o"/>
            </a:pPr>
            <a:r>
              <a:rPr lang="en-US" sz="2300" dirty="0" smtClean="0">
                <a:solidFill>
                  <a:schemeClr val="tx1"/>
                </a:solidFill>
                <a:latin typeface="Cambria" pitchFamily="18" charset="0"/>
              </a:rPr>
              <a:t>48 million Americans rely on food assistance</a:t>
            </a:r>
          </a:p>
          <a:p>
            <a:pPr marL="536575" indent="-536575" algn="just">
              <a:lnSpc>
                <a:spcPct val="150000"/>
              </a:lnSpc>
              <a:buClr>
                <a:srgbClr val="66FF66"/>
              </a:buClr>
              <a:buFont typeface="Courier New" pitchFamily="49" charset="0"/>
              <a:buChar char="o"/>
            </a:pPr>
            <a:r>
              <a:rPr lang="en-US" sz="2300" dirty="0" smtClean="0">
                <a:solidFill>
                  <a:schemeClr val="tx1"/>
                </a:solidFill>
                <a:latin typeface="Cambria" pitchFamily="18" charset="0"/>
              </a:rPr>
              <a:t>Rice is Earth’s most important food crop</a:t>
            </a:r>
          </a:p>
          <a:p>
            <a:pPr marL="536575" indent="-536575" algn="just">
              <a:lnSpc>
                <a:spcPct val="150000"/>
              </a:lnSpc>
              <a:buClr>
                <a:srgbClr val="66FF66"/>
              </a:buClr>
              <a:buFont typeface="Courier New" pitchFamily="49" charset="0"/>
              <a:buChar char="o"/>
            </a:pPr>
            <a:r>
              <a:rPr lang="en-US" sz="2300" dirty="0" smtClean="0">
                <a:solidFill>
                  <a:schemeClr val="tx1"/>
                </a:solidFill>
                <a:latin typeface="Cambria" pitchFamily="18" charset="0"/>
              </a:rPr>
              <a:t>65% of Africa’s labor force works in agriculture</a:t>
            </a:r>
          </a:p>
          <a:p>
            <a:pPr marL="536575" indent="-536575" algn="just">
              <a:lnSpc>
                <a:spcPct val="150000"/>
              </a:lnSpc>
              <a:buClr>
                <a:srgbClr val="66FF66"/>
              </a:buClr>
              <a:buFont typeface="Courier New" pitchFamily="49" charset="0"/>
              <a:buChar char="o"/>
            </a:pPr>
            <a:r>
              <a:rPr lang="en-US" sz="2300" dirty="0" smtClean="0">
                <a:solidFill>
                  <a:schemeClr val="tx1"/>
                </a:solidFill>
                <a:latin typeface="Cambria" pitchFamily="18" charset="0"/>
              </a:rPr>
              <a:t>Nearly 100% of all </a:t>
            </a:r>
            <a:r>
              <a:rPr lang="en-US" sz="2300" dirty="0" err="1" smtClean="0">
                <a:solidFill>
                  <a:schemeClr val="tx1"/>
                </a:solidFill>
                <a:latin typeface="Cambria" pitchFamily="18" charset="0"/>
              </a:rPr>
              <a:t>biofuels</a:t>
            </a:r>
            <a:r>
              <a:rPr lang="en-US" sz="2300" dirty="0" smtClean="0">
                <a:solidFill>
                  <a:schemeClr val="tx1"/>
                </a:solidFill>
                <a:latin typeface="Cambria" pitchFamily="18" charset="0"/>
              </a:rPr>
              <a:t> come from food crops</a:t>
            </a:r>
          </a:p>
          <a:p>
            <a:pPr marL="536575" indent="-536575" algn="just">
              <a:lnSpc>
                <a:spcPct val="150000"/>
              </a:lnSpc>
              <a:buClr>
                <a:srgbClr val="66FF66"/>
              </a:buClr>
              <a:buFont typeface="Courier New" pitchFamily="49" charset="0"/>
              <a:buChar char="o"/>
            </a:pPr>
            <a:r>
              <a:rPr lang="en-US" sz="2300" dirty="0" smtClean="0">
                <a:solidFill>
                  <a:schemeClr val="tx1"/>
                </a:solidFill>
                <a:latin typeface="Cambria" pitchFamily="18" charset="0"/>
              </a:rPr>
              <a:t>Half of all food waste in the UK comes from private homes</a:t>
            </a:r>
          </a:p>
          <a:p>
            <a:pPr marL="536575" indent="-536575" algn="just">
              <a:lnSpc>
                <a:spcPct val="150000"/>
              </a:lnSpc>
              <a:buClr>
                <a:srgbClr val="66FF66"/>
              </a:buClr>
              <a:buFont typeface="Courier New" pitchFamily="49" charset="0"/>
              <a:buChar char="o"/>
            </a:pPr>
            <a:r>
              <a:rPr lang="en-US" sz="2300" dirty="0" smtClean="0">
                <a:solidFill>
                  <a:schemeClr val="tx1"/>
                </a:solidFill>
                <a:latin typeface="Cambria" pitchFamily="18" charset="0"/>
              </a:rPr>
              <a:t>One in eight people – 805 million worldwide – goes to bed hungry every night</a:t>
            </a:r>
            <a:endParaRPr lang="en-IN" sz="2300" dirty="0" smtClean="0">
              <a:solidFill>
                <a:schemeClr val="tx1"/>
              </a:solidFill>
              <a:latin typeface="Cambria" pitchFamily="18" charset="0"/>
            </a:endParaRPr>
          </a:p>
        </p:txBody>
      </p:sp>
      <p:sp>
        <p:nvSpPr>
          <p:cNvPr id="5" name="TextBox 4"/>
          <p:cNvSpPr txBox="1"/>
          <p:nvPr/>
        </p:nvSpPr>
        <p:spPr>
          <a:xfrm>
            <a:off x="930635" y="76200"/>
            <a:ext cx="7283149" cy="584775"/>
          </a:xfrm>
          <a:prstGeom prst="rect">
            <a:avLst/>
          </a:prstGeom>
          <a:noFill/>
        </p:spPr>
        <p:txBody>
          <a:bodyPr wrap="none" rtlCol="0">
            <a:spAutoFit/>
          </a:bodyPr>
          <a:lstStyle/>
          <a:p>
            <a:r>
              <a:rPr lang="en-US" sz="3200" dirty="0" smtClean="0">
                <a:solidFill>
                  <a:srgbClr val="FFFF00"/>
                </a:solidFill>
                <a:latin typeface="Cambria" pitchFamily="18" charset="0"/>
              </a:rPr>
              <a:t>Dimensions of Zero Hunger Challenge</a:t>
            </a:r>
            <a:endParaRPr lang="en-IN" sz="3200" dirty="0">
              <a:solidFill>
                <a:srgbClr val="FFFF00"/>
              </a:solidFill>
              <a:latin typeface="Cambria" pitchFamily="18" charset="0"/>
            </a:endParaRPr>
          </a:p>
        </p:txBody>
      </p:sp>
      <p:sp>
        <p:nvSpPr>
          <p:cNvPr id="6" name="Line 7"/>
          <p:cNvSpPr>
            <a:spLocks noChangeShapeType="1"/>
          </p:cNvSpPr>
          <p:nvPr/>
        </p:nvSpPr>
        <p:spPr bwMode="auto">
          <a:xfrm>
            <a:off x="0" y="762000"/>
            <a:ext cx="9144000" cy="0"/>
          </a:xfrm>
          <a:prstGeom prst="line">
            <a:avLst/>
          </a:prstGeom>
          <a:noFill/>
          <a:ln w="57150" cmpd="thinThick">
            <a:solidFill>
              <a:schemeClr val="accent2"/>
            </a:solidFill>
            <a:round/>
            <a:headEnd/>
            <a:tailEnd/>
          </a:ln>
          <a:effectLst/>
        </p:spPr>
        <p:txBody>
          <a:bodyPr wrap="none"/>
          <a:lstStyle/>
          <a:p>
            <a:endParaRPr lang="en-IN"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457200" y="152400"/>
            <a:ext cx="8229600" cy="705872"/>
          </a:xfrm>
          <a:prstGeom prst="rect">
            <a:avLst/>
          </a:prstGeom>
        </p:spPr>
        <p:txBody>
          <a:bodyPr>
            <a:normAutofit fontScale="975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sz="3300" i="0" u="none" strike="noStrike" kern="0" cap="none" spc="0" normalizeH="0" baseline="0" noProof="0" dirty="0" smtClean="0">
                <a:ln>
                  <a:noFill/>
                </a:ln>
                <a:solidFill>
                  <a:srgbClr val="FFFF00"/>
                </a:solidFill>
                <a:effectLst/>
                <a:uLnTx/>
                <a:uFillTx/>
                <a:latin typeface="Cambria" pitchFamily="18" charset="0"/>
                <a:ea typeface="+mj-ea"/>
                <a:cs typeface="+mj-cs"/>
              </a:rPr>
              <a:t>Malnutrition in Young Children</a:t>
            </a:r>
            <a:endParaRPr kumimoji="1" lang="en-US" sz="4400" i="0" u="none" strike="noStrike" kern="0" cap="none" spc="0" normalizeH="0" baseline="0" noProof="0" dirty="0">
              <a:ln>
                <a:noFill/>
              </a:ln>
              <a:solidFill>
                <a:srgbClr val="FFFF00"/>
              </a:solidFill>
              <a:effectLst/>
              <a:uLnTx/>
              <a:uFillTx/>
              <a:latin typeface="Cambria" pitchFamily="18" charset="0"/>
              <a:ea typeface="+mj-ea"/>
              <a:cs typeface="+mj-cs"/>
            </a:endParaRPr>
          </a:p>
        </p:txBody>
      </p:sp>
      <p:sp>
        <p:nvSpPr>
          <p:cNvPr id="6" name="Content Placeholder 3"/>
          <p:cNvSpPr txBox="1">
            <a:spLocks/>
          </p:cNvSpPr>
          <p:nvPr/>
        </p:nvSpPr>
        <p:spPr>
          <a:xfrm>
            <a:off x="381000" y="1143001"/>
            <a:ext cx="8229600" cy="4343399"/>
          </a:xfrm>
          <a:prstGeom prst="rect">
            <a:avLst/>
          </a:prstGeom>
        </p:spPr>
        <p:txBody>
          <a:bodyPr>
            <a:normAutofit/>
          </a:bodyPr>
          <a:lstStyle/>
          <a:p>
            <a:pPr marL="342900" marR="0" lvl="0" indent="-342900" algn="just" defTabSz="914400" rtl="0" eaLnBrk="0" fontAlgn="base" latinLnBrk="0" hangingPunct="0">
              <a:lnSpc>
                <a:spcPct val="100000"/>
              </a:lnSpc>
              <a:spcBef>
                <a:spcPct val="20000"/>
              </a:spcBef>
              <a:spcAft>
                <a:spcPct val="0"/>
              </a:spcAft>
              <a:buClr>
                <a:srgbClr val="00FF00"/>
              </a:buClr>
              <a:buSzTx/>
              <a:buFont typeface="Courier New" pitchFamily="49" charset="0"/>
              <a:buChar char="o"/>
              <a:tabLst/>
              <a:defRPr/>
            </a:pPr>
            <a:r>
              <a:rPr kumimoji="1" lang="en-US" sz="2800" b="0" i="0" u="none" strike="noStrike" kern="0" cap="none" spc="0" normalizeH="0" baseline="0" noProof="0" dirty="0" smtClean="0">
                <a:ln>
                  <a:noFill/>
                </a:ln>
                <a:solidFill>
                  <a:schemeClr val="tx1"/>
                </a:solidFill>
                <a:effectLst/>
                <a:uLnTx/>
                <a:uFillTx/>
                <a:latin typeface="Cambria" pitchFamily="18" charset="0"/>
              </a:rPr>
              <a:t>According to NFHS-3, ~45% of children in India under 3 years were stunted and undernourished</a:t>
            </a:r>
          </a:p>
          <a:p>
            <a:pPr marL="342900" marR="0" lvl="0" indent="-342900" algn="just" defTabSz="914400" rtl="0" eaLnBrk="0" fontAlgn="base" latinLnBrk="0" hangingPunct="0">
              <a:lnSpc>
                <a:spcPct val="100000"/>
              </a:lnSpc>
              <a:spcBef>
                <a:spcPct val="20000"/>
              </a:spcBef>
              <a:spcAft>
                <a:spcPct val="0"/>
              </a:spcAft>
              <a:buClr>
                <a:srgbClr val="00FF00"/>
              </a:buClr>
              <a:buSzTx/>
              <a:buFont typeface="Courier New" pitchFamily="49" charset="0"/>
              <a:buChar char="o"/>
              <a:tabLst/>
              <a:defRPr/>
            </a:pPr>
            <a:r>
              <a:rPr kumimoji="1" lang="en-US" sz="2800" b="0" i="0" u="none" strike="noStrike" kern="0" cap="none" spc="0" normalizeH="0" baseline="0" noProof="0" dirty="0" smtClean="0">
                <a:ln>
                  <a:noFill/>
                </a:ln>
                <a:solidFill>
                  <a:schemeClr val="tx1"/>
                </a:solidFill>
                <a:effectLst/>
                <a:uLnTx/>
                <a:uFillTx/>
                <a:latin typeface="Cambria" pitchFamily="18" charset="0"/>
              </a:rPr>
              <a:t>One in 3 malnourished children live in India</a:t>
            </a:r>
          </a:p>
          <a:p>
            <a:pPr marL="342900" marR="0" lvl="0" indent="-342900" algn="just" defTabSz="914400" rtl="0" eaLnBrk="0" fontAlgn="base" latinLnBrk="0" hangingPunct="0">
              <a:lnSpc>
                <a:spcPct val="100000"/>
              </a:lnSpc>
              <a:spcBef>
                <a:spcPct val="20000"/>
              </a:spcBef>
              <a:spcAft>
                <a:spcPct val="0"/>
              </a:spcAft>
              <a:buClr>
                <a:srgbClr val="00FF00"/>
              </a:buClr>
              <a:buSzTx/>
              <a:buFont typeface="Courier New" pitchFamily="49" charset="0"/>
              <a:buChar char="o"/>
              <a:tabLst/>
              <a:defRPr/>
            </a:pPr>
            <a:r>
              <a:rPr kumimoji="1" lang="en-US" sz="2800" b="0" i="0" u="none" strike="noStrike" kern="0" cap="none" spc="0" normalizeH="0" baseline="0" noProof="0" dirty="0" smtClean="0">
                <a:ln>
                  <a:noFill/>
                </a:ln>
                <a:solidFill>
                  <a:schemeClr val="tx1"/>
                </a:solidFill>
                <a:effectLst/>
                <a:uLnTx/>
                <a:uFillTx/>
                <a:latin typeface="Cambria" pitchFamily="18" charset="0"/>
              </a:rPr>
              <a:t>Under-nutrition is associated with half of under-5 deaths worldwide</a:t>
            </a:r>
          </a:p>
          <a:p>
            <a:pPr marL="342900" marR="0" lvl="0" indent="-342900" algn="just" defTabSz="914400" rtl="0" eaLnBrk="0" fontAlgn="base" latinLnBrk="0" hangingPunct="0">
              <a:lnSpc>
                <a:spcPct val="100000"/>
              </a:lnSpc>
              <a:spcBef>
                <a:spcPct val="20000"/>
              </a:spcBef>
              <a:spcAft>
                <a:spcPct val="0"/>
              </a:spcAft>
              <a:buClr>
                <a:srgbClr val="00FF00"/>
              </a:buClr>
              <a:buSzTx/>
              <a:buFont typeface="Courier New" pitchFamily="49" charset="0"/>
              <a:buChar char="o"/>
              <a:tabLst/>
              <a:defRPr/>
            </a:pPr>
            <a:r>
              <a:rPr kumimoji="1" lang="en-US" sz="2800" b="0" i="0" u="none" strike="noStrike" kern="0" cap="none" spc="0" normalizeH="0" baseline="0" noProof="0" dirty="0" smtClean="0">
                <a:ln>
                  <a:noFill/>
                </a:ln>
                <a:solidFill>
                  <a:schemeClr val="tx1"/>
                </a:solidFill>
                <a:effectLst/>
                <a:uLnTx/>
                <a:uFillTx/>
                <a:latin typeface="Cambria" pitchFamily="18" charset="0"/>
              </a:rPr>
              <a:t>Long-term effects of early malnutrition include cognitive and physical growth deficits across multiple generations and reduction in immunity to infections and childhood vaccines </a:t>
            </a:r>
          </a:p>
        </p:txBody>
      </p:sp>
      <p:sp>
        <p:nvSpPr>
          <p:cNvPr id="7" name="Line 7"/>
          <p:cNvSpPr>
            <a:spLocks noChangeShapeType="1"/>
          </p:cNvSpPr>
          <p:nvPr/>
        </p:nvSpPr>
        <p:spPr bwMode="auto">
          <a:xfrm>
            <a:off x="0" y="914400"/>
            <a:ext cx="9144000" cy="0"/>
          </a:xfrm>
          <a:prstGeom prst="line">
            <a:avLst/>
          </a:prstGeom>
          <a:noFill/>
          <a:ln w="57150" cmpd="thinThick">
            <a:solidFill>
              <a:schemeClr val="accent2"/>
            </a:solidFill>
            <a:round/>
            <a:headEnd/>
            <a:tailEnd/>
          </a:ln>
          <a:effectLst/>
        </p:spPr>
        <p:txBody>
          <a:bodyPr wrap="none"/>
          <a:lstStyle/>
          <a:p>
            <a:endParaRPr lang="en-IN" dirty="0"/>
          </a:p>
        </p:txBody>
      </p:sp>
      <p:sp>
        <p:nvSpPr>
          <p:cNvPr id="8" name="Rectangle 7"/>
          <p:cNvSpPr/>
          <p:nvPr/>
        </p:nvSpPr>
        <p:spPr>
          <a:xfrm>
            <a:off x="4800600" y="6138446"/>
            <a:ext cx="3657600" cy="338554"/>
          </a:xfrm>
          <a:prstGeom prst="rect">
            <a:avLst/>
          </a:prstGeom>
        </p:spPr>
        <p:txBody>
          <a:bodyPr wrap="square">
            <a:spAutoFit/>
          </a:bodyPr>
          <a:lstStyle/>
          <a:p>
            <a:pPr marL="0" lvl="1" algn="l" eaLnBrk="0" hangingPunct="0">
              <a:spcBef>
                <a:spcPct val="20000"/>
              </a:spcBef>
              <a:defRPr/>
            </a:pPr>
            <a:r>
              <a:rPr kumimoji="1" lang="en-US" sz="1600" b="0" i="1" kern="0" dirty="0" smtClean="0">
                <a:solidFill>
                  <a:srgbClr val="66FF66"/>
                </a:solidFill>
                <a:latin typeface="Cambria" pitchFamily="18" charset="0"/>
              </a:rPr>
              <a:t>Richard SA </a:t>
            </a:r>
            <a:r>
              <a:rPr kumimoji="1" lang="en-US" sz="1600" b="0" i="1" kern="0" dirty="0" err="1" smtClean="0">
                <a:solidFill>
                  <a:srgbClr val="66FF66"/>
                </a:solidFill>
                <a:latin typeface="Cambria" pitchFamily="18" charset="0"/>
              </a:rPr>
              <a:t>Clin</a:t>
            </a:r>
            <a:r>
              <a:rPr kumimoji="1" lang="en-US" sz="1600" b="0" i="1" kern="0" dirty="0" smtClean="0">
                <a:solidFill>
                  <a:srgbClr val="66FF66"/>
                </a:solidFill>
                <a:latin typeface="Cambria" pitchFamily="18" charset="0"/>
              </a:rPr>
              <a:t> Infect </a:t>
            </a:r>
            <a:r>
              <a:rPr kumimoji="1" lang="en-US" sz="1600" b="0" i="1" kern="0" dirty="0" err="1" smtClean="0">
                <a:solidFill>
                  <a:srgbClr val="66FF66"/>
                </a:solidFill>
                <a:latin typeface="Cambria" pitchFamily="18" charset="0"/>
              </a:rPr>
              <a:t>Dis</a:t>
            </a:r>
            <a:r>
              <a:rPr kumimoji="1" lang="en-US" sz="1600" b="0" i="1" kern="0" dirty="0" smtClean="0">
                <a:solidFill>
                  <a:srgbClr val="66FF66"/>
                </a:solidFill>
                <a:latin typeface="Cambria" pitchFamily="18" charset="0"/>
              </a:rPr>
              <a:t> 2014, NFHS 3,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239000" cy="817294"/>
          </a:xfrm>
        </p:spPr>
        <p:txBody>
          <a:bodyPr>
            <a:noAutofit/>
          </a:bodyPr>
          <a:lstStyle/>
          <a:p>
            <a:r>
              <a:rPr lang="en-US" sz="3200" b="1" dirty="0" smtClean="0">
                <a:solidFill>
                  <a:srgbClr val="FFFF00"/>
                </a:solidFill>
                <a:latin typeface="Cambria" pitchFamily="18" charset="0"/>
              </a:rPr>
              <a:t>Disease Management : Need for a Food-cum-Drug approach</a:t>
            </a:r>
            <a:endParaRPr lang="en-US" sz="3200" b="1" dirty="0">
              <a:solidFill>
                <a:srgbClr val="FFFF00"/>
              </a:solidFill>
              <a:latin typeface="Cambria" pitchFamily="18" charset="0"/>
            </a:endParaRPr>
          </a:p>
        </p:txBody>
      </p:sp>
      <p:sp>
        <p:nvSpPr>
          <p:cNvPr id="3" name="Content Placeholder 2"/>
          <p:cNvSpPr>
            <a:spLocks noGrp="1"/>
          </p:cNvSpPr>
          <p:nvPr>
            <p:ph idx="1"/>
          </p:nvPr>
        </p:nvSpPr>
        <p:spPr>
          <a:xfrm>
            <a:off x="381000" y="1143000"/>
            <a:ext cx="8229600" cy="4953000"/>
          </a:xfrm>
        </p:spPr>
        <p:txBody>
          <a:bodyPr>
            <a:noAutofit/>
          </a:bodyPr>
          <a:lstStyle/>
          <a:p>
            <a:pPr algn="just">
              <a:buClr>
                <a:srgbClr val="66FF66"/>
              </a:buClr>
              <a:buFont typeface="Courier New" pitchFamily="49" charset="0"/>
              <a:buChar char="o"/>
            </a:pPr>
            <a:r>
              <a:rPr lang="en-US" sz="2300" dirty="0" smtClean="0">
                <a:latin typeface="Cambria" pitchFamily="18" charset="0"/>
              </a:rPr>
              <a:t>Good nutritional status is the best “vaccine” against TB</a:t>
            </a:r>
          </a:p>
          <a:p>
            <a:pPr algn="just">
              <a:buClr>
                <a:srgbClr val="66FF66"/>
              </a:buClr>
              <a:buFont typeface="Courier New" pitchFamily="49" charset="0"/>
              <a:buChar char="o"/>
            </a:pPr>
            <a:r>
              <a:rPr lang="en-US" sz="2300" dirty="0" smtClean="0">
                <a:latin typeface="Cambria" pitchFamily="18" charset="0"/>
              </a:rPr>
              <a:t>Under-nutrition increases the risk of developing tuberculosis</a:t>
            </a:r>
          </a:p>
          <a:p>
            <a:pPr algn="just">
              <a:buClr>
                <a:srgbClr val="66FF66"/>
              </a:buClr>
              <a:buFont typeface="Courier New" pitchFamily="49" charset="0"/>
              <a:buChar char="o"/>
            </a:pPr>
            <a:endParaRPr lang="en-US" sz="1400" dirty="0" smtClean="0">
              <a:latin typeface="Cambria" pitchFamily="18" charset="0"/>
            </a:endParaRPr>
          </a:p>
          <a:p>
            <a:pPr lvl="1" algn="just">
              <a:buClr>
                <a:srgbClr val="00FF00"/>
              </a:buClr>
              <a:buFont typeface="Arial" pitchFamily="34" charset="0"/>
              <a:buChar char="•"/>
            </a:pPr>
            <a:r>
              <a:rPr lang="en-US" sz="2300" dirty="0" smtClean="0">
                <a:latin typeface="Cambria" pitchFamily="18" charset="0"/>
              </a:rPr>
              <a:t>Using data from many countries, a significant log-linear relationship was found between low BMI and incidence of TB</a:t>
            </a:r>
          </a:p>
          <a:p>
            <a:pPr lvl="1" algn="just">
              <a:buClr>
                <a:srgbClr val="00FF00"/>
              </a:buClr>
              <a:buFont typeface="Arial" pitchFamily="34" charset="0"/>
              <a:buChar char="•"/>
            </a:pPr>
            <a:r>
              <a:rPr lang="en-US" sz="2300" dirty="0" smtClean="0">
                <a:latin typeface="Cambria" pitchFamily="18" charset="0"/>
              </a:rPr>
              <a:t>In India, TB is 4 times more common in the lowest socio-economic quintile than the highest</a:t>
            </a:r>
          </a:p>
          <a:p>
            <a:pPr lvl="1" algn="just">
              <a:buClr>
                <a:srgbClr val="00FF00"/>
              </a:buClr>
              <a:buFont typeface="Arial" pitchFamily="34" charset="0"/>
              <a:buChar char="•"/>
            </a:pPr>
            <a:r>
              <a:rPr lang="en-US" sz="2300" dirty="0">
                <a:latin typeface="Cambria" pitchFamily="18" charset="0"/>
              </a:rPr>
              <a:t>~</a:t>
            </a:r>
            <a:r>
              <a:rPr lang="en-US" sz="2300" dirty="0" smtClean="0">
                <a:latin typeface="Cambria" pitchFamily="18" charset="0"/>
              </a:rPr>
              <a:t>55% of TB cases in India are attributable to under-nutrition: higher in rural areas and among scheduled castes and tribes</a:t>
            </a:r>
          </a:p>
          <a:p>
            <a:pPr lvl="1" algn="just">
              <a:buClr>
                <a:srgbClr val="00FF00"/>
              </a:buClr>
              <a:buFont typeface="Arial" pitchFamily="34" charset="0"/>
              <a:buChar char="•"/>
            </a:pPr>
            <a:r>
              <a:rPr lang="en-US" sz="2300" dirty="0" smtClean="0">
                <a:latin typeface="Cambria" pitchFamily="18" charset="0"/>
              </a:rPr>
              <a:t>The same is true in the case of other diseases like leprosy and HIV/AIDS</a:t>
            </a:r>
          </a:p>
        </p:txBody>
      </p:sp>
      <p:sp>
        <p:nvSpPr>
          <p:cNvPr id="4" name="Line 7"/>
          <p:cNvSpPr>
            <a:spLocks noChangeShapeType="1"/>
          </p:cNvSpPr>
          <p:nvPr/>
        </p:nvSpPr>
        <p:spPr bwMode="auto">
          <a:xfrm>
            <a:off x="0" y="1143000"/>
            <a:ext cx="9144000" cy="0"/>
          </a:xfrm>
          <a:prstGeom prst="line">
            <a:avLst/>
          </a:prstGeom>
          <a:noFill/>
          <a:ln w="57150" cmpd="thinThick">
            <a:solidFill>
              <a:schemeClr val="accent2"/>
            </a:solidFill>
            <a:round/>
            <a:headEnd/>
            <a:tailEnd/>
          </a:ln>
          <a:effectLst/>
        </p:spPr>
        <p:txBody>
          <a:bodyPr wrap="none"/>
          <a:lstStyle/>
          <a:p>
            <a:endParaRPr lang="en-IN" dirty="0"/>
          </a:p>
        </p:txBody>
      </p:sp>
      <p:sp>
        <p:nvSpPr>
          <p:cNvPr id="5" name="Rectangle 4"/>
          <p:cNvSpPr/>
          <p:nvPr/>
        </p:nvSpPr>
        <p:spPr>
          <a:xfrm>
            <a:off x="1066800" y="6214646"/>
            <a:ext cx="7391400" cy="338554"/>
          </a:xfrm>
          <a:prstGeom prst="rect">
            <a:avLst/>
          </a:prstGeom>
        </p:spPr>
        <p:txBody>
          <a:bodyPr wrap="square">
            <a:spAutoFit/>
          </a:bodyPr>
          <a:lstStyle/>
          <a:p>
            <a:pPr lvl="1" algn="l" eaLnBrk="0" hangingPunct="0">
              <a:spcBef>
                <a:spcPct val="20000"/>
              </a:spcBef>
            </a:pPr>
            <a:r>
              <a:rPr kumimoji="1" lang="en-US" sz="1600" b="0" i="1" kern="0" dirty="0" err="1" smtClean="0">
                <a:solidFill>
                  <a:srgbClr val="00FF00"/>
                </a:solidFill>
                <a:latin typeface="Cambria" pitchFamily="18" charset="0"/>
              </a:rPr>
              <a:t>Lonroth</a:t>
            </a:r>
            <a:r>
              <a:rPr kumimoji="1" lang="en-US" sz="1600" b="0" i="1" kern="0" dirty="0" smtClean="0">
                <a:solidFill>
                  <a:srgbClr val="00FF00"/>
                </a:solidFill>
                <a:latin typeface="Cambria" pitchFamily="18" charset="0"/>
              </a:rPr>
              <a:t> et al Lancet 2010, </a:t>
            </a:r>
            <a:r>
              <a:rPr kumimoji="1" lang="en-US" sz="1600" b="0" i="1" kern="0" dirty="0" err="1" smtClean="0">
                <a:solidFill>
                  <a:srgbClr val="00FF00"/>
                </a:solidFill>
                <a:latin typeface="Cambria" pitchFamily="18" charset="0"/>
              </a:rPr>
              <a:t>Bhargava</a:t>
            </a:r>
            <a:r>
              <a:rPr kumimoji="1" lang="en-US" sz="1600" b="0" i="1" kern="0" dirty="0" smtClean="0">
                <a:solidFill>
                  <a:srgbClr val="00FF00"/>
                </a:solidFill>
                <a:latin typeface="Cambria" pitchFamily="18" charset="0"/>
              </a:rPr>
              <a:t> et al NMJI 2014, Swaminathan NMJI 2014</a:t>
            </a:r>
          </a:p>
        </p:txBody>
      </p:sp>
    </p:spTree>
    <p:extLst>
      <p:ext uri="{BB962C8B-B14F-4D97-AF65-F5344CB8AC3E}">
        <p14:creationId xmlns="" xmlns:p14="http://schemas.microsoft.com/office/powerpoint/2010/main" val="1114243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anthea.webb\AppData\Local\Microsoft\Windows\Temporary Internet Files\Content.Word\zerohunger_banner-E.JPG"/>
          <p:cNvPicPr>
            <a:picLocks noChangeAspect="1" noChangeArrowheads="1"/>
          </p:cNvPicPr>
          <p:nvPr/>
        </p:nvPicPr>
        <p:blipFill>
          <a:blip r:embed="rId2" cstate="print"/>
          <a:srcRect r="81696"/>
          <a:stretch>
            <a:fillRect/>
          </a:stretch>
        </p:blipFill>
        <p:spPr bwMode="auto">
          <a:xfrm>
            <a:off x="0" y="0"/>
            <a:ext cx="2101850" cy="1989138"/>
          </a:xfrm>
          <a:prstGeom prst="rect">
            <a:avLst/>
          </a:prstGeom>
          <a:noFill/>
          <a:ln w="9525">
            <a:noFill/>
            <a:miter lim="800000"/>
            <a:headEnd/>
            <a:tailEnd/>
          </a:ln>
          <a:effectLst>
            <a:outerShdw blurRad="419100" dist="76200" sx="103000" sy="103000" algn="l" rotWithShape="0">
              <a:prstClr val="black">
                <a:alpha val="40000"/>
              </a:prstClr>
            </a:outerShdw>
          </a:effectLst>
        </p:spPr>
      </p:pic>
      <p:sp>
        <p:nvSpPr>
          <p:cNvPr id="3076" name="Rectangle 5"/>
          <p:cNvSpPr>
            <a:spLocks noChangeArrowheads="1"/>
          </p:cNvSpPr>
          <p:nvPr/>
        </p:nvSpPr>
        <p:spPr bwMode="auto">
          <a:xfrm>
            <a:off x="2209800" y="152400"/>
            <a:ext cx="4665662" cy="1569660"/>
          </a:xfrm>
          <a:prstGeom prst="rect">
            <a:avLst/>
          </a:prstGeom>
          <a:noFill/>
          <a:ln w="9525">
            <a:noFill/>
            <a:miter lim="800000"/>
            <a:headEnd/>
            <a:tailEnd/>
          </a:ln>
        </p:spPr>
        <p:txBody>
          <a:bodyPr wrap="square">
            <a:spAutoFit/>
          </a:bodyPr>
          <a:lstStyle/>
          <a:p>
            <a:r>
              <a:rPr lang="en-US" sz="3200" b="1" dirty="0">
                <a:solidFill>
                  <a:srgbClr val="FFFF00"/>
                </a:solidFill>
                <a:latin typeface="Cambria" pitchFamily="18" charset="0"/>
              </a:rPr>
              <a:t>United Nations Secretary-General’s </a:t>
            </a:r>
            <a:r>
              <a:rPr lang="en-US" sz="3200" dirty="0" smtClean="0">
                <a:solidFill>
                  <a:srgbClr val="FFFF00"/>
                </a:solidFill>
                <a:latin typeface="Cambria" pitchFamily="18" charset="0"/>
              </a:rPr>
              <a:t>V</a:t>
            </a:r>
            <a:r>
              <a:rPr lang="en-US" sz="3200" b="1" dirty="0" smtClean="0">
                <a:solidFill>
                  <a:srgbClr val="FFFF00"/>
                </a:solidFill>
                <a:latin typeface="Cambria" pitchFamily="18" charset="0"/>
              </a:rPr>
              <a:t>ision (2012)</a:t>
            </a:r>
            <a:endParaRPr lang="en-IN" sz="3200" b="1" dirty="0">
              <a:solidFill>
                <a:srgbClr val="FFFF00"/>
              </a:solidFill>
              <a:latin typeface="Cambria" pitchFamily="18" charset="0"/>
            </a:endParaRPr>
          </a:p>
        </p:txBody>
      </p:sp>
      <p:sp>
        <p:nvSpPr>
          <p:cNvPr id="3077" name="TextBox 6"/>
          <p:cNvSpPr txBox="1">
            <a:spLocks noChangeArrowheads="1"/>
          </p:cNvSpPr>
          <p:nvPr/>
        </p:nvSpPr>
        <p:spPr bwMode="auto">
          <a:xfrm>
            <a:off x="5334000" y="6096000"/>
            <a:ext cx="3048000" cy="307777"/>
          </a:xfrm>
          <a:prstGeom prst="rect">
            <a:avLst/>
          </a:prstGeom>
          <a:noFill/>
          <a:ln w="9525">
            <a:noFill/>
            <a:miter lim="800000"/>
            <a:headEnd/>
            <a:tailEnd/>
          </a:ln>
        </p:spPr>
        <p:txBody>
          <a:bodyPr wrap="square">
            <a:spAutoFit/>
          </a:bodyPr>
          <a:lstStyle/>
          <a:p>
            <a:pPr algn="r"/>
            <a:r>
              <a:rPr lang="en-US" sz="1400" b="1" i="1" dirty="0">
                <a:solidFill>
                  <a:srgbClr val="66FF99"/>
                </a:solidFill>
                <a:latin typeface="Georgia" pitchFamily="18" charset="0"/>
              </a:rPr>
              <a:t>Source: </a:t>
            </a:r>
            <a:r>
              <a:rPr lang="en-IN" sz="1400" b="1" i="1" dirty="0">
                <a:solidFill>
                  <a:srgbClr val="66FF99"/>
                </a:solidFill>
                <a:latin typeface="Georgia" pitchFamily="18" charset="0"/>
              </a:rPr>
              <a:t>www.un.org</a:t>
            </a:r>
          </a:p>
        </p:txBody>
      </p:sp>
      <p:sp>
        <p:nvSpPr>
          <p:cNvPr id="11" name="Rectangle 10"/>
          <p:cNvSpPr/>
          <p:nvPr/>
        </p:nvSpPr>
        <p:spPr bwMode="auto">
          <a:xfrm>
            <a:off x="8153400" y="5378668"/>
            <a:ext cx="304800" cy="304800"/>
          </a:xfrm>
          <a:prstGeom prst="rect">
            <a:avLst/>
          </a:prstGeom>
          <a:solidFill>
            <a:srgbClr val="FFC000"/>
          </a:solidFill>
          <a:ln w="12700" cap="sq"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800" b="1" i="0" u="none" strike="noStrike" cap="none" normalizeH="0" baseline="0" smtClean="0">
              <a:ln>
                <a:noFill/>
              </a:ln>
              <a:solidFill>
                <a:schemeClr val="tx2"/>
              </a:solidFill>
              <a:effectLst/>
              <a:latin typeface="Calibri" pitchFamily="34" charset="0"/>
            </a:endParaRPr>
          </a:p>
        </p:txBody>
      </p:sp>
      <p:pic>
        <p:nvPicPr>
          <p:cNvPr id="231430" name="Picture 6" descr="http://upload.wikimedia.org/wikipedia/commons/f/f6/Ban_Ki-moon_1-2.jpg"/>
          <p:cNvPicPr>
            <a:picLocks noChangeAspect="1" noChangeArrowheads="1"/>
          </p:cNvPicPr>
          <p:nvPr/>
        </p:nvPicPr>
        <p:blipFill>
          <a:blip r:embed="rId3" cstate="print"/>
          <a:srcRect/>
          <a:stretch>
            <a:fillRect/>
          </a:stretch>
        </p:blipFill>
        <p:spPr bwMode="auto">
          <a:xfrm>
            <a:off x="7193280" y="0"/>
            <a:ext cx="1950720" cy="2438400"/>
          </a:xfrm>
          <a:prstGeom prst="rect">
            <a:avLst/>
          </a:prstGeom>
          <a:noFill/>
        </p:spPr>
      </p:pic>
      <p:pic>
        <p:nvPicPr>
          <p:cNvPr id="3075" name="Picture 3"/>
          <p:cNvPicPr>
            <a:picLocks noChangeAspect="1" noChangeArrowheads="1"/>
          </p:cNvPicPr>
          <p:nvPr/>
        </p:nvPicPr>
        <p:blipFill>
          <a:blip r:embed="rId4" cstate="print"/>
          <a:srcRect l="25322"/>
          <a:stretch>
            <a:fillRect/>
          </a:stretch>
        </p:blipFill>
        <p:spPr bwMode="auto">
          <a:xfrm>
            <a:off x="0" y="1989138"/>
            <a:ext cx="9144000" cy="3960812"/>
          </a:xfrm>
          <a:prstGeom prst="rect">
            <a:avLst/>
          </a:prstGeom>
          <a:noFill/>
          <a:ln w="9525">
            <a:noFill/>
            <a:miter lim="800000"/>
            <a:headEnd/>
            <a:tailEnd/>
          </a:ln>
        </p:spPr>
      </p:pic>
      <p:sp>
        <p:nvSpPr>
          <p:cNvPr id="8" name="TextBox 7"/>
          <p:cNvSpPr txBox="1"/>
          <p:nvPr/>
        </p:nvSpPr>
        <p:spPr>
          <a:xfrm>
            <a:off x="0" y="5298003"/>
            <a:ext cx="9144000" cy="507831"/>
          </a:xfrm>
          <a:prstGeom prst="rect">
            <a:avLst/>
          </a:prstGeom>
          <a:solidFill>
            <a:srgbClr val="FFC000"/>
          </a:solidFill>
          <a:ln>
            <a:noFill/>
          </a:ln>
        </p:spPr>
        <p:txBody>
          <a:bodyPr wrap="square" rtlCol="0">
            <a:spAutoFit/>
          </a:bodyPr>
          <a:lstStyle/>
          <a:p>
            <a:r>
              <a:rPr lang="en-US" sz="2700" dirty="0" smtClean="0">
                <a:solidFill>
                  <a:srgbClr val="660033"/>
                </a:solidFill>
                <a:latin typeface="Cambria" pitchFamily="18" charset="0"/>
              </a:rPr>
              <a:t>2025 : Target Year for Achieving Zero Hunger Challenge</a:t>
            </a:r>
            <a:endParaRPr lang="en-IN" sz="2700" dirty="0">
              <a:solidFill>
                <a:srgbClr val="660033"/>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2743200"/>
            <a:ext cx="2362200" cy="2554545"/>
          </a:xfrm>
          <a:prstGeom prst="rect">
            <a:avLst/>
          </a:prstGeom>
          <a:noFill/>
        </p:spPr>
        <p:txBody>
          <a:bodyPr wrap="square" rtlCol="0">
            <a:spAutoFit/>
          </a:bodyPr>
          <a:lstStyle/>
          <a:p>
            <a:r>
              <a:rPr lang="en-US" sz="4000" i="1" dirty="0" smtClean="0">
                <a:solidFill>
                  <a:schemeClr val="tx1"/>
                </a:solidFill>
                <a:latin typeface="Cambria" pitchFamily="18" charset="0"/>
              </a:rPr>
              <a:t>Science, </a:t>
            </a:r>
            <a:r>
              <a:rPr lang="en-US" sz="4000" dirty="0" err="1" smtClean="0">
                <a:solidFill>
                  <a:schemeClr val="tx1"/>
                </a:solidFill>
                <a:latin typeface="Cambria" pitchFamily="18" charset="0"/>
              </a:rPr>
              <a:t>Vol</a:t>
            </a:r>
            <a:r>
              <a:rPr lang="en-US" sz="4000" dirty="0" smtClean="0">
                <a:solidFill>
                  <a:schemeClr val="tx1"/>
                </a:solidFill>
                <a:latin typeface="Cambria" pitchFamily="18" charset="0"/>
              </a:rPr>
              <a:t> 345, 1 August 2014</a:t>
            </a:r>
            <a:endParaRPr lang="en-IN" sz="4000" dirty="0">
              <a:solidFill>
                <a:schemeClr val="tx1"/>
              </a:solidFill>
              <a:latin typeface="Cambria" pitchFamily="18" charset="0"/>
            </a:endParaRPr>
          </a:p>
        </p:txBody>
      </p:sp>
      <p:sp>
        <p:nvSpPr>
          <p:cNvPr id="4" name="TextBox 3"/>
          <p:cNvSpPr txBox="1"/>
          <p:nvPr/>
        </p:nvSpPr>
        <p:spPr>
          <a:xfrm>
            <a:off x="381000" y="490716"/>
            <a:ext cx="2819400" cy="1569660"/>
          </a:xfrm>
          <a:prstGeom prst="rect">
            <a:avLst/>
          </a:prstGeom>
          <a:noFill/>
        </p:spPr>
        <p:txBody>
          <a:bodyPr wrap="square" rtlCol="0">
            <a:spAutoFit/>
          </a:bodyPr>
          <a:lstStyle/>
          <a:p>
            <a:r>
              <a:rPr lang="en-US" sz="4800" dirty="0" smtClean="0">
                <a:solidFill>
                  <a:srgbClr val="FFFF00"/>
                </a:solidFill>
                <a:latin typeface="Cambria" pitchFamily="18" charset="0"/>
              </a:rPr>
              <a:t>Zero Hunger</a:t>
            </a:r>
            <a:endParaRPr lang="en-IN" sz="4800" dirty="0">
              <a:solidFill>
                <a:srgbClr val="FFFF00"/>
              </a:solidFill>
              <a:latin typeface="Cambria" pitchFamily="18" charset="0"/>
            </a:endParaRPr>
          </a:p>
        </p:txBody>
      </p:sp>
      <p:pic>
        <p:nvPicPr>
          <p:cNvPr id="431106" name="Picture 2"/>
          <p:cNvPicPr>
            <a:picLocks noChangeAspect="1" noChangeArrowheads="1"/>
          </p:cNvPicPr>
          <p:nvPr/>
        </p:nvPicPr>
        <p:blipFill>
          <a:blip r:embed="rId2" cstate="print"/>
          <a:srcRect l="24231" t="13542" r="39432" b="6032"/>
          <a:stretch>
            <a:fillRect/>
          </a:stretch>
        </p:blipFill>
        <p:spPr bwMode="auto">
          <a:xfrm>
            <a:off x="3962400" y="136478"/>
            <a:ext cx="4841544" cy="588332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4600" y="609600"/>
            <a:ext cx="2590800" cy="3785652"/>
          </a:xfrm>
          <a:prstGeom prst="rect">
            <a:avLst/>
          </a:prstGeom>
          <a:noFill/>
        </p:spPr>
        <p:txBody>
          <a:bodyPr wrap="square" rtlCol="0">
            <a:spAutoFit/>
          </a:bodyPr>
          <a:lstStyle/>
          <a:p>
            <a:pPr>
              <a:lnSpc>
                <a:spcPct val="150000"/>
              </a:lnSpc>
            </a:pPr>
            <a:r>
              <a:rPr lang="en-US" sz="3200" dirty="0" smtClean="0">
                <a:solidFill>
                  <a:schemeClr val="tx1"/>
                </a:solidFill>
                <a:latin typeface="Cambria" pitchFamily="18" charset="0"/>
              </a:rPr>
              <a:t>The Future Belongs to Nations with Grains and not Guns</a:t>
            </a:r>
            <a:endParaRPr lang="en-IN" sz="3200" dirty="0">
              <a:solidFill>
                <a:schemeClr val="tx1"/>
              </a:solidFill>
              <a:latin typeface="Cambria" pitchFamily="18" charset="0"/>
            </a:endParaRPr>
          </a:p>
        </p:txBody>
      </p:sp>
      <p:sp>
        <p:nvSpPr>
          <p:cNvPr id="5" name="TextBox 4"/>
          <p:cNvSpPr txBox="1"/>
          <p:nvPr/>
        </p:nvSpPr>
        <p:spPr>
          <a:xfrm>
            <a:off x="3581400" y="4876800"/>
            <a:ext cx="2967479" cy="584775"/>
          </a:xfrm>
          <a:prstGeom prst="rect">
            <a:avLst/>
          </a:prstGeom>
          <a:noFill/>
        </p:spPr>
        <p:txBody>
          <a:bodyPr wrap="none" rtlCol="0">
            <a:spAutoFit/>
          </a:bodyPr>
          <a:lstStyle/>
          <a:p>
            <a:r>
              <a:rPr lang="en-US" sz="3200" dirty="0" smtClean="0">
                <a:solidFill>
                  <a:srgbClr val="FFFF00"/>
                </a:solidFill>
                <a:latin typeface="Cambria" pitchFamily="18" charset="0"/>
              </a:rPr>
              <a:t>Price Volatility</a:t>
            </a:r>
            <a:endParaRPr lang="en-IN" sz="3200" dirty="0">
              <a:solidFill>
                <a:srgbClr val="FFFF00"/>
              </a:solidFill>
              <a:latin typeface="Cambria" pitchFamily="18" charset="0"/>
            </a:endParaRPr>
          </a:p>
        </p:txBody>
      </p:sp>
      <p:pic>
        <p:nvPicPr>
          <p:cNvPr id="2049" name="Chart 1"/>
          <p:cNvPicPr>
            <a:picLocks noChangeArrowheads="1"/>
          </p:cNvPicPr>
          <p:nvPr/>
        </p:nvPicPr>
        <p:blipFill>
          <a:blip r:embed="rId2" cstate="print"/>
          <a:srcRect/>
          <a:stretch>
            <a:fillRect/>
          </a:stretch>
        </p:blipFill>
        <p:spPr bwMode="auto">
          <a:xfrm>
            <a:off x="228600" y="533401"/>
            <a:ext cx="6016625" cy="3657600"/>
          </a:xfrm>
          <a:prstGeom prst="rect">
            <a:avLst/>
          </a:prstGeom>
          <a:noFill/>
        </p:spPr>
      </p:pic>
      <p:sp>
        <p:nvSpPr>
          <p:cNvPr id="2050" name="Text Box 2"/>
          <p:cNvSpPr txBox="1">
            <a:spLocks noChangeArrowheads="1"/>
          </p:cNvSpPr>
          <p:nvPr/>
        </p:nvSpPr>
        <p:spPr bwMode="auto">
          <a:xfrm>
            <a:off x="228600" y="4172604"/>
            <a:ext cx="6019800" cy="5334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bg2"/>
                </a:solidFill>
                <a:effectLst/>
                <a:latin typeface="Arial" pitchFamily="34" charset="0"/>
                <a:ea typeface="Calibri" pitchFamily="34" charset="0"/>
                <a:cs typeface="Times New Roman" pitchFamily="18" charset="0"/>
              </a:rPr>
              <a:t>Source : </a:t>
            </a:r>
            <a:r>
              <a:rPr kumimoji="0" lang="en-US" sz="1100" b="0" i="1" u="none" strike="noStrike" cap="none" normalizeH="0" baseline="0" dirty="0" smtClean="0">
                <a:ln>
                  <a:noFill/>
                </a:ln>
                <a:solidFill>
                  <a:schemeClr val="bg2"/>
                </a:solidFill>
                <a:effectLst/>
                <a:latin typeface="Arial" pitchFamily="34" charset="0"/>
                <a:ea typeface="Calibri" pitchFamily="34" charset="0"/>
                <a:cs typeface="Times New Roman" pitchFamily="18" charset="0"/>
              </a:rPr>
              <a:t>FAO, US Energy Administration and </a:t>
            </a:r>
            <a:r>
              <a:rPr kumimoji="0" lang="en-US" sz="1100" b="0" i="1" u="none" strike="noStrike" cap="none" normalizeH="0" baseline="0" dirty="0" smtClean="0">
                <a:ln>
                  <a:noFill/>
                </a:ln>
                <a:solidFill>
                  <a:schemeClr val="bg2"/>
                </a:solidFill>
                <a:effectLst/>
                <a:latin typeface="Arial" pitchFamily="34" charset="0"/>
                <a:ea typeface="Calibri" pitchFamily="34" charset="0"/>
                <a:cs typeface="Times New Roman" pitchFamily="18" charset="0"/>
                <a:hlinkClick r:id="rId3"/>
              </a:rPr>
              <a:t>www.indexmundi.org</a:t>
            </a:r>
            <a:r>
              <a:rPr kumimoji="0" lang="en-US" sz="1100" b="0" i="1" u="none" strike="noStrike" cap="none" normalizeH="0" baseline="0" dirty="0" smtClean="0">
                <a:ln>
                  <a:noFill/>
                </a:ln>
                <a:solidFill>
                  <a:schemeClr val="bg2"/>
                </a:solidFill>
                <a:effectLst/>
                <a:latin typeface="Arial" pitchFamily="34" charset="0"/>
                <a:ea typeface="Calibri" pitchFamily="34" charset="0"/>
                <a:cs typeface="Times New Roman" pitchFamily="18" charset="0"/>
              </a:rPr>
              <a:t> and http://quotes.post1.org/historical-crude-oil-price-chart/ (data updated as on Oct-7-2014)</a:t>
            </a:r>
            <a:endParaRPr kumimoji="0" lang="en-US" sz="800" b="0" i="0" u="none" strike="noStrike" cap="none" normalizeH="0" baseline="0" dirty="0" smtClean="0">
              <a:ln>
                <a:noFill/>
              </a:ln>
              <a:solidFill>
                <a:schemeClr val="bg2"/>
              </a:solidFill>
              <a:effectLst/>
              <a:latin typeface="Arial" pitchFamily="34" charset="0"/>
              <a:cs typeface="Arial" pitchFamily="34" charset="0"/>
            </a:endParaRPr>
          </a:p>
        </p:txBody>
      </p:sp>
      <p:sp>
        <p:nvSpPr>
          <p:cNvPr id="20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2052" name="Rectangle 4"/>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47800"/>
            <a:ext cx="9144000" cy="3960812"/>
          </a:xfrm>
          <a:prstGeom prst="rect">
            <a:avLst/>
          </a:prstGeom>
          <a:solidFill>
            <a:srgbClr val="C783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pic>
        <p:nvPicPr>
          <p:cNvPr id="35842" name="Picture 2" descr="https://static.sharecare.com/promo/topics/calories-and-weight-loss.jpg"/>
          <p:cNvPicPr>
            <a:picLocks noChangeAspect="1" noChangeArrowheads="1"/>
          </p:cNvPicPr>
          <p:nvPr/>
        </p:nvPicPr>
        <p:blipFill>
          <a:blip r:embed="rId2" cstate="print"/>
          <a:srcRect l="13052" t="25675" r="42278" b="3005"/>
          <a:stretch>
            <a:fillRect/>
          </a:stretch>
        </p:blipFill>
        <p:spPr bwMode="auto">
          <a:xfrm>
            <a:off x="539552" y="2132856"/>
            <a:ext cx="2160240" cy="200022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5844" name="Picture 4" descr="http://3.bp.blogspot.com/-_ORoA97Szh4/T0w8oV_599I/AAAAAAAABZY/Voy3WqUZdLA/s1600/Soybean_03.jpeg"/>
          <p:cNvPicPr>
            <a:picLocks noChangeAspect="1" noChangeArrowheads="1"/>
          </p:cNvPicPr>
          <p:nvPr/>
        </p:nvPicPr>
        <p:blipFill>
          <a:blip r:embed="rId3" cstate="print"/>
          <a:srcRect/>
          <a:stretch>
            <a:fillRect/>
          </a:stretch>
        </p:blipFill>
        <p:spPr bwMode="auto">
          <a:xfrm>
            <a:off x="3464984" y="2174421"/>
            <a:ext cx="2043120" cy="19869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3" descr="C:\Users\anthea.webb\AppData\Local\Microsoft\Windows\Temporary Internet Files\Content.Word\zerohunger_banner-E.JPG"/>
          <p:cNvPicPr>
            <a:picLocks noChangeAspect="1" noChangeArrowheads="1"/>
          </p:cNvPicPr>
          <p:nvPr/>
        </p:nvPicPr>
        <p:blipFill>
          <a:blip r:embed="rId4" cstate="print"/>
          <a:srcRect r="81696"/>
          <a:stretch>
            <a:fillRect/>
          </a:stretch>
        </p:blipFill>
        <p:spPr bwMode="auto">
          <a:xfrm>
            <a:off x="0" y="0"/>
            <a:ext cx="1476375" cy="1397000"/>
          </a:xfrm>
          <a:prstGeom prst="rect">
            <a:avLst/>
          </a:prstGeom>
          <a:noFill/>
          <a:ln w="9525">
            <a:noFill/>
            <a:miter lim="800000"/>
            <a:headEnd/>
            <a:tailEnd/>
          </a:ln>
          <a:effectLst>
            <a:outerShdw blurRad="419100" dist="76200" sx="103000" sy="103000" algn="l" rotWithShape="0">
              <a:prstClr val="black">
                <a:alpha val="40000"/>
              </a:prstClr>
            </a:outerShdw>
          </a:effectLst>
        </p:spPr>
      </p:pic>
      <p:pic>
        <p:nvPicPr>
          <p:cNvPr id="35848" name="Picture 8" descr="http://www.sunwarrior.com/news/wp-content/uploads/2013/02/orange-tree-in-the-rain.jpg"/>
          <p:cNvPicPr>
            <a:picLocks noChangeAspect="1" noChangeArrowheads="1"/>
          </p:cNvPicPr>
          <p:nvPr/>
        </p:nvPicPr>
        <p:blipFill>
          <a:blip r:embed="rId5" cstate="print"/>
          <a:srcRect l="52392" t="55039" b="11194"/>
          <a:stretch>
            <a:fillRect/>
          </a:stretch>
        </p:blipFill>
        <p:spPr bwMode="auto">
          <a:xfrm>
            <a:off x="6444208" y="2204864"/>
            <a:ext cx="1872208" cy="187220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extBox 9"/>
          <p:cNvSpPr txBox="1"/>
          <p:nvPr/>
        </p:nvSpPr>
        <p:spPr>
          <a:xfrm>
            <a:off x="464440" y="4572000"/>
            <a:ext cx="2183611" cy="707886"/>
          </a:xfrm>
          <a:prstGeom prst="rect">
            <a:avLst/>
          </a:prstGeom>
          <a:noFill/>
        </p:spPr>
        <p:txBody>
          <a:bodyPr wrap="none">
            <a:spAutoFit/>
          </a:bodyPr>
          <a:lstStyle/>
          <a:p>
            <a:pPr algn="ctr">
              <a:defRPr/>
            </a:pPr>
            <a:r>
              <a:rPr lang="en-US" sz="2000" b="1" dirty="0">
                <a:solidFill>
                  <a:schemeClr val="bg2"/>
                </a:solidFill>
                <a:latin typeface="Georgia" pitchFamily="18" charset="0"/>
              </a:rPr>
              <a:t>CALORIE </a:t>
            </a:r>
          </a:p>
          <a:p>
            <a:pPr algn="ctr">
              <a:defRPr/>
            </a:pPr>
            <a:r>
              <a:rPr lang="en-US" sz="2000" b="1" dirty="0">
                <a:solidFill>
                  <a:schemeClr val="bg2"/>
                </a:solidFill>
                <a:latin typeface="Georgia" pitchFamily="18" charset="0"/>
              </a:rPr>
              <a:t>DEPRIVATION</a:t>
            </a:r>
            <a:endParaRPr lang="en-IN" sz="2000" b="1" dirty="0">
              <a:solidFill>
                <a:schemeClr val="bg2"/>
              </a:solidFill>
              <a:latin typeface="Georgia" pitchFamily="18" charset="0"/>
            </a:endParaRPr>
          </a:p>
        </p:txBody>
      </p:sp>
      <p:sp>
        <p:nvSpPr>
          <p:cNvPr id="11" name="TextBox 10"/>
          <p:cNvSpPr txBox="1"/>
          <p:nvPr/>
        </p:nvSpPr>
        <p:spPr>
          <a:xfrm>
            <a:off x="3520793" y="4572000"/>
            <a:ext cx="1933543" cy="707886"/>
          </a:xfrm>
          <a:prstGeom prst="rect">
            <a:avLst/>
          </a:prstGeom>
          <a:noFill/>
        </p:spPr>
        <p:txBody>
          <a:bodyPr wrap="none">
            <a:spAutoFit/>
          </a:bodyPr>
          <a:lstStyle/>
          <a:p>
            <a:pPr algn="ctr">
              <a:defRPr/>
            </a:pPr>
            <a:r>
              <a:rPr lang="en-US" sz="2000" b="1" dirty="0">
                <a:solidFill>
                  <a:schemeClr val="bg2"/>
                </a:solidFill>
                <a:latin typeface="Georgia" pitchFamily="18" charset="0"/>
              </a:rPr>
              <a:t>PROTEIN </a:t>
            </a:r>
          </a:p>
          <a:p>
            <a:pPr algn="ctr">
              <a:defRPr/>
            </a:pPr>
            <a:r>
              <a:rPr lang="en-US" sz="2000" b="1" dirty="0">
                <a:solidFill>
                  <a:schemeClr val="bg2"/>
                </a:solidFill>
                <a:latin typeface="Georgia" pitchFamily="18" charset="0"/>
              </a:rPr>
              <a:t>DEFICIENCY</a:t>
            </a:r>
            <a:endParaRPr lang="en-IN" sz="2000" b="1" dirty="0">
              <a:solidFill>
                <a:schemeClr val="bg2"/>
              </a:solidFill>
              <a:latin typeface="Georgia" pitchFamily="18" charset="0"/>
            </a:endParaRPr>
          </a:p>
        </p:txBody>
      </p:sp>
      <p:sp>
        <p:nvSpPr>
          <p:cNvPr id="12" name="TextBox 11"/>
          <p:cNvSpPr txBox="1"/>
          <p:nvPr/>
        </p:nvSpPr>
        <p:spPr>
          <a:xfrm>
            <a:off x="6108106" y="4572000"/>
            <a:ext cx="2654894" cy="707886"/>
          </a:xfrm>
          <a:prstGeom prst="rect">
            <a:avLst/>
          </a:prstGeom>
          <a:noFill/>
        </p:spPr>
        <p:txBody>
          <a:bodyPr wrap="none">
            <a:spAutoFit/>
          </a:bodyPr>
          <a:lstStyle/>
          <a:p>
            <a:pPr algn="ctr">
              <a:defRPr/>
            </a:pPr>
            <a:r>
              <a:rPr lang="en-US" sz="2000" b="1" dirty="0">
                <a:solidFill>
                  <a:schemeClr val="bg2"/>
                </a:solidFill>
                <a:latin typeface="Georgia" pitchFamily="18" charset="0"/>
              </a:rPr>
              <a:t>MICRONUTRIENT</a:t>
            </a:r>
          </a:p>
          <a:p>
            <a:pPr algn="ctr">
              <a:defRPr/>
            </a:pPr>
            <a:r>
              <a:rPr lang="en-US" sz="2000" b="1" dirty="0">
                <a:solidFill>
                  <a:schemeClr val="bg2"/>
                </a:solidFill>
                <a:latin typeface="Georgia" pitchFamily="18" charset="0"/>
              </a:rPr>
              <a:t>DEFICIENCY</a:t>
            </a:r>
            <a:endParaRPr lang="en-IN" sz="2000" b="1" dirty="0">
              <a:solidFill>
                <a:schemeClr val="bg2"/>
              </a:solidFill>
              <a:latin typeface="Georgia" pitchFamily="18" charset="0"/>
            </a:endParaRPr>
          </a:p>
        </p:txBody>
      </p:sp>
      <p:sp>
        <p:nvSpPr>
          <p:cNvPr id="7180" name="Rectangle 5"/>
          <p:cNvSpPr>
            <a:spLocks noChangeArrowheads="1"/>
          </p:cNvSpPr>
          <p:nvPr/>
        </p:nvSpPr>
        <p:spPr bwMode="auto">
          <a:xfrm>
            <a:off x="5541088" y="6248400"/>
            <a:ext cx="2644955" cy="307777"/>
          </a:xfrm>
          <a:prstGeom prst="rect">
            <a:avLst/>
          </a:prstGeom>
          <a:noFill/>
          <a:ln w="9525">
            <a:noFill/>
            <a:miter lim="800000"/>
            <a:headEnd/>
            <a:tailEnd/>
          </a:ln>
        </p:spPr>
        <p:txBody>
          <a:bodyPr wrap="none">
            <a:spAutoFit/>
          </a:bodyPr>
          <a:lstStyle/>
          <a:p>
            <a:r>
              <a:rPr lang="en-IN" sz="1400" i="1" dirty="0">
                <a:solidFill>
                  <a:srgbClr val="00FF00"/>
                </a:solidFill>
                <a:latin typeface="Cambria" pitchFamily="18" charset="0"/>
              </a:rPr>
              <a:t>Picture Source:  Google images</a:t>
            </a:r>
          </a:p>
        </p:txBody>
      </p:sp>
      <p:sp>
        <p:nvSpPr>
          <p:cNvPr id="7181" name="Rectangle 5"/>
          <p:cNvSpPr>
            <a:spLocks noChangeArrowheads="1"/>
          </p:cNvSpPr>
          <p:nvPr/>
        </p:nvSpPr>
        <p:spPr bwMode="auto">
          <a:xfrm>
            <a:off x="1628775" y="381000"/>
            <a:ext cx="6905625" cy="584775"/>
          </a:xfrm>
          <a:prstGeom prst="rect">
            <a:avLst/>
          </a:prstGeom>
          <a:noFill/>
          <a:ln w="9525">
            <a:noFill/>
            <a:miter lim="800000"/>
            <a:headEnd/>
            <a:tailEnd/>
          </a:ln>
        </p:spPr>
        <p:txBody>
          <a:bodyPr wrap="square">
            <a:spAutoFit/>
          </a:bodyPr>
          <a:lstStyle/>
          <a:p>
            <a:r>
              <a:rPr lang="en-US" sz="3200" b="1" dirty="0">
                <a:solidFill>
                  <a:srgbClr val="FFFF00"/>
                </a:solidFill>
                <a:latin typeface="Cambria" pitchFamily="18" charset="0"/>
              </a:rPr>
              <a:t>Three major dimensions of hunger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gure 1"/>
          <p:cNvPicPr>
            <a:picLocks noChangeAspect="1" noChangeArrowheads="1"/>
          </p:cNvPicPr>
          <p:nvPr/>
        </p:nvPicPr>
        <p:blipFill>
          <a:blip r:embed="rId2" cstate="print"/>
          <a:srcRect/>
          <a:stretch>
            <a:fillRect/>
          </a:stretch>
        </p:blipFill>
        <p:spPr bwMode="auto">
          <a:xfrm>
            <a:off x="250825" y="1473200"/>
            <a:ext cx="4321175" cy="3770313"/>
          </a:xfrm>
          <a:prstGeom prst="rect">
            <a:avLst/>
          </a:prstGeom>
          <a:noFill/>
          <a:ln w="57150">
            <a:solidFill>
              <a:srgbClr val="FFC000"/>
            </a:solidFill>
            <a:miter lim="800000"/>
            <a:headEnd/>
            <a:tailEnd/>
          </a:ln>
        </p:spPr>
      </p:pic>
      <p:pic>
        <p:nvPicPr>
          <p:cNvPr id="5123" name="Picture 4" descr="Fig. 2"/>
          <p:cNvPicPr>
            <a:picLocks noChangeAspect="1" noChangeArrowheads="1"/>
          </p:cNvPicPr>
          <p:nvPr/>
        </p:nvPicPr>
        <p:blipFill>
          <a:blip r:embed="rId3" cstate="print"/>
          <a:srcRect/>
          <a:stretch>
            <a:fillRect/>
          </a:stretch>
        </p:blipFill>
        <p:spPr bwMode="auto">
          <a:xfrm>
            <a:off x="4787900" y="1484313"/>
            <a:ext cx="4105275" cy="3754437"/>
          </a:xfrm>
          <a:prstGeom prst="rect">
            <a:avLst/>
          </a:prstGeom>
          <a:noFill/>
          <a:ln w="57150">
            <a:solidFill>
              <a:srgbClr val="FFC000"/>
            </a:solidFill>
            <a:miter lim="800000"/>
            <a:headEnd/>
            <a:tailEnd/>
          </a:ln>
        </p:spPr>
      </p:pic>
      <p:sp>
        <p:nvSpPr>
          <p:cNvPr id="5124" name="Rectangle 3"/>
          <p:cNvSpPr>
            <a:spLocks noChangeArrowheads="1"/>
          </p:cNvSpPr>
          <p:nvPr/>
        </p:nvSpPr>
        <p:spPr bwMode="auto">
          <a:xfrm>
            <a:off x="4648200" y="5257800"/>
            <a:ext cx="4572000" cy="831850"/>
          </a:xfrm>
          <a:prstGeom prst="rect">
            <a:avLst/>
          </a:prstGeom>
          <a:noFill/>
          <a:ln w="9525">
            <a:noFill/>
            <a:miter lim="800000"/>
            <a:headEnd/>
            <a:tailEnd/>
          </a:ln>
        </p:spPr>
        <p:txBody>
          <a:bodyPr>
            <a:spAutoFit/>
          </a:bodyPr>
          <a:lstStyle/>
          <a:p>
            <a:pPr algn="ctr"/>
            <a:r>
              <a:rPr lang="en-IN" sz="1600" dirty="0">
                <a:solidFill>
                  <a:schemeClr val="tx1"/>
                </a:solidFill>
                <a:latin typeface="Cambria" pitchFamily="18" charset="0"/>
              </a:rPr>
              <a:t>Comparison of woo-gen (right) and </a:t>
            </a:r>
            <a:r>
              <a:rPr lang="en-IN" sz="1600" dirty="0" err="1">
                <a:solidFill>
                  <a:schemeClr val="tx1"/>
                </a:solidFill>
                <a:latin typeface="Cambria" pitchFamily="18" charset="0"/>
              </a:rPr>
              <a:t>dee</a:t>
            </a:r>
            <a:r>
              <a:rPr lang="en-IN" sz="1600" dirty="0">
                <a:solidFill>
                  <a:schemeClr val="tx1"/>
                </a:solidFill>
                <a:latin typeface="Cambria" pitchFamily="18" charset="0"/>
              </a:rPr>
              <a:t>-geo-woo-gen strains, the latter containing the </a:t>
            </a:r>
            <a:r>
              <a:rPr lang="en-IN" sz="1600" i="1" dirty="0">
                <a:solidFill>
                  <a:schemeClr val="tx1"/>
                </a:solidFill>
                <a:latin typeface="Cambria" pitchFamily="18" charset="0"/>
              </a:rPr>
              <a:t>sd1 </a:t>
            </a:r>
            <a:r>
              <a:rPr lang="en-IN" sz="1600" dirty="0">
                <a:solidFill>
                  <a:schemeClr val="tx1"/>
                </a:solidFill>
                <a:latin typeface="Cambria" pitchFamily="18" charset="0"/>
              </a:rPr>
              <a:t>mutation</a:t>
            </a:r>
          </a:p>
        </p:txBody>
      </p:sp>
      <p:sp>
        <p:nvSpPr>
          <p:cNvPr id="5125" name="Rectangle 4"/>
          <p:cNvSpPr>
            <a:spLocks noChangeArrowheads="1"/>
          </p:cNvSpPr>
          <p:nvPr/>
        </p:nvSpPr>
        <p:spPr bwMode="auto">
          <a:xfrm>
            <a:off x="1" y="5244784"/>
            <a:ext cx="4822824" cy="815608"/>
          </a:xfrm>
          <a:prstGeom prst="rect">
            <a:avLst/>
          </a:prstGeom>
          <a:noFill/>
          <a:ln w="9525">
            <a:noFill/>
            <a:miter lim="800000"/>
            <a:headEnd/>
            <a:tailEnd/>
          </a:ln>
        </p:spPr>
        <p:txBody>
          <a:bodyPr wrap="square">
            <a:spAutoFit/>
          </a:bodyPr>
          <a:lstStyle/>
          <a:p>
            <a:r>
              <a:rPr lang="en-IN" sz="1400" dirty="0">
                <a:solidFill>
                  <a:schemeClr val="tx1"/>
                </a:solidFill>
                <a:latin typeface="Cambria" pitchFamily="18" charset="0"/>
              </a:rPr>
              <a:t> </a:t>
            </a:r>
            <a:r>
              <a:rPr lang="en-IN" sz="1100" dirty="0">
                <a:solidFill>
                  <a:schemeClr val="tx1"/>
                </a:solidFill>
                <a:latin typeface="Cambria" pitchFamily="18" charset="0"/>
              </a:rPr>
              <a:t>The effects of different </a:t>
            </a:r>
            <a:r>
              <a:rPr lang="en-IN" sz="1100" i="1" dirty="0" err="1">
                <a:solidFill>
                  <a:schemeClr val="tx1"/>
                </a:solidFill>
                <a:latin typeface="Cambria" pitchFamily="18" charset="0"/>
              </a:rPr>
              <a:t>Rht</a:t>
            </a:r>
            <a:r>
              <a:rPr lang="en-IN" sz="1100" i="1" dirty="0">
                <a:solidFill>
                  <a:schemeClr val="tx1"/>
                </a:solidFill>
                <a:latin typeface="Cambria" pitchFamily="18" charset="0"/>
              </a:rPr>
              <a:t> </a:t>
            </a:r>
            <a:r>
              <a:rPr lang="en-IN" sz="1100" dirty="0">
                <a:solidFill>
                  <a:schemeClr val="tx1"/>
                </a:solidFill>
                <a:latin typeface="Cambria" pitchFamily="18" charset="0"/>
              </a:rPr>
              <a:t>alleles on plant height in wheat (cv. April Bearded). The wild-type contains </a:t>
            </a:r>
            <a:r>
              <a:rPr lang="en-IN" sz="1100" i="1" dirty="0">
                <a:solidFill>
                  <a:schemeClr val="tx1"/>
                </a:solidFill>
                <a:latin typeface="Cambria" pitchFamily="18" charset="0"/>
              </a:rPr>
              <a:t>Rht-B1a </a:t>
            </a:r>
            <a:r>
              <a:rPr lang="en-IN" sz="1100" dirty="0">
                <a:solidFill>
                  <a:schemeClr val="tx1"/>
                </a:solidFill>
                <a:latin typeface="Cambria" pitchFamily="18" charset="0"/>
              </a:rPr>
              <a:t>and </a:t>
            </a:r>
            <a:r>
              <a:rPr lang="en-IN" sz="1100" i="1" dirty="0">
                <a:solidFill>
                  <a:schemeClr val="tx1"/>
                </a:solidFill>
                <a:latin typeface="Cambria" pitchFamily="18" charset="0"/>
              </a:rPr>
              <a:t>Rht-D1a</a:t>
            </a:r>
            <a:r>
              <a:rPr lang="en-IN" sz="1100" dirty="0">
                <a:solidFill>
                  <a:schemeClr val="tx1"/>
                </a:solidFill>
                <a:latin typeface="Cambria" pitchFamily="18" charset="0"/>
              </a:rPr>
              <a:t>, which are </a:t>
            </a:r>
            <a:r>
              <a:rPr lang="en-IN" sz="1100" dirty="0" err="1">
                <a:solidFill>
                  <a:schemeClr val="tx1"/>
                </a:solidFill>
                <a:latin typeface="Cambria" pitchFamily="18" charset="0"/>
              </a:rPr>
              <a:t>homoeologous</a:t>
            </a:r>
            <a:r>
              <a:rPr lang="en-IN" sz="1100" dirty="0">
                <a:solidFill>
                  <a:schemeClr val="tx1"/>
                </a:solidFill>
                <a:latin typeface="Cambria" pitchFamily="18" charset="0"/>
              </a:rPr>
              <a:t> (corresponding) genes on the B and D genomes. </a:t>
            </a:r>
            <a:r>
              <a:rPr lang="en-IN" sz="1100" i="1" dirty="0">
                <a:solidFill>
                  <a:schemeClr val="tx1"/>
                </a:solidFill>
                <a:latin typeface="Cambria" pitchFamily="18" charset="0"/>
              </a:rPr>
              <a:t>Rht-B1c</a:t>
            </a:r>
            <a:r>
              <a:rPr lang="en-IN" sz="1100" dirty="0">
                <a:solidFill>
                  <a:schemeClr val="tx1"/>
                </a:solidFill>
                <a:latin typeface="Cambria" pitchFamily="18" charset="0"/>
              </a:rPr>
              <a:t> is a more severe allele at the </a:t>
            </a:r>
            <a:r>
              <a:rPr lang="en-IN" sz="1100" i="1" dirty="0">
                <a:solidFill>
                  <a:schemeClr val="tx1"/>
                </a:solidFill>
                <a:latin typeface="Cambria" pitchFamily="18" charset="0"/>
              </a:rPr>
              <a:t>Rht-B1 </a:t>
            </a:r>
            <a:r>
              <a:rPr lang="en-IN" sz="1100" dirty="0">
                <a:solidFill>
                  <a:schemeClr val="tx1"/>
                </a:solidFill>
                <a:latin typeface="Cambria" pitchFamily="18" charset="0"/>
              </a:rPr>
              <a:t>locus</a:t>
            </a:r>
          </a:p>
        </p:txBody>
      </p:sp>
      <p:sp>
        <p:nvSpPr>
          <p:cNvPr id="5126" name="Rectangle 5"/>
          <p:cNvSpPr>
            <a:spLocks noChangeArrowheads="1"/>
          </p:cNvSpPr>
          <p:nvPr/>
        </p:nvSpPr>
        <p:spPr bwMode="auto">
          <a:xfrm>
            <a:off x="5105400" y="6172200"/>
            <a:ext cx="3257495" cy="338554"/>
          </a:xfrm>
          <a:prstGeom prst="rect">
            <a:avLst/>
          </a:prstGeom>
          <a:noFill/>
          <a:ln w="9525">
            <a:noFill/>
            <a:miter lim="800000"/>
            <a:headEnd/>
            <a:tailEnd/>
          </a:ln>
        </p:spPr>
        <p:txBody>
          <a:bodyPr wrap="none">
            <a:spAutoFit/>
          </a:bodyPr>
          <a:lstStyle/>
          <a:p>
            <a:r>
              <a:rPr lang="en-IN" sz="1600" i="1" dirty="0">
                <a:solidFill>
                  <a:srgbClr val="00FF00"/>
                </a:solidFill>
                <a:latin typeface="Cambria" pitchFamily="18" charset="0"/>
              </a:rPr>
              <a:t>Source: http://5e.plantphys.net/</a:t>
            </a:r>
          </a:p>
        </p:txBody>
      </p:sp>
      <p:pic>
        <p:nvPicPr>
          <p:cNvPr id="8" name="Picture 3" descr="C:\Users\anthea.webb\AppData\Local\Microsoft\Windows\Temporary Internet Files\Content.Word\zerohunger_banner-E.JPG"/>
          <p:cNvPicPr>
            <a:picLocks noChangeAspect="1" noChangeArrowheads="1"/>
          </p:cNvPicPr>
          <p:nvPr/>
        </p:nvPicPr>
        <p:blipFill>
          <a:blip r:embed="rId4" cstate="print"/>
          <a:srcRect r="81696"/>
          <a:stretch>
            <a:fillRect/>
          </a:stretch>
        </p:blipFill>
        <p:spPr bwMode="auto">
          <a:xfrm>
            <a:off x="0" y="0"/>
            <a:ext cx="1476375" cy="1397000"/>
          </a:xfrm>
          <a:prstGeom prst="rect">
            <a:avLst/>
          </a:prstGeom>
          <a:noFill/>
          <a:ln w="9525">
            <a:noFill/>
            <a:miter lim="800000"/>
            <a:headEnd/>
            <a:tailEnd/>
          </a:ln>
          <a:effectLst>
            <a:outerShdw blurRad="419100" dist="76200" sx="103000" sy="103000" algn="l" rotWithShape="0">
              <a:prstClr val="black">
                <a:alpha val="40000"/>
              </a:prstClr>
            </a:outerShdw>
          </a:effectLst>
        </p:spPr>
      </p:pic>
      <p:sp>
        <p:nvSpPr>
          <p:cNvPr id="5130" name="Rectangle 5"/>
          <p:cNvSpPr>
            <a:spLocks noChangeArrowheads="1"/>
          </p:cNvSpPr>
          <p:nvPr/>
        </p:nvSpPr>
        <p:spPr bwMode="auto">
          <a:xfrm>
            <a:off x="1371600" y="76200"/>
            <a:ext cx="7848600" cy="1077218"/>
          </a:xfrm>
          <a:prstGeom prst="rect">
            <a:avLst/>
          </a:prstGeom>
          <a:noFill/>
          <a:ln w="9525">
            <a:noFill/>
            <a:miter lim="800000"/>
            <a:headEnd/>
            <a:tailEnd/>
          </a:ln>
        </p:spPr>
        <p:txBody>
          <a:bodyPr wrap="square">
            <a:spAutoFit/>
          </a:bodyPr>
          <a:lstStyle/>
          <a:p>
            <a:r>
              <a:rPr lang="en-US" sz="3200" b="1" dirty="0" smtClean="0">
                <a:solidFill>
                  <a:srgbClr val="FFFF00"/>
                </a:solidFill>
                <a:latin typeface="Cambria" pitchFamily="18" charset="0"/>
              </a:rPr>
              <a:t>Overcoming </a:t>
            </a:r>
            <a:r>
              <a:rPr lang="en-US" sz="3200" b="1" dirty="0" err="1" smtClean="0">
                <a:solidFill>
                  <a:srgbClr val="FFFF00"/>
                </a:solidFill>
                <a:latin typeface="Cambria" pitchFamily="18" charset="0"/>
              </a:rPr>
              <a:t>Undernutrition</a:t>
            </a:r>
            <a:r>
              <a:rPr lang="en-US" sz="3200" b="1" dirty="0" smtClean="0">
                <a:solidFill>
                  <a:srgbClr val="FFFF00"/>
                </a:solidFill>
                <a:latin typeface="Cambria" pitchFamily="18" charset="0"/>
              </a:rPr>
              <a:t>: </a:t>
            </a:r>
          </a:p>
          <a:p>
            <a:r>
              <a:rPr lang="en-US" sz="3200" b="1" dirty="0" smtClean="0">
                <a:solidFill>
                  <a:srgbClr val="FFFF00"/>
                </a:solidFill>
                <a:latin typeface="Cambria" pitchFamily="18" charset="0"/>
              </a:rPr>
              <a:t>The </a:t>
            </a:r>
            <a:r>
              <a:rPr lang="en-US" sz="3200" b="1" dirty="0">
                <a:solidFill>
                  <a:srgbClr val="FFFF00"/>
                </a:solidFill>
                <a:latin typeface="Cambria" pitchFamily="18" charset="0"/>
              </a:rPr>
              <a:t>Green </a:t>
            </a:r>
            <a:r>
              <a:rPr lang="en-US" sz="3200" b="1" dirty="0" smtClean="0">
                <a:solidFill>
                  <a:srgbClr val="FFFF00"/>
                </a:solidFill>
                <a:latin typeface="Cambria" pitchFamily="18" charset="0"/>
              </a:rPr>
              <a:t>Revolution in Wheat and Rice</a:t>
            </a:r>
            <a:endParaRPr lang="en-US" sz="3200" b="1" dirty="0">
              <a:solidFill>
                <a:srgbClr val="FFFF00"/>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2754" name="AutoShape 2"/>
          <p:cNvSpPr>
            <a:spLocks noChangeArrowheads="1"/>
          </p:cNvSpPr>
          <p:nvPr/>
        </p:nvSpPr>
        <p:spPr bwMode="auto">
          <a:xfrm>
            <a:off x="1094560" y="76200"/>
            <a:ext cx="6956468" cy="652641"/>
          </a:xfrm>
          <a:prstGeom prst="octagon">
            <a:avLst>
              <a:gd name="adj" fmla="val 10532"/>
            </a:avLst>
          </a:prstGeom>
          <a:noFill/>
          <a:ln w="12700" cap="sq" algn="ctr">
            <a:noFill/>
            <a:round/>
            <a:headEnd/>
            <a:tailEnd/>
          </a:ln>
        </p:spPr>
        <p:txBody>
          <a:bodyPr wrap="none">
            <a:spAutoFit/>
          </a:bodyPr>
          <a:lstStyle/>
          <a:p>
            <a:r>
              <a:rPr lang="en-GB" sz="3200" dirty="0">
                <a:solidFill>
                  <a:srgbClr val="FFFF00"/>
                </a:solidFill>
                <a:latin typeface="Cambria" pitchFamily="18" charset="0"/>
                <a:ea typeface="Lucida Sans Unicode" pitchFamily="34" charset="0"/>
                <a:cs typeface="Lucida Sans Unicode" pitchFamily="34" charset="0"/>
              </a:rPr>
              <a:t>Green Revolution Symphony (1968</a:t>
            </a:r>
            <a:r>
              <a:rPr lang="en-GB" sz="2800" dirty="0">
                <a:solidFill>
                  <a:srgbClr val="FFFF00"/>
                </a:solidFill>
                <a:latin typeface="Cambria" pitchFamily="18" charset="0"/>
                <a:ea typeface="Lucida Sans Unicode" pitchFamily="34" charset="0"/>
                <a:cs typeface="Lucida Sans Unicode" pitchFamily="34" charset="0"/>
              </a:rPr>
              <a:t>)</a:t>
            </a:r>
          </a:p>
        </p:txBody>
      </p:sp>
      <p:sp>
        <p:nvSpPr>
          <p:cNvPr id="3402755" name="Text Box 3"/>
          <p:cNvSpPr txBox="1">
            <a:spLocks noChangeArrowheads="1"/>
          </p:cNvSpPr>
          <p:nvPr/>
        </p:nvSpPr>
        <p:spPr bwMode="auto">
          <a:xfrm>
            <a:off x="2957078" y="1676400"/>
            <a:ext cx="3401294" cy="2095062"/>
          </a:xfrm>
          <a:prstGeom prst="rect">
            <a:avLst/>
          </a:prstGeom>
          <a:noFill/>
          <a:ln w="9525">
            <a:noFill/>
            <a:round/>
            <a:headEnd/>
            <a:tailEnd/>
          </a:ln>
        </p:spPr>
        <p:txBody>
          <a:bodyPr wrap="none" lIns="90000" tIns="46800" rIns="90000" bIns="46800">
            <a:spAutoFit/>
          </a:bodyPr>
          <a:lstStyle/>
          <a:p>
            <a:pPr marL="457200" indent="-457200" algn="just" defTabSz="449263">
              <a:lnSpc>
                <a:spcPct val="125000"/>
              </a:lnSpc>
              <a:spcBef>
                <a:spcPts val="150"/>
              </a:spcBef>
              <a:spcAft>
                <a:spcPts val="150"/>
              </a:spcAft>
              <a:buClr>
                <a:srgbClr val="00FF99"/>
              </a:buClr>
              <a:buSzPct val="100000"/>
              <a:buFont typeface="Arial" charset="0"/>
              <a:buChar char="o"/>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sz="2400" b="0" dirty="0">
                <a:solidFill>
                  <a:srgbClr val="FFFFFF"/>
                </a:solidFill>
                <a:latin typeface="Cambria" pitchFamily="18" charset="0"/>
                <a:ea typeface="Lucida Sans Unicode" pitchFamily="34" charset="0"/>
                <a:cs typeface="Lucida Sans Unicode" pitchFamily="34" charset="0"/>
              </a:rPr>
              <a:t>Technology</a:t>
            </a:r>
          </a:p>
          <a:p>
            <a:pPr marL="457200" indent="-457200" algn="just" defTabSz="449263">
              <a:lnSpc>
                <a:spcPct val="125000"/>
              </a:lnSpc>
              <a:spcBef>
                <a:spcPts val="150"/>
              </a:spcBef>
              <a:spcAft>
                <a:spcPts val="150"/>
              </a:spcAft>
              <a:buClr>
                <a:srgbClr val="00FF99"/>
              </a:buClr>
              <a:buSzPct val="100000"/>
              <a:buFont typeface="Arial" charset="0"/>
              <a:buChar char="o"/>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sz="2400" b="0" dirty="0">
                <a:solidFill>
                  <a:srgbClr val="FFFFFF"/>
                </a:solidFill>
                <a:latin typeface="Cambria" pitchFamily="18" charset="0"/>
                <a:ea typeface="Lucida Sans Unicode" pitchFamily="34" charset="0"/>
                <a:cs typeface="Lucida Sans Unicode" pitchFamily="34" charset="0"/>
              </a:rPr>
              <a:t>Services</a:t>
            </a:r>
          </a:p>
          <a:p>
            <a:pPr marL="457200" indent="-457200" algn="just" defTabSz="449263">
              <a:lnSpc>
                <a:spcPct val="125000"/>
              </a:lnSpc>
              <a:spcBef>
                <a:spcPts val="150"/>
              </a:spcBef>
              <a:spcAft>
                <a:spcPts val="150"/>
              </a:spcAft>
              <a:buClr>
                <a:srgbClr val="00FF99"/>
              </a:buClr>
              <a:buSzPct val="100000"/>
              <a:buFont typeface="Arial" charset="0"/>
              <a:buChar char="o"/>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sz="2400" b="0" dirty="0">
                <a:solidFill>
                  <a:srgbClr val="FFFFFF"/>
                </a:solidFill>
                <a:latin typeface="Cambria" pitchFamily="18" charset="0"/>
                <a:ea typeface="Lucida Sans Unicode" pitchFamily="34" charset="0"/>
                <a:cs typeface="Lucida Sans Unicode" pitchFamily="34" charset="0"/>
              </a:rPr>
              <a:t>Public Policies</a:t>
            </a:r>
          </a:p>
          <a:p>
            <a:pPr marL="457200" indent="-457200" algn="just" defTabSz="449263">
              <a:lnSpc>
                <a:spcPct val="125000"/>
              </a:lnSpc>
              <a:spcBef>
                <a:spcPts val="150"/>
              </a:spcBef>
              <a:spcAft>
                <a:spcPts val="150"/>
              </a:spcAft>
              <a:buClr>
                <a:srgbClr val="00FF99"/>
              </a:buClr>
              <a:buSzPct val="100000"/>
              <a:buFont typeface="Arial" charset="0"/>
              <a:buChar char="o"/>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sz="2400" b="0" dirty="0">
                <a:solidFill>
                  <a:srgbClr val="FFFFFF"/>
                </a:solidFill>
                <a:latin typeface="Cambria" pitchFamily="18" charset="0"/>
                <a:ea typeface="Lucida Sans Unicode" pitchFamily="34" charset="0"/>
                <a:cs typeface="Lucida Sans Unicode" pitchFamily="34" charset="0"/>
              </a:rPr>
              <a:t>Farmers’ enthusiasm</a:t>
            </a:r>
          </a:p>
        </p:txBody>
      </p:sp>
      <p:sp>
        <p:nvSpPr>
          <p:cNvPr id="3402756" name="Text Box 4"/>
          <p:cNvSpPr txBox="1">
            <a:spLocks noChangeArrowheads="1"/>
          </p:cNvSpPr>
          <p:nvPr/>
        </p:nvSpPr>
        <p:spPr bwMode="auto">
          <a:xfrm>
            <a:off x="228600" y="4191000"/>
            <a:ext cx="8523529" cy="777862"/>
          </a:xfrm>
          <a:prstGeom prst="rect">
            <a:avLst/>
          </a:prstGeom>
          <a:noFill/>
          <a:ln w="9525">
            <a:noFill/>
            <a:round/>
            <a:headEnd/>
            <a:tailEnd/>
          </a:ln>
        </p:spPr>
        <p:txBody>
          <a:bodyPr wrap="none" lIns="90000" tIns="45000" rIns="90000" bIns="45000">
            <a:spAutoFit/>
          </a:bodyPr>
          <a:lstStyle/>
          <a:p>
            <a:pPr algn="l" defTabSz="449263">
              <a:lnSpc>
                <a:spcPct val="93000"/>
              </a:lnSpc>
              <a:buClr>
                <a:srgbClr val="FFFFFF"/>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400" b="0">
                <a:solidFill>
                  <a:srgbClr val="FFFFFF"/>
                </a:solidFill>
                <a:latin typeface="Cambria" pitchFamily="18" charset="0"/>
                <a:ea typeface="Lucida Sans Unicode" pitchFamily="34" charset="0"/>
                <a:cs typeface="Lucida Sans Unicode" pitchFamily="34" charset="0"/>
              </a:rPr>
              <a:t>Indian farmers achieved as much progress in wheat production </a:t>
            </a:r>
          </a:p>
          <a:p>
            <a:pPr algn="l" defTabSz="449263">
              <a:lnSpc>
                <a:spcPct val="93000"/>
              </a:lnSpc>
              <a:buClr>
                <a:srgbClr val="FFFFFF"/>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400" b="0">
                <a:solidFill>
                  <a:srgbClr val="FFFFFF"/>
                </a:solidFill>
                <a:latin typeface="Cambria" pitchFamily="18" charset="0"/>
                <a:ea typeface="Lucida Sans Unicode" pitchFamily="34" charset="0"/>
                <a:cs typeface="Lucida Sans Unicode" pitchFamily="34" charset="0"/>
              </a:rPr>
              <a:t>in four years (1964–68), as during the preceding 4000 years.</a:t>
            </a:r>
          </a:p>
        </p:txBody>
      </p:sp>
      <p:pic>
        <p:nvPicPr>
          <p:cNvPr id="3402757" name="Picture 6" descr="farmer"/>
          <p:cNvPicPr>
            <a:picLocks noChangeAspect="1" noChangeArrowheads="1"/>
          </p:cNvPicPr>
          <p:nvPr/>
        </p:nvPicPr>
        <p:blipFill>
          <a:blip r:embed="rId3" cstate="print"/>
          <a:srcRect/>
          <a:stretch>
            <a:fillRect/>
          </a:stretch>
        </p:blipFill>
        <p:spPr bwMode="auto">
          <a:xfrm>
            <a:off x="152400" y="838200"/>
            <a:ext cx="2741613" cy="3246438"/>
          </a:xfrm>
          <a:prstGeom prst="rect">
            <a:avLst/>
          </a:prstGeom>
          <a:noFill/>
          <a:ln w="9525">
            <a:solidFill>
              <a:srgbClr val="00FF99"/>
            </a:solidFill>
            <a:miter lim="800000"/>
            <a:headEnd/>
            <a:tailEnd/>
          </a:ln>
        </p:spPr>
      </p:pic>
      <p:pic>
        <p:nvPicPr>
          <p:cNvPr id="3402759" name="Picture 7" descr="indira"/>
          <p:cNvPicPr>
            <a:picLocks noChangeAspect="1" noChangeArrowheads="1"/>
          </p:cNvPicPr>
          <p:nvPr/>
        </p:nvPicPr>
        <p:blipFill>
          <a:blip r:embed="rId4" cstate="print"/>
          <a:srcRect/>
          <a:stretch>
            <a:fillRect/>
          </a:stretch>
        </p:blipFill>
        <p:spPr bwMode="auto">
          <a:xfrm>
            <a:off x="5943600" y="838200"/>
            <a:ext cx="2971800" cy="2120900"/>
          </a:xfrm>
          <a:prstGeom prst="rect">
            <a:avLst/>
          </a:prstGeom>
          <a:noFill/>
          <a:ln w="12700">
            <a:solidFill>
              <a:srgbClr val="00FF99"/>
            </a:solidFill>
            <a:miter lim="800000"/>
            <a:headEnd/>
            <a:tailEnd/>
          </a:ln>
        </p:spPr>
      </p:pic>
      <p:sp>
        <p:nvSpPr>
          <p:cNvPr id="3402760" name="Text Box 8"/>
          <p:cNvSpPr txBox="1">
            <a:spLocks noChangeArrowheads="1"/>
          </p:cNvSpPr>
          <p:nvPr/>
        </p:nvSpPr>
        <p:spPr bwMode="auto">
          <a:xfrm>
            <a:off x="2967600" y="1143000"/>
            <a:ext cx="2857963" cy="461665"/>
          </a:xfrm>
          <a:prstGeom prst="rect">
            <a:avLst/>
          </a:prstGeom>
          <a:noFill/>
          <a:ln w="12700" cap="sq">
            <a:noFill/>
            <a:miter lim="800000"/>
            <a:headEnd/>
            <a:tailEnd/>
          </a:ln>
        </p:spPr>
        <p:txBody>
          <a:bodyPr wrap="none">
            <a:spAutoFit/>
          </a:bodyPr>
          <a:lstStyle/>
          <a:p>
            <a:r>
              <a:rPr lang="en-US" sz="2400" dirty="0">
                <a:solidFill>
                  <a:srgbClr val="FFFF66"/>
                </a:solidFill>
                <a:latin typeface="Cambria" pitchFamily="18" charset="0"/>
              </a:rPr>
              <a:t>Major Components</a:t>
            </a:r>
          </a:p>
        </p:txBody>
      </p:sp>
      <p:sp>
        <p:nvSpPr>
          <p:cNvPr id="3402761" name="Text Box 9"/>
          <p:cNvSpPr txBox="1">
            <a:spLocks noChangeArrowheads="1"/>
          </p:cNvSpPr>
          <p:nvPr/>
        </p:nvSpPr>
        <p:spPr bwMode="auto">
          <a:xfrm>
            <a:off x="1306512" y="4953000"/>
            <a:ext cx="6846888" cy="954107"/>
          </a:xfrm>
          <a:prstGeom prst="rect">
            <a:avLst/>
          </a:prstGeom>
          <a:noFill/>
          <a:ln w="12700" cap="sq">
            <a:solidFill>
              <a:srgbClr val="00FF99"/>
            </a:solidFill>
            <a:miter lim="800000"/>
            <a:headEnd/>
            <a:tailEnd/>
          </a:ln>
        </p:spPr>
        <p:txBody>
          <a:bodyPr wrap="square">
            <a:spAutoFit/>
          </a:bodyPr>
          <a:lstStyle/>
          <a:p>
            <a:r>
              <a:rPr lang="en-US" sz="2800" dirty="0" smtClean="0">
                <a:solidFill>
                  <a:srgbClr val="00FF00"/>
                </a:solidFill>
                <a:latin typeface="Cambria" pitchFamily="18" charset="0"/>
              </a:rPr>
              <a:t>Synergy among Scientific </a:t>
            </a:r>
            <a:r>
              <a:rPr lang="en-US" sz="2800" dirty="0">
                <a:solidFill>
                  <a:srgbClr val="00FF00"/>
                </a:solidFill>
                <a:latin typeface="Cambria" pitchFamily="18" charset="0"/>
              </a:rPr>
              <a:t>skill, Political will and Farmers’ </a:t>
            </a:r>
            <a:r>
              <a:rPr lang="en-US" sz="2800" dirty="0" smtClean="0">
                <a:solidFill>
                  <a:srgbClr val="00FF00"/>
                </a:solidFill>
                <a:latin typeface="Cambria" pitchFamily="18" charset="0"/>
              </a:rPr>
              <a:t>toil</a:t>
            </a:r>
            <a:endParaRPr lang="en-US" sz="2800" dirty="0">
              <a:solidFill>
                <a:srgbClr val="00FF00"/>
              </a:solidFill>
              <a:latin typeface="Cambria" pitchFamily="18" charset="0"/>
            </a:endParaRPr>
          </a:p>
        </p:txBody>
      </p:sp>
      <p:sp>
        <p:nvSpPr>
          <p:cNvPr id="10" name="Line 3"/>
          <p:cNvSpPr>
            <a:spLocks noChangeShapeType="1"/>
          </p:cNvSpPr>
          <p:nvPr/>
        </p:nvSpPr>
        <p:spPr bwMode="auto">
          <a:xfrm>
            <a:off x="0" y="685800"/>
            <a:ext cx="9144000" cy="0"/>
          </a:xfrm>
          <a:prstGeom prst="line">
            <a:avLst/>
          </a:prstGeom>
          <a:noFill/>
          <a:ln w="57150" cmpd="thinThick">
            <a:solidFill>
              <a:schemeClr val="accent6"/>
            </a:solidFill>
            <a:round/>
            <a:headEnd/>
            <a:tailEnd/>
          </a:ln>
          <a:effectLst/>
        </p:spPr>
        <p:txBody>
          <a:bodyPr wrap="none"/>
          <a:lstStyle/>
          <a:p>
            <a:endParaRPr lang="en-IN">
              <a:latin typeface="Cambria" pitchFamily="18" charset="0"/>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0514" name="Text Box 2"/>
          <p:cNvSpPr txBox="1">
            <a:spLocks noChangeArrowheads="1"/>
          </p:cNvSpPr>
          <p:nvPr/>
        </p:nvSpPr>
        <p:spPr bwMode="auto">
          <a:xfrm>
            <a:off x="3581400" y="1600200"/>
            <a:ext cx="5486400" cy="1578894"/>
          </a:xfrm>
          <a:prstGeom prst="rect">
            <a:avLst/>
          </a:prstGeom>
          <a:noFill/>
          <a:ln w="9525">
            <a:noFill/>
            <a:miter lim="800000"/>
            <a:headEnd/>
            <a:tailEnd/>
          </a:ln>
          <a:effectLst/>
        </p:spPr>
        <p:txBody>
          <a:bodyPr wrap="square">
            <a:spAutoFit/>
          </a:bodyPr>
          <a:lstStyle/>
          <a:p>
            <a:pPr>
              <a:lnSpc>
                <a:spcPct val="115000"/>
              </a:lnSpc>
            </a:pPr>
            <a:r>
              <a:rPr lang="en-US" sz="2800" dirty="0">
                <a:solidFill>
                  <a:schemeClr val="tx1"/>
                </a:solidFill>
                <a:latin typeface="Cambria" pitchFamily="18" charset="0"/>
              </a:rPr>
              <a:t>“Man has lost the capacity to foresee and to forestall.  He will end by destroying the earth”</a:t>
            </a:r>
          </a:p>
        </p:txBody>
      </p:sp>
      <p:sp>
        <p:nvSpPr>
          <p:cNvPr id="3520515" name="Text Box 3"/>
          <p:cNvSpPr txBox="1">
            <a:spLocks noChangeArrowheads="1"/>
          </p:cNvSpPr>
          <p:nvPr/>
        </p:nvSpPr>
        <p:spPr bwMode="auto">
          <a:xfrm>
            <a:off x="6096000" y="3581400"/>
            <a:ext cx="2779351" cy="461665"/>
          </a:xfrm>
          <a:prstGeom prst="rect">
            <a:avLst/>
          </a:prstGeom>
          <a:noFill/>
          <a:ln w="9525" algn="ctr">
            <a:noFill/>
            <a:miter lim="800000"/>
            <a:headEnd/>
            <a:tailEnd/>
          </a:ln>
          <a:effectLst/>
        </p:spPr>
        <p:txBody>
          <a:bodyPr wrap="none">
            <a:spAutoFit/>
          </a:bodyPr>
          <a:lstStyle/>
          <a:p>
            <a:pPr algn="l"/>
            <a:r>
              <a:rPr lang="en-US" sz="2400" i="1" dirty="0">
                <a:solidFill>
                  <a:srgbClr val="00FF99"/>
                </a:solidFill>
                <a:latin typeface="Cambria" pitchFamily="18" charset="0"/>
                <a:cs typeface="Arial" charset="0"/>
              </a:rPr>
              <a:t>- Albert Schweitzer</a:t>
            </a:r>
          </a:p>
        </p:txBody>
      </p:sp>
      <p:sp>
        <p:nvSpPr>
          <p:cNvPr id="3520516" name="Line 4"/>
          <p:cNvSpPr>
            <a:spLocks noChangeShapeType="1"/>
          </p:cNvSpPr>
          <p:nvPr/>
        </p:nvSpPr>
        <p:spPr bwMode="auto">
          <a:xfrm>
            <a:off x="0" y="914400"/>
            <a:ext cx="9144000" cy="0"/>
          </a:xfrm>
          <a:prstGeom prst="line">
            <a:avLst/>
          </a:prstGeom>
          <a:noFill/>
          <a:ln w="57150" cmpd="thinThick">
            <a:solidFill>
              <a:schemeClr val="accent2"/>
            </a:solidFill>
            <a:round/>
            <a:headEnd/>
            <a:tailEnd/>
          </a:ln>
          <a:effectLst/>
        </p:spPr>
        <p:txBody>
          <a:bodyPr wrap="none"/>
          <a:lstStyle/>
          <a:p>
            <a:endParaRPr lang="en-IN"/>
          </a:p>
        </p:txBody>
      </p:sp>
      <p:sp>
        <p:nvSpPr>
          <p:cNvPr id="3520517" name="Text Box 5"/>
          <p:cNvSpPr txBox="1">
            <a:spLocks noChangeArrowheads="1"/>
          </p:cNvSpPr>
          <p:nvPr/>
        </p:nvSpPr>
        <p:spPr bwMode="auto">
          <a:xfrm>
            <a:off x="1295400" y="4953000"/>
            <a:ext cx="6988516" cy="523220"/>
          </a:xfrm>
          <a:prstGeom prst="rect">
            <a:avLst/>
          </a:prstGeom>
          <a:noFill/>
          <a:ln w="9525">
            <a:noFill/>
            <a:miter lim="800000"/>
            <a:headEnd/>
            <a:tailEnd/>
          </a:ln>
          <a:effectLst/>
        </p:spPr>
        <p:txBody>
          <a:bodyPr wrap="none">
            <a:spAutoFit/>
          </a:bodyPr>
          <a:lstStyle/>
          <a:p>
            <a:pPr algn="l"/>
            <a:r>
              <a:rPr lang="en-US" sz="2800" dirty="0">
                <a:solidFill>
                  <a:srgbClr val="00FF00"/>
                </a:solidFill>
                <a:latin typeface="Cambria" pitchFamily="18" charset="0"/>
              </a:rPr>
              <a:t>Sustainable Development : Early Warning</a:t>
            </a:r>
          </a:p>
        </p:txBody>
      </p:sp>
      <p:pic>
        <p:nvPicPr>
          <p:cNvPr id="3520518" name="Picture 6"/>
          <p:cNvPicPr>
            <a:picLocks noChangeAspect="1" noChangeArrowheads="1"/>
          </p:cNvPicPr>
          <p:nvPr/>
        </p:nvPicPr>
        <p:blipFill>
          <a:blip r:embed="rId2" cstate="print"/>
          <a:srcRect/>
          <a:stretch>
            <a:fillRect/>
          </a:stretch>
        </p:blipFill>
        <p:spPr bwMode="auto">
          <a:xfrm>
            <a:off x="152400" y="1447800"/>
            <a:ext cx="3481388" cy="3206750"/>
          </a:xfrm>
          <a:prstGeom prst="rect">
            <a:avLst/>
          </a:prstGeom>
          <a:noFill/>
          <a:ln w="9525">
            <a:solidFill>
              <a:srgbClr val="00FF99"/>
            </a:solidFill>
            <a:miter lim="800000"/>
            <a:headEnd/>
            <a:tailEnd/>
          </a:ln>
          <a:effectLst/>
        </p:spPr>
      </p:pic>
      <p:sp>
        <p:nvSpPr>
          <p:cNvPr id="3520519" name="Text Box 7"/>
          <p:cNvSpPr txBox="1">
            <a:spLocks noChangeArrowheads="1"/>
          </p:cNvSpPr>
          <p:nvPr/>
        </p:nvSpPr>
        <p:spPr bwMode="auto">
          <a:xfrm>
            <a:off x="1219200" y="112713"/>
            <a:ext cx="6631945" cy="584775"/>
          </a:xfrm>
          <a:prstGeom prst="rect">
            <a:avLst/>
          </a:prstGeom>
          <a:noFill/>
          <a:ln w="12700" cap="sq" algn="ctr">
            <a:noFill/>
            <a:miter lim="800000"/>
            <a:headEnd/>
            <a:tailEnd/>
          </a:ln>
          <a:effectLst/>
        </p:spPr>
        <p:txBody>
          <a:bodyPr wrap="none">
            <a:spAutoFit/>
          </a:bodyPr>
          <a:lstStyle/>
          <a:p>
            <a:r>
              <a:rPr lang="en-US" sz="3200" dirty="0">
                <a:solidFill>
                  <a:srgbClr val="FFFF00"/>
                </a:solidFill>
                <a:latin typeface="Cambria" pitchFamily="18" charset="0"/>
                <a:ea typeface="Lucida Sans Unicode" pitchFamily="34" charset="0"/>
                <a:cs typeface="Lucida Sans Unicode" pitchFamily="34" charset="0"/>
              </a:rPr>
              <a:t>Rachel Carson 1962 : Silent Spring</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76200"/>
            <a:ext cx="7315200" cy="762000"/>
          </a:xfrm>
        </p:spPr>
        <p:txBody>
          <a:bodyPr/>
          <a:lstStyle/>
          <a:p>
            <a:r>
              <a:rPr lang="en-US" sz="3200" b="1" dirty="0" smtClean="0">
                <a:solidFill>
                  <a:srgbClr val="FFFF00"/>
                </a:solidFill>
                <a:latin typeface="Cambria" pitchFamily="18" charset="0"/>
              </a:rPr>
              <a:t>Evergreen Revolution is the Pathway</a:t>
            </a:r>
            <a:endParaRPr lang="en-IN" sz="3200" b="1" dirty="0">
              <a:solidFill>
                <a:srgbClr val="FFFF00"/>
              </a:solidFill>
              <a:latin typeface="Cambria" pitchFamily="18" charset="0"/>
            </a:endParaRPr>
          </a:p>
        </p:txBody>
      </p:sp>
      <p:sp>
        <p:nvSpPr>
          <p:cNvPr id="5" name="TextBox 4"/>
          <p:cNvSpPr txBox="1"/>
          <p:nvPr/>
        </p:nvSpPr>
        <p:spPr>
          <a:xfrm>
            <a:off x="4267200" y="762001"/>
            <a:ext cx="4648200" cy="5355312"/>
          </a:xfrm>
          <a:prstGeom prst="rect">
            <a:avLst/>
          </a:prstGeom>
          <a:noFill/>
        </p:spPr>
        <p:txBody>
          <a:bodyPr wrap="square" rtlCol="0">
            <a:spAutoFit/>
          </a:bodyPr>
          <a:lstStyle/>
          <a:p>
            <a:pPr marL="355600" indent="-355600" algn="just">
              <a:lnSpc>
                <a:spcPct val="150000"/>
              </a:lnSpc>
              <a:buClr>
                <a:srgbClr val="00FF99"/>
              </a:buClr>
              <a:buFont typeface="Courier New" pitchFamily="49" charset="0"/>
              <a:buChar char="o"/>
            </a:pPr>
            <a:r>
              <a:rPr lang="en-US" sz="2400" dirty="0" smtClean="0">
                <a:solidFill>
                  <a:schemeClr val="tx1"/>
                </a:solidFill>
                <a:latin typeface="Cambria" pitchFamily="18" charset="0"/>
              </a:rPr>
              <a:t>World requires 50% more rice in 2030 than in 2004 with approximately 30% less arable land of today</a:t>
            </a:r>
          </a:p>
          <a:p>
            <a:pPr marL="355600" indent="-355600" algn="just">
              <a:lnSpc>
                <a:spcPct val="150000"/>
              </a:lnSpc>
              <a:buClr>
                <a:srgbClr val="00FF99"/>
              </a:buClr>
              <a:buFont typeface="Courier New" pitchFamily="49" charset="0"/>
              <a:buChar char="o"/>
            </a:pPr>
            <a:endParaRPr lang="en-US" sz="1200" dirty="0" smtClean="0">
              <a:solidFill>
                <a:schemeClr val="tx1"/>
              </a:solidFill>
              <a:latin typeface="Cambria" pitchFamily="18" charset="0"/>
            </a:endParaRPr>
          </a:p>
          <a:p>
            <a:pPr marL="355600" indent="-355600" algn="just">
              <a:lnSpc>
                <a:spcPct val="150000"/>
              </a:lnSpc>
              <a:buClr>
                <a:srgbClr val="00FF99"/>
              </a:buClr>
              <a:buFont typeface="Courier New" pitchFamily="49" charset="0"/>
              <a:buChar char="o"/>
            </a:pPr>
            <a:r>
              <a:rPr lang="en-US" sz="2400" dirty="0" smtClean="0">
                <a:solidFill>
                  <a:schemeClr val="tx1"/>
                </a:solidFill>
                <a:latin typeface="Cambria" pitchFamily="18" charset="0"/>
              </a:rPr>
              <a:t>Securing Food for all and for ever will be possible only if the evergreen revolution pathway is adopted for enhancing yield</a:t>
            </a:r>
            <a:endParaRPr lang="en-IN" sz="2400" dirty="0">
              <a:solidFill>
                <a:schemeClr val="tx1"/>
              </a:solidFill>
              <a:latin typeface="Cambria" pitchFamily="18" charset="0"/>
            </a:endParaRPr>
          </a:p>
        </p:txBody>
      </p:sp>
      <p:pic>
        <p:nvPicPr>
          <p:cNvPr id="7" name="Picture 4" descr="prof's book"/>
          <p:cNvPicPr>
            <a:picLocks noChangeAspect="1" noChangeArrowheads="1"/>
          </p:cNvPicPr>
          <p:nvPr/>
        </p:nvPicPr>
        <p:blipFill>
          <a:blip r:embed="rId2" cstate="print"/>
          <a:srcRect/>
          <a:stretch>
            <a:fillRect/>
          </a:stretch>
        </p:blipFill>
        <p:spPr bwMode="auto">
          <a:xfrm>
            <a:off x="487362" y="641132"/>
            <a:ext cx="3703638" cy="5378668"/>
          </a:xfrm>
          <a:prstGeom prst="rect">
            <a:avLst/>
          </a:prstGeom>
          <a:noFill/>
          <a:ln w="9525">
            <a:solidFill>
              <a:srgbClr val="00FF99"/>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66800" y="4505980"/>
            <a:ext cx="7162800" cy="523220"/>
          </a:xfrm>
          <a:prstGeom prst="rect">
            <a:avLst/>
          </a:prstGeom>
        </p:spPr>
        <p:txBody>
          <a:bodyPr wrap="square">
            <a:spAutoFit/>
          </a:bodyPr>
          <a:lstStyle/>
          <a:p>
            <a:pPr algn="ctr"/>
            <a:r>
              <a:rPr lang="en-US" sz="2800" i="1" dirty="0">
                <a:solidFill>
                  <a:srgbClr val="F2F2F2"/>
                </a:solidFill>
                <a:latin typeface="Cambria" pitchFamily="18" charset="0"/>
                <a:cs typeface="Arial" charset="0"/>
              </a:rPr>
              <a:t>Pulses </a:t>
            </a:r>
            <a:r>
              <a:rPr lang="en-US" sz="2800" i="1" dirty="0" err="1">
                <a:solidFill>
                  <a:srgbClr val="F2F2F2"/>
                </a:solidFill>
                <a:latin typeface="Cambria" pitchFamily="18" charset="0"/>
                <a:cs typeface="Arial" charset="0"/>
              </a:rPr>
              <a:t>Panchayat</a:t>
            </a:r>
            <a:r>
              <a:rPr lang="en-US" sz="2800" i="1" dirty="0">
                <a:solidFill>
                  <a:srgbClr val="F2F2F2"/>
                </a:solidFill>
                <a:latin typeface="Cambria" pitchFamily="18" charset="0"/>
                <a:cs typeface="Arial" charset="0"/>
              </a:rPr>
              <a:t> </a:t>
            </a:r>
            <a:r>
              <a:rPr lang="en-US" sz="2800" i="1" dirty="0" smtClean="0">
                <a:solidFill>
                  <a:srgbClr val="F2F2F2"/>
                </a:solidFill>
                <a:latin typeface="Cambria" pitchFamily="18" charset="0"/>
                <a:cs typeface="Arial" charset="0"/>
              </a:rPr>
              <a:t> - </a:t>
            </a:r>
            <a:r>
              <a:rPr lang="en-US" sz="2800" i="1" dirty="0" err="1" smtClean="0">
                <a:solidFill>
                  <a:srgbClr val="F2F2F2"/>
                </a:solidFill>
                <a:latin typeface="Cambria" pitchFamily="18" charset="0"/>
                <a:cs typeface="Arial" charset="0"/>
              </a:rPr>
              <a:t>Edaiyappatti</a:t>
            </a:r>
            <a:r>
              <a:rPr lang="en-US" sz="2800" i="1" dirty="0" smtClean="0">
                <a:solidFill>
                  <a:srgbClr val="F2F2F2"/>
                </a:solidFill>
                <a:latin typeface="Cambria" pitchFamily="18" charset="0"/>
                <a:cs typeface="Arial" charset="0"/>
              </a:rPr>
              <a:t> Village</a:t>
            </a:r>
            <a:endParaRPr lang="en-US" sz="2800" b="0" i="1" dirty="0">
              <a:solidFill>
                <a:srgbClr val="F2F2F2"/>
              </a:solidFill>
              <a:latin typeface="Cambria" pitchFamily="18" charset="0"/>
              <a:cs typeface="Arial" charset="0"/>
            </a:endParaRPr>
          </a:p>
        </p:txBody>
      </p:sp>
      <p:grpSp>
        <p:nvGrpSpPr>
          <p:cNvPr id="2" name="Group 2"/>
          <p:cNvGrpSpPr>
            <a:grpSpLocks/>
          </p:cNvGrpSpPr>
          <p:nvPr/>
        </p:nvGrpSpPr>
        <p:grpSpPr bwMode="auto">
          <a:xfrm>
            <a:off x="0" y="1143000"/>
            <a:ext cx="9144000" cy="3124200"/>
            <a:chOff x="1524" y="10821"/>
            <a:chExt cx="7524" cy="2692"/>
          </a:xfrm>
        </p:grpSpPr>
        <p:pic>
          <p:nvPicPr>
            <p:cNvPr id="198665" name="Picture 4" descr="Declaration of Edaiyapatti Panchayat as Pulse Panchayat"/>
            <p:cNvPicPr>
              <a:picLocks noChangeAspect="1" noChangeArrowheads="1"/>
            </p:cNvPicPr>
            <p:nvPr/>
          </p:nvPicPr>
          <p:blipFill>
            <a:blip r:embed="rId2" cstate="print"/>
            <a:srcRect/>
            <a:stretch>
              <a:fillRect/>
            </a:stretch>
          </p:blipFill>
          <p:spPr bwMode="auto">
            <a:xfrm>
              <a:off x="5340" y="10821"/>
              <a:ext cx="3708" cy="2692"/>
            </a:xfrm>
            <a:prstGeom prst="rect">
              <a:avLst/>
            </a:prstGeom>
            <a:noFill/>
            <a:ln w="9525">
              <a:solidFill>
                <a:schemeClr val="accent2"/>
              </a:solidFill>
              <a:miter lim="800000"/>
              <a:headEnd/>
              <a:tailEnd/>
            </a:ln>
          </p:spPr>
        </p:pic>
        <p:pic>
          <p:nvPicPr>
            <p:cNvPr id="198666" name="Picture 5" descr="Oath to declare Edaiyapatti as Pulse Panchayat"/>
            <p:cNvPicPr>
              <a:picLocks noChangeAspect="1" noChangeArrowheads="1"/>
            </p:cNvPicPr>
            <p:nvPr/>
          </p:nvPicPr>
          <p:blipFill>
            <a:blip r:embed="rId3" cstate="print"/>
            <a:srcRect/>
            <a:stretch>
              <a:fillRect/>
            </a:stretch>
          </p:blipFill>
          <p:spPr bwMode="auto">
            <a:xfrm>
              <a:off x="1524" y="10821"/>
              <a:ext cx="3816" cy="2689"/>
            </a:xfrm>
            <a:prstGeom prst="rect">
              <a:avLst/>
            </a:prstGeom>
            <a:noFill/>
            <a:ln w="9525">
              <a:solidFill>
                <a:schemeClr val="accent2"/>
              </a:solidFill>
              <a:miter lim="800000"/>
              <a:headEnd/>
              <a:tailEnd/>
            </a:ln>
          </p:spPr>
        </p:pic>
      </p:grpSp>
      <p:sp>
        <p:nvSpPr>
          <p:cNvPr id="198668" name="TextBox 1"/>
          <p:cNvSpPr txBox="1">
            <a:spLocks noChangeArrowheads="1"/>
          </p:cNvSpPr>
          <p:nvPr/>
        </p:nvSpPr>
        <p:spPr bwMode="auto">
          <a:xfrm>
            <a:off x="260132" y="76200"/>
            <a:ext cx="8631081" cy="553998"/>
          </a:xfrm>
          <a:prstGeom prst="rect">
            <a:avLst/>
          </a:prstGeom>
          <a:noFill/>
          <a:ln w="9525" algn="ctr">
            <a:noFill/>
            <a:miter lim="800000"/>
            <a:headEnd/>
            <a:tailEnd/>
          </a:ln>
          <a:effectLst/>
        </p:spPr>
        <p:txBody>
          <a:bodyPr wrap="none">
            <a:spAutoFit/>
          </a:bodyPr>
          <a:lstStyle/>
          <a:p>
            <a:pPr algn="ctr"/>
            <a:r>
              <a:rPr lang="en-US" sz="3000" dirty="0">
                <a:solidFill>
                  <a:srgbClr val="FFFF00"/>
                </a:solidFill>
                <a:latin typeface="Cambria" pitchFamily="18" charset="0"/>
                <a:cs typeface="Arial" charset="0"/>
              </a:rPr>
              <a:t>Overcoming Protein Hunger : Pulses Revolution </a:t>
            </a:r>
            <a:endParaRPr lang="en-IN" sz="3000" dirty="0">
              <a:solidFill>
                <a:srgbClr val="FFFF00"/>
              </a:solidFill>
              <a:latin typeface="Cambria" pitchFamily="18" charset="0"/>
              <a:cs typeface="Arial" charset="0"/>
            </a:endParaRPr>
          </a:p>
        </p:txBody>
      </p:sp>
      <p:sp>
        <p:nvSpPr>
          <p:cNvPr id="4" name="Line 4"/>
          <p:cNvSpPr>
            <a:spLocks noChangeShapeType="1"/>
          </p:cNvSpPr>
          <p:nvPr/>
        </p:nvSpPr>
        <p:spPr bwMode="auto">
          <a:xfrm>
            <a:off x="0" y="838200"/>
            <a:ext cx="9144000" cy="0"/>
          </a:xfrm>
          <a:prstGeom prst="line">
            <a:avLst/>
          </a:prstGeom>
          <a:noFill/>
          <a:ln w="57150" cmpd="thinThick">
            <a:solidFill>
              <a:schemeClr val="accent6"/>
            </a:solidFill>
            <a:round/>
            <a:headEnd/>
            <a:tailEnd/>
          </a:ln>
        </p:spPr>
        <p:txBody>
          <a:bodyPr wrap="none"/>
          <a:lstStyle/>
          <a:p>
            <a:endParaRPr lang="en-IN">
              <a:latin typeface="Cambria" pitchFamily="18" charset="0"/>
            </a:endParaRPr>
          </a:p>
        </p:txBody>
      </p:sp>
      <p:sp>
        <p:nvSpPr>
          <p:cNvPr id="8" name="TextBox 7"/>
          <p:cNvSpPr txBox="1"/>
          <p:nvPr/>
        </p:nvSpPr>
        <p:spPr>
          <a:xfrm>
            <a:off x="990942" y="5257800"/>
            <a:ext cx="7375352" cy="646331"/>
          </a:xfrm>
          <a:prstGeom prst="rect">
            <a:avLst/>
          </a:prstGeom>
          <a:noFill/>
        </p:spPr>
        <p:txBody>
          <a:bodyPr wrap="none" rtlCol="0">
            <a:spAutoFit/>
          </a:bodyPr>
          <a:lstStyle/>
          <a:p>
            <a:r>
              <a:rPr lang="en-US" sz="3600" dirty="0" smtClean="0">
                <a:solidFill>
                  <a:srgbClr val="00FF00"/>
                </a:solidFill>
                <a:latin typeface="Cambria" pitchFamily="18" charset="0"/>
              </a:rPr>
              <a:t>2016: International Year of Pulses</a:t>
            </a:r>
            <a:endParaRPr lang="en-IN" sz="3600" dirty="0">
              <a:solidFill>
                <a:srgbClr val="00FF00"/>
              </a:solidFill>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3650" name="Picture 2"/>
          <p:cNvPicPr>
            <a:picLocks noChangeAspect="1" noChangeArrowheads="1"/>
          </p:cNvPicPr>
          <p:nvPr/>
        </p:nvPicPr>
        <p:blipFill>
          <a:blip r:embed="rId3" cstate="print"/>
          <a:srcRect/>
          <a:stretch>
            <a:fillRect/>
          </a:stretch>
        </p:blipFill>
        <p:spPr bwMode="auto">
          <a:xfrm>
            <a:off x="1497828" y="914400"/>
            <a:ext cx="5998673" cy="4495800"/>
          </a:xfrm>
          <a:prstGeom prst="rect">
            <a:avLst/>
          </a:prstGeom>
          <a:noFill/>
          <a:ln w="9525">
            <a:solidFill>
              <a:srgbClr val="66FF66"/>
            </a:solidFill>
            <a:miter lim="800000"/>
            <a:headEnd/>
            <a:tailEnd/>
          </a:ln>
          <a:effectLst/>
        </p:spPr>
      </p:pic>
      <p:sp>
        <p:nvSpPr>
          <p:cNvPr id="3483651" name="Text Box 3"/>
          <p:cNvSpPr txBox="1">
            <a:spLocks noChangeArrowheads="1"/>
          </p:cNvSpPr>
          <p:nvPr/>
        </p:nvSpPr>
        <p:spPr bwMode="auto">
          <a:xfrm>
            <a:off x="1339081" y="5293905"/>
            <a:ext cx="6607386" cy="830997"/>
          </a:xfrm>
          <a:prstGeom prst="rect">
            <a:avLst/>
          </a:prstGeom>
          <a:noFill/>
          <a:ln w="12700" cap="sq" algn="ctr">
            <a:noFill/>
            <a:miter lim="800000"/>
            <a:headEnd/>
            <a:tailEnd/>
          </a:ln>
          <a:effectLst/>
        </p:spPr>
        <p:txBody>
          <a:bodyPr wrap="none">
            <a:spAutoFit/>
          </a:bodyPr>
          <a:lstStyle/>
          <a:p>
            <a:r>
              <a:rPr lang="en-US" sz="2400" dirty="0" smtClean="0">
                <a:solidFill>
                  <a:schemeClr val="tx1"/>
                </a:solidFill>
                <a:latin typeface="Cambria" pitchFamily="18" charset="0"/>
                <a:cs typeface="Times New Roman" pitchFamily="18" charset="0"/>
              </a:rPr>
              <a:t>Women play a </a:t>
            </a:r>
            <a:r>
              <a:rPr lang="en-US" sz="2400" dirty="0" err="1" smtClean="0">
                <a:solidFill>
                  <a:schemeClr val="tx1"/>
                </a:solidFill>
                <a:latin typeface="Cambria" pitchFamily="18" charset="0"/>
                <a:cs typeface="Times New Roman" pitchFamily="18" charset="0"/>
              </a:rPr>
              <a:t>keyrole</a:t>
            </a:r>
            <a:r>
              <a:rPr lang="en-US" sz="2400" dirty="0" smtClean="0">
                <a:solidFill>
                  <a:schemeClr val="tx1"/>
                </a:solidFill>
                <a:latin typeface="Cambria" pitchFamily="18" charset="0"/>
                <a:cs typeface="Times New Roman" pitchFamily="18" charset="0"/>
              </a:rPr>
              <a:t> in both the production </a:t>
            </a:r>
          </a:p>
          <a:p>
            <a:r>
              <a:rPr lang="en-US" sz="2400" dirty="0" smtClean="0">
                <a:solidFill>
                  <a:schemeClr val="tx1"/>
                </a:solidFill>
                <a:latin typeface="Cambria" pitchFamily="18" charset="0"/>
                <a:cs typeface="Times New Roman" pitchFamily="18" charset="0"/>
              </a:rPr>
              <a:t>and consumption phases of farming</a:t>
            </a:r>
            <a:endParaRPr lang="en-US" sz="2400" dirty="0">
              <a:solidFill>
                <a:schemeClr val="tx1"/>
              </a:solidFill>
              <a:latin typeface="Cambria" pitchFamily="18" charset="0"/>
              <a:cs typeface="Times New Roman" pitchFamily="18" charset="0"/>
            </a:endParaRPr>
          </a:p>
        </p:txBody>
      </p:sp>
      <p:sp>
        <p:nvSpPr>
          <p:cNvPr id="3483653" name="Text Box 5"/>
          <p:cNvSpPr txBox="1">
            <a:spLocks noChangeArrowheads="1"/>
          </p:cNvSpPr>
          <p:nvPr/>
        </p:nvSpPr>
        <p:spPr bwMode="auto">
          <a:xfrm>
            <a:off x="685800" y="0"/>
            <a:ext cx="7772400" cy="1015663"/>
          </a:xfrm>
          <a:prstGeom prst="rect">
            <a:avLst/>
          </a:prstGeom>
          <a:noFill/>
          <a:ln w="9525">
            <a:noFill/>
            <a:miter lim="800000"/>
            <a:headEnd/>
            <a:tailEnd/>
          </a:ln>
          <a:effectLst/>
        </p:spPr>
        <p:txBody>
          <a:bodyPr wrap="square">
            <a:spAutoFit/>
          </a:bodyPr>
          <a:lstStyle/>
          <a:p>
            <a:pPr>
              <a:spcBef>
                <a:spcPct val="50000"/>
              </a:spcBef>
            </a:pPr>
            <a:r>
              <a:rPr lang="en-US" sz="3000" dirty="0" err="1" smtClean="0">
                <a:solidFill>
                  <a:srgbClr val="FFFF00"/>
                </a:solidFill>
                <a:latin typeface="Cambria" pitchFamily="18" charset="0"/>
                <a:cs typeface="Times New Roman" pitchFamily="18" charset="0"/>
              </a:rPr>
              <a:t>Biofortified</a:t>
            </a:r>
            <a:r>
              <a:rPr lang="en-US" sz="3000" dirty="0" smtClean="0">
                <a:solidFill>
                  <a:srgbClr val="FFFF00"/>
                </a:solidFill>
                <a:latin typeface="Cambria" pitchFamily="18" charset="0"/>
                <a:cs typeface="Times New Roman" pitchFamily="18" charset="0"/>
              </a:rPr>
              <a:t> Multiple Cropping System  </a:t>
            </a:r>
            <a:r>
              <a:rPr lang="en-US" sz="3000" dirty="0" err="1" smtClean="0">
                <a:solidFill>
                  <a:srgbClr val="FFFF00"/>
                </a:solidFill>
                <a:latin typeface="Cambria" pitchFamily="18" charset="0"/>
                <a:cs typeface="Times New Roman" pitchFamily="18" charset="0"/>
              </a:rPr>
              <a:t>Kolli</a:t>
            </a:r>
            <a:r>
              <a:rPr lang="en-US" sz="3000" dirty="0" smtClean="0">
                <a:solidFill>
                  <a:srgbClr val="FFFF00"/>
                </a:solidFill>
                <a:latin typeface="Cambria" pitchFamily="18" charset="0"/>
                <a:cs typeface="Times New Roman" pitchFamily="18" charset="0"/>
              </a:rPr>
              <a:t> Hills, Tamil Nadu</a:t>
            </a:r>
            <a:endParaRPr lang="en-US" sz="3000" dirty="0">
              <a:solidFill>
                <a:srgbClr val="FFFF00"/>
              </a:solidFill>
              <a:latin typeface="Cambria"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00" name="Picture 4" descr="https://encrypted-tbn2.gstatic.com/images?q=tbn:ANd9GcQnaiiCVBSt9bEdoI1OIcv4QbCdomfPzCkbE-p1Me-BeulF9EzZ"/>
          <p:cNvPicPr>
            <a:picLocks noChangeAspect="1" noChangeArrowheads="1"/>
          </p:cNvPicPr>
          <p:nvPr/>
        </p:nvPicPr>
        <p:blipFill>
          <a:blip r:embed="rId2" cstate="print"/>
          <a:srcRect/>
          <a:stretch>
            <a:fillRect/>
          </a:stretch>
        </p:blipFill>
        <p:spPr bwMode="auto">
          <a:xfrm>
            <a:off x="6109464" y="943302"/>
            <a:ext cx="2958336" cy="362869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6"/>
          <p:cNvSpPr txBox="1"/>
          <p:nvPr/>
        </p:nvSpPr>
        <p:spPr>
          <a:xfrm>
            <a:off x="1120400" y="101025"/>
            <a:ext cx="6925102" cy="584775"/>
          </a:xfrm>
          <a:prstGeom prst="rect">
            <a:avLst/>
          </a:prstGeom>
          <a:noFill/>
        </p:spPr>
        <p:txBody>
          <a:bodyPr wrap="none" rtlCol="0">
            <a:spAutoFit/>
          </a:bodyPr>
          <a:lstStyle/>
          <a:p>
            <a:r>
              <a:rPr lang="en-US" sz="3200" dirty="0" smtClean="0">
                <a:solidFill>
                  <a:srgbClr val="FFFF00"/>
                </a:solidFill>
                <a:latin typeface="Cambria" pitchFamily="18" charset="0"/>
              </a:rPr>
              <a:t>Growth of the Indian Dairy Industry</a:t>
            </a:r>
            <a:endParaRPr lang="en-IN" sz="3200" dirty="0">
              <a:solidFill>
                <a:srgbClr val="FFFF00"/>
              </a:solidFill>
              <a:latin typeface="Cambria" pitchFamily="18" charset="0"/>
            </a:endParaRPr>
          </a:p>
        </p:txBody>
      </p:sp>
      <p:sp>
        <p:nvSpPr>
          <p:cNvPr id="8" name="TextBox 7"/>
          <p:cNvSpPr txBox="1"/>
          <p:nvPr/>
        </p:nvSpPr>
        <p:spPr>
          <a:xfrm>
            <a:off x="6849037" y="4429780"/>
            <a:ext cx="1669111" cy="523220"/>
          </a:xfrm>
          <a:prstGeom prst="rect">
            <a:avLst/>
          </a:prstGeom>
          <a:noFill/>
        </p:spPr>
        <p:txBody>
          <a:bodyPr wrap="none" rtlCol="0">
            <a:spAutoFit/>
          </a:bodyPr>
          <a:lstStyle/>
          <a:p>
            <a:pPr algn="ctr"/>
            <a:r>
              <a:rPr lang="en-US" sz="2800" dirty="0" smtClean="0">
                <a:solidFill>
                  <a:schemeClr val="tx1"/>
                </a:solidFill>
                <a:latin typeface="Cambria" pitchFamily="18" charset="0"/>
              </a:rPr>
              <a:t>V. </a:t>
            </a:r>
            <a:r>
              <a:rPr lang="en-US" sz="2800" dirty="0" err="1" smtClean="0">
                <a:solidFill>
                  <a:schemeClr val="tx1"/>
                </a:solidFill>
                <a:latin typeface="Cambria" pitchFamily="18" charset="0"/>
              </a:rPr>
              <a:t>Kurien</a:t>
            </a:r>
            <a:endParaRPr lang="en-US" sz="2800" dirty="0" smtClean="0">
              <a:solidFill>
                <a:schemeClr val="tx1"/>
              </a:solidFill>
              <a:latin typeface="Cambria" pitchFamily="18" charset="0"/>
            </a:endParaRPr>
          </a:p>
        </p:txBody>
      </p:sp>
      <p:sp>
        <p:nvSpPr>
          <p:cNvPr id="9" name="TextBox 8"/>
          <p:cNvSpPr txBox="1"/>
          <p:nvPr/>
        </p:nvSpPr>
        <p:spPr>
          <a:xfrm flipH="1">
            <a:off x="4038600" y="6172200"/>
            <a:ext cx="4267200" cy="338554"/>
          </a:xfrm>
          <a:prstGeom prst="rect">
            <a:avLst/>
          </a:prstGeom>
          <a:noFill/>
        </p:spPr>
        <p:txBody>
          <a:bodyPr wrap="square" rtlCol="0">
            <a:spAutoFit/>
          </a:bodyPr>
          <a:lstStyle/>
          <a:p>
            <a:pPr algn="r"/>
            <a:r>
              <a:rPr lang="en-US" sz="1600" i="1" dirty="0" smtClean="0">
                <a:solidFill>
                  <a:srgbClr val="66FF66"/>
                </a:solidFill>
                <a:latin typeface="Cambria" pitchFamily="18" charset="0"/>
              </a:rPr>
              <a:t>Source: Indian Dairyman &amp; Google Image</a:t>
            </a:r>
            <a:endParaRPr lang="en-IN" sz="1600" i="1" dirty="0">
              <a:solidFill>
                <a:srgbClr val="66FF66"/>
              </a:solidFill>
              <a:latin typeface="Cambria" pitchFamily="18" charset="0"/>
            </a:endParaRPr>
          </a:p>
        </p:txBody>
      </p:sp>
      <p:grpSp>
        <p:nvGrpSpPr>
          <p:cNvPr id="2" name="Group 13"/>
          <p:cNvGrpSpPr/>
          <p:nvPr/>
        </p:nvGrpSpPr>
        <p:grpSpPr>
          <a:xfrm>
            <a:off x="304800" y="1066800"/>
            <a:ext cx="5791200" cy="3733800"/>
            <a:chOff x="990600" y="945295"/>
            <a:chExt cx="5257800" cy="3514571"/>
          </a:xfrm>
        </p:grpSpPr>
        <p:pic>
          <p:nvPicPr>
            <p:cNvPr id="5" name="Picture 2" descr="C:\Users\dilhara\Downloads\scan0001 (7).jpg"/>
            <p:cNvPicPr>
              <a:picLocks noChangeAspect="1" noChangeArrowheads="1"/>
            </p:cNvPicPr>
            <p:nvPr/>
          </p:nvPicPr>
          <p:blipFill>
            <a:blip r:embed="rId3" cstate="print"/>
            <a:srcRect l="8671" t="40000" b="13065"/>
            <a:stretch>
              <a:fillRect/>
            </a:stretch>
          </p:blipFill>
          <p:spPr bwMode="auto">
            <a:xfrm>
              <a:off x="990600" y="945295"/>
              <a:ext cx="5257800" cy="3514571"/>
            </a:xfrm>
            <a:prstGeom prst="rect">
              <a:avLst/>
            </a:prstGeom>
            <a:noFill/>
          </p:spPr>
        </p:pic>
        <p:sp>
          <p:nvSpPr>
            <p:cNvPr id="11" name="Rectangle 10"/>
            <p:cNvSpPr/>
            <p:nvPr/>
          </p:nvSpPr>
          <p:spPr bwMode="auto">
            <a:xfrm>
              <a:off x="990600" y="945932"/>
              <a:ext cx="1752600" cy="1371600"/>
            </a:xfrm>
            <a:prstGeom prst="rect">
              <a:avLst/>
            </a:prstGeom>
            <a:solidFill>
              <a:schemeClr val="tx1"/>
            </a:solid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800" b="1" i="0" u="none" strike="noStrike" cap="none" normalizeH="0" baseline="0" dirty="0" smtClean="0">
                <a:ln>
                  <a:noFill/>
                </a:ln>
                <a:solidFill>
                  <a:schemeClr val="tx2"/>
                </a:solidFill>
                <a:effectLst/>
                <a:latin typeface="Calibri" pitchFamily="34" charset="0"/>
              </a:endParaRPr>
            </a:p>
          </p:txBody>
        </p:sp>
        <p:sp>
          <p:nvSpPr>
            <p:cNvPr id="12" name="Rectangle 11"/>
            <p:cNvSpPr/>
            <p:nvPr/>
          </p:nvSpPr>
          <p:spPr bwMode="auto">
            <a:xfrm>
              <a:off x="2590800" y="945932"/>
              <a:ext cx="533400" cy="381000"/>
            </a:xfrm>
            <a:prstGeom prst="rect">
              <a:avLst/>
            </a:prstGeom>
            <a:solidFill>
              <a:schemeClr val="tx1"/>
            </a:solidFill>
            <a:ln w="12700" cap="sq"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800" b="1" i="0" u="none" strike="noStrike" cap="none" normalizeH="0" baseline="0" dirty="0" smtClean="0">
                <a:ln>
                  <a:noFill/>
                </a:ln>
                <a:solidFill>
                  <a:schemeClr val="tx2"/>
                </a:solidFill>
                <a:effectLst/>
                <a:latin typeface="Calibri" pitchFamily="34" charset="0"/>
              </a:endParaRPr>
            </a:p>
          </p:txBody>
        </p:sp>
        <p:sp>
          <p:nvSpPr>
            <p:cNvPr id="13" name="TextBox 12"/>
            <p:cNvSpPr txBox="1"/>
            <p:nvPr/>
          </p:nvSpPr>
          <p:spPr>
            <a:xfrm>
              <a:off x="990600" y="2209800"/>
              <a:ext cx="990600" cy="369332"/>
            </a:xfrm>
            <a:prstGeom prst="rect">
              <a:avLst/>
            </a:prstGeom>
            <a:solidFill>
              <a:schemeClr val="tx1"/>
            </a:solidFill>
          </p:spPr>
          <p:txBody>
            <a:bodyPr wrap="square" rtlCol="0">
              <a:spAutoFit/>
            </a:bodyPr>
            <a:lstStyle/>
            <a:p>
              <a:endParaRPr lang="en-IN" dirty="0"/>
            </a:p>
          </p:txBody>
        </p:sp>
      </p:grpSp>
      <p:sp>
        <p:nvSpPr>
          <p:cNvPr id="14" name="TextBox 13"/>
          <p:cNvSpPr txBox="1"/>
          <p:nvPr/>
        </p:nvSpPr>
        <p:spPr>
          <a:xfrm>
            <a:off x="999191" y="5105400"/>
            <a:ext cx="7312066" cy="584775"/>
          </a:xfrm>
          <a:prstGeom prst="rect">
            <a:avLst/>
          </a:prstGeom>
          <a:noFill/>
        </p:spPr>
        <p:txBody>
          <a:bodyPr wrap="none" rtlCol="0">
            <a:spAutoFit/>
          </a:bodyPr>
          <a:lstStyle/>
          <a:p>
            <a:r>
              <a:rPr lang="en-US" sz="3200" dirty="0" smtClean="0">
                <a:solidFill>
                  <a:srgbClr val="00FF00"/>
                </a:solidFill>
                <a:latin typeface="Cambria" pitchFamily="18" charset="0"/>
              </a:rPr>
              <a:t>Harnessing the power of Cooperatives</a:t>
            </a:r>
            <a:endParaRPr lang="en-IN" sz="3200" dirty="0">
              <a:solidFill>
                <a:srgbClr val="00FF00"/>
              </a:solidFill>
              <a:latin typeface="Cambria" pitchFamily="18"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0" name="Picture 2"/>
          <p:cNvPicPr>
            <a:picLocks noChangeAspect="1" noChangeArrowheads="1"/>
          </p:cNvPicPr>
          <p:nvPr/>
        </p:nvPicPr>
        <p:blipFill>
          <a:blip r:embed="rId2" cstate="print"/>
          <a:srcRect l="35139" t="11458" r="36164" b="15625"/>
          <a:stretch>
            <a:fillRect/>
          </a:stretch>
        </p:blipFill>
        <p:spPr bwMode="auto">
          <a:xfrm>
            <a:off x="152400" y="32657"/>
            <a:ext cx="4191000" cy="5987143"/>
          </a:xfrm>
          <a:prstGeom prst="rect">
            <a:avLst/>
          </a:prstGeom>
          <a:noFill/>
          <a:ln w="9525">
            <a:noFill/>
            <a:miter lim="800000"/>
            <a:headEnd/>
            <a:tailEnd/>
          </a:ln>
        </p:spPr>
      </p:pic>
      <p:sp>
        <p:nvSpPr>
          <p:cNvPr id="3" name="TextBox 2"/>
          <p:cNvSpPr txBox="1"/>
          <p:nvPr/>
        </p:nvSpPr>
        <p:spPr>
          <a:xfrm>
            <a:off x="4572000" y="1066800"/>
            <a:ext cx="4343400" cy="3477875"/>
          </a:xfrm>
          <a:prstGeom prst="rect">
            <a:avLst/>
          </a:prstGeom>
          <a:noFill/>
        </p:spPr>
        <p:txBody>
          <a:bodyPr wrap="square" rtlCol="0">
            <a:spAutoFit/>
          </a:bodyPr>
          <a:lstStyle/>
          <a:p>
            <a:r>
              <a:rPr lang="en-US" sz="4400" dirty="0" smtClean="0">
                <a:solidFill>
                  <a:schemeClr val="tx1"/>
                </a:solidFill>
                <a:latin typeface="Cambria" pitchFamily="18" charset="0"/>
              </a:rPr>
              <a:t>One of the main components of the Zero Hunger Challenge </a:t>
            </a:r>
            <a:endParaRPr lang="en-IN" sz="4400" dirty="0">
              <a:solidFill>
                <a:schemeClr val="tx1"/>
              </a:solidFill>
              <a:latin typeface="Cambria"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7769" y="152400"/>
            <a:ext cx="8501431" cy="1077218"/>
          </a:xfrm>
          <a:prstGeom prst="rect">
            <a:avLst/>
          </a:prstGeom>
          <a:noFill/>
        </p:spPr>
        <p:txBody>
          <a:bodyPr wrap="none" rtlCol="0">
            <a:spAutoFit/>
          </a:bodyPr>
          <a:lstStyle/>
          <a:p>
            <a:r>
              <a:rPr lang="en-US" sz="3200" dirty="0" err="1" smtClean="0">
                <a:solidFill>
                  <a:srgbClr val="FFFF00"/>
                </a:solidFill>
                <a:latin typeface="Cambria" pitchFamily="18" charset="0"/>
              </a:rPr>
              <a:t>Biofortification</a:t>
            </a:r>
            <a:r>
              <a:rPr lang="en-US" sz="3200" dirty="0" smtClean="0">
                <a:solidFill>
                  <a:srgbClr val="FFFF00"/>
                </a:solidFill>
                <a:latin typeface="Cambria" pitchFamily="18" charset="0"/>
              </a:rPr>
              <a:t> and Zero Hunger Challenge :</a:t>
            </a:r>
          </a:p>
          <a:p>
            <a:r>
              <a:rPr lang="en-US" sz="3200" dirty="0" smtClean="0">
                <a:solidFill>
                  <a:srgbClr val="FFFF00"/>
                </a:solidFill>
                <a:latin typeface="Cambria" pitchFamily="18" charset="0"/>
              </a:rPr>
              <a:t>3 Major approaches</a:t>
            </a:r>
            <a:endParaRPr lang="en-IN" sz="3200" dirty="0">
              <a:solidFill>
                <a:srgbClr val="FFFF00"/>
              </a:solidFill>
              <a:latin typeface="Cambria" pitchFamily="18" charset="0"/>
            </a:endParaRPr>
          </a:p>
        </p:txBody>
      </p:sp>
      <p:sp>
        <p:nvSpPr>
          <p:cNvPr id="3" name="TextBox 2"/>
          <p:cNvSpPr txBox="1"/>
          <p:nvPr/>
        </p:nvSpPr>
        <p:spPr>
          <a:xfrm>
            <a:off x="533400" y="1820882"/>
            <a:ext cx="8305800" cy="3970318"/>
          </a:xfrm>
          <a:prstGeom prst="rect">
            <a:avLst/>
          </a:prstGeom>
          <a:noFill/>
        </p:spPr>
        <p:txBody>
          <a:bodyPr wrap="square" rtlCol="0">
            <a:spAutoFit/>
          </a:bodyPr>
          <a:lstStyle/>
          <a:p>
            <a:pPr marL="342900" indent="-342900" algn="just">
              <a:lnSpc>
                <a:spcPct val="150000"/>
              </a:lnSpc>
              <a:buAutoNum type="arabicPeriod"/>
            </a:pPr>
            <a:r>
              <a:rPr lang="en-US" sz="2400" dirty="0" smtClean="0">
                <a:solidFill>
                  <a:schemeClr val="tx1"/>
                </a:solidFill>
                <a:latin typeface="Cambria" pitchFamily="18" charset="0"/>
              </a:rPr>
              <a:t>Naturally occurring </a:t>
            </a:r>
            <a:r>
              <a:rPr lang="en-US" sz="2400" dirty="0" err="1" smtClean="0">
                <a:solidFill>
                  <a:schemeClr val="tx1"/>
                </a:solidFill>
                <a:latin typeface="Cambria" pitchFamily="18" charset="0"/>
              </a:rPr>
              <a:t>biofortified</a:t>
            </a:r>
            <a:r>
              <a:rPr lang="en-US" sz="2400" dirty="0" smtClean="0">
                <a:solidFill>
                  <a:schemeClr val="tx1"/>
                </a:solidFill>
                <a:latin typeface="Cambria" pitchFamily="18" charset="0"/>
              </a:rPr>
              <a:t> plants like </a:t>
            </a:r>
            <a:r>
              <a:rPr lang="en-US" sz="2400" i="1" dirty="0" err="1" smtClean="0">
                <a:solidFill>
                  <a:schemeClr val="tx1"/>
                </a:solidFill>
                <a:latin typeface="Cambria" pitchFamily="18" charset="0"/>
              </a:rPr>
              <a:t>moringa</a:t>
            </a:r>
            <a:r>
              <a:rPr lang="en-US" sz="2400" i="1" dirty="0" smtClean="0">
                <a:solidFill>
                  <a:schemeClr val="tx1"/>
                </a:solidFill>
                <a:latin typeface="Cambria" pitchFamily="18" charset="0"/>
              </a:rPr>
              <a:t>, </a:t>
            </a:r>
            <a:r>
              <a:rPr lang="en-US" sz="2400" dirty="0" smtClean="0">
                <a:solidFill>
                  <a:schemeClr val="tx1"/>
                </a:solidFill>
                <a:latin typeface="Cambria" pitchFamily="18" charset="0"/>
              </a:rPr>
              <a:t>sweet potato, </a:t>
            </a:r>
            <a:r>
              <a:rPr lang="en-US" sz="2400" dirty="0" err="1" smtClean="0">
                <a:solidFill>
                  <a:schemeClr val="tx1"/>
                </a:solidFill>
                <a:latin typeface="Cambria" pitchFamily="18" charset="0"/>
              </a:rPr>
              <a:t>nutri</a:t>
            </a:r>
            <a:r>
              <a:rPr lang="en-US" sz="2400" dirty="0" smtClean="0">
                <a:solidFill>
                  <a:schemeClr val="tx1"/>
                </a:solidFill>
                <a:latin typeface="Cambria" pitchFamily="18" charset="0"/>
              </a:rPr>
              <a:t>-millets and fruits and vegetables, as well as milk, eggs and other forms of animal protein.</a:t>
            </a:r>
          </a:p>
          <a:p>
            <a:pPr marL="342900" indent="-342900" algn="just">
              <a:lnSpc>
                <a:spcPct val="150000"/>
              </a:lnSpc>
              <a:buAutoNum type="arabicPeriod"/>
            </a:pPr>
            <a:r>
              <a:rPr lang="en-US" sz="2400" dirty="0" err="1" smtClean="0">
                <a:solidFill>
                  <a:schemeClr val="tx1"/>
                </a:solidFill>
                <a:latin typeface="Cambria" pitchFamily="18" charset="0"/>
              </a:rPr>
              <a:t>Biofortified</a:t>
            </a:r>
            <a:r>
              <a:rPr lang="en-US" sz="2400" dirty="0" smtClean="0">
                <a:solidFill>
                  <a:schemeClr val="tx1"/>
                </a:solidFill>
                <a:latin typeface="Cambria" pitchFamily="18" charset="0"/>
              </a:rPr>
              <a:t> varieties selected by breeding and selection, </a:t>
            </a:r>
            <a:r>
              <a:rPr lang="en-US" sz="2400" dirty="0" err="1" smtClean="0">
                <a:solidFill>
                  <a:schemeClr val="tx1"/>
                </a:solidFill>
                <a:latin typeface="Cambria" pitchFamily="18" charset="0"/>
              </a:rPr>
              <a:t>eg</a:t>
            </a:r>
            <a:r>
              <a:rPr lang="en-US" sz="2400" dirty="0" smtClean="0">
                <a:solidFill>
                  <a:schemeClr val="tx1"/>
                </a:solidFill>
                <a:latin typeface="Cambria" pitchFamily="18" charset="0"/>
              </a:rPr>
              <a:t>, iron rich pearl millet and zinc rich rice</a:t>
            </a:r>
          </a:p>
          <a:p>
            <a:pPr marL="342900" indent="-342900" algn="just">
              <a:lnSpc>
                <a:spcPct val="150000"/>
              </a:lnSpc>
              <a:buAutoNum type="arabicPeriod"/>
            </a:pPr>
            <a:r>
              <a:rPr lang="en-US" sz="2400" dirty="0" smtClean="0">
                <a:solidFill>
                  <a:schemeClr val="tx1"/>
                </a:solidFill>
                <a:latin typeface="Cambria" pitchFamily="18" charset="0"/>
              </a:rPr>
              <a:t>Genetically </a:t>
            </a:r>
            <a:r>
              <a:rPr lang="en-US" sz="2400" dirty="0" err="1" smtClean="0">
                <a:solidFill>
                  <a:schemeClr val="tx1"/>
                </a:solidFill>
                <a:latin typeface="Cambria" pitchFamily="18" charset="0"/>
              </a:rPr>
              <a:t>biofortified</a:t>
            </a:r>
            <a:r>
              <a:rPr lang="en-US" sz="2400" dirty="0" smtClean="0">
                <a:solidFill>
                  <a:schemeClr val="tx1"/>
                </a:solidFill>
                <a:latin typeface="Cambria" pitchFamily="18" charset="0"/>
              </a:rPr>
              <a:t> crops like Golden Rice and iron rich rice (after appropriate regulatory clearance)</a:t>
            </a:r>
            <a:endParaRPr lang="en-IN" sz="2400" dirty="0">
              <a:solidFill>
                <a:schemeClr val="tx1"/>
              </a:solidFill>
              <a:latin typeface="Cambria" pitchFamily="18" charset="0"/>
            </a:endParaRPr>
          </a:p>
        </p:txBody>
      </p:sp>
      <p:sp>
        <p:nvSpPr>
          <p:cNvPr id="4" name="Line 4"/>
          <p:cNvSpPr>
            <a:spLocks noChangeShapeType="1"/>
          </p:cNvSpPr>
          <p:nvPr/>
        </p:nvSpPr>
        <p:spPr bwMode="auto">
          <a:xfrm>
            <a:off x="0" y="1295400"/>
            <a:ext cx="9144000" cy="0"/>
          </a:xfrm>
          <a:prstGeom prst="line">
            <a:avLst/>
          </a:prstGeom>
          <a:noFill/>
          <a:ln w="57150" cmpd="thinThick">
            <a:solidFill>
              <a:schemeClr val="accent2">
                <a:lumMod val="75000"/>
              </a:schemeClr>
            </a:solidFill>
            <a:round/>
            <a:headEnd/>
            <a:tailEnd/>
          </a:ln>
        </p:spPr>
        <p:txBody>
          <a:bodyPr wrap="none"/>
          <a:lstStyle/>
          <a:p>
            <a:endParaRPr lang="en-IN">
              <a:latin typeface="Cambria" pitchFamily="18" charset="0"/>
            </a:endParaRPr>
          </a:p>
        </p:txBody>
      </p:sp>
      <p:sp>
        <p:nvSpPr>
          <p:cNvPr id="5" name="TextBox 4"/>
          <p:cNvSpPr txBox="1"/>
          <p:nvPr/>
        </p:nvSpPr>
        <p:spPr>
          <a:xfrm>
            <a:off x="28245" y="1371600"/>
            <a:ext cx="3934155" cy="523220"/>
          </a:xfrm>
          <a:prstGeom prst="rect">
            <a:avLst/>
          </a:prstGeom>
          <a:noFill/>
        </p:spPr>
        <p:txBody>
          <a:bodyPr wrap="none" rtlCol="0">
            <a:spAutoFit/>
          </a:bodyPr>
          <a:lstStyle/>
          <a:p>
            <a:r>
              <a:rPr lang="en-US" sz="2800" dirty="0" smtClean="0">
                <a:solidFill>
                  <a:srgbClr val="00FF00"/>
                </a:solidFill>
                <a:latin typeface="Cambria" pitchFamily="18" charset="0"/>
              </a:rPr>
              <a:t>Cultivate and Consume</a:t>
            </a:r>
            <a:endParaRPr lang="en-IN" sz="2800" dirty="0">
              <a:solidFill>
                <a:srgbClr val="00FF00"/>
              </a:solidFill>
              <a:latin typeface="Cambria"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p:cNvSpPr txBox="1">
            <a:spLocks noChangeArrowheads="1"/>
          </p:cNvSpPr>
          <p:nvPr/>
        </p:nvSpPr>
        <p:spPr bwMode="auto">
          <a:xfrm>
            <a:off x="3200784" y="1066800"/>
            <a:ext cx="5409816" cy="2246769"/>
          </a:xfrm>
          <a:prstGeom prst="rect">
            <a:avLst/>
          </a:prstGeom>
          <a:noFill/>
          <a:ln w="12700" cap="sq">
            <a:noFill/>
            <a:miter lim="800000"/>
            <a:headEnd/>
            <a:tailEnd/>
          </a:ln>
        </p:spPr>
        <p:txBody>
          <a:bodyPr wrap="square">
            <a:spAutoFit/>
          </a:bodyPr>
          <a:lstStyle/>
          <a:p>
            <a:pPr algn="just"/>
            <a:r>
              <a:rPr lang="en-US" sz="2800" dirty="0">
                <a:solidFill>
                  <a:schemeClr val="tx1"/>
                </a:solidFill>
                <a:latin typeface="Cambria" pitchFamily="18" charset="0"/>
              </a:rPr>
              <a:t>25 x iron in spinach</a:t>
            </a:r>
          </a:p>
          <a:p>
            <a:pPr algn="just"/>
            <a:r>
              <a:rPr lang="en-US" sz="2800" dirty="0">
                <a:solidFill>
                  <a:schemeClr val="tx1"/>
                </a:solidFill>
                <a:latin typeface="Cambria" pitchFamily="18" charset="0"/>
              </a:rPr>
              <a:t>17 x calcium in milk</a:t>
            </a:r>
          </a:p>
          <a:p>
            <a:pPr algn="just"/>
            <a:r>
              <a:rPr lang="en-US" sz="2800" dirty="0">
                <a:solidFill>
                  <a:schemeClr val="tx1"/>
                </a:solidFill>
                <a:latin typeface="Cambria" pitchFamily="18" charset="0"/>
              </a:rPr>
              <a:t>15 x potassium in bananas</a:t>
            </a:r>
          </a:p>
          <a:p>
            <a:pPr algn="just"/>
            <a:r>
              <a:rPr lang="en-US" sz="2800" dirty="0">
                <a:solidFill>
                  <a:schemeClr val="tx1"/>
                </a:solidFill>
                <a:latin typeface="Cambria" pitchFamily="18" charset="0"/>
              </a:rPr>
              <a:t>10 x vitamin A in carrots</a:t>
            </a:r>
          </a:p>
          <a:p>
            <a:pPr algn="just"/>
            <a:r>
              <a:rPr lang="en-US" sz="2800" dirty="0">
                <a:solidFill>
                  <a:schemeClr val="tx1"/>
                </a:solidFill>
                <a:latin typeface="Cambria" pitchFamily="18" charset="0"/>
              </a:rPr>
              <a:t>9 x protein in yogurt</a:t>
            </a:r>
          </a:p>
        </p:txBody>
      </p:sp>
      <p:sp>
        <p:nvSpPr>
          <p:cNvPr id="8196" name="Text Box 4"/>
          <p:cNvSpPr txBox="1">
            <a:spLocks noChangeArrowheads="1"/>
          </p:cNvSpPr>
          <p:nvPr/>
        </p:nvSpPr>
        <p:spPr bwMode="auto">
          <a:xfrm>
            <a:off x="4267200" y="6096000"/>
            <a:ext cx="4019550" cy="366713"/>
          </a:xfrm>
          <a:prstGeom prst="rect">
            <a:avLst/>
          </a:prstGeom>
          <a:noFill/>
          <a:ln w="12700" cap="sq" algn="ctr">
            <a:noFill/>
            <a:miter lim="800000"/>
            <a:headEnd/>
            <a:tailEnd/>
          </a:ln>
        </p:spPr>
        <p:txBody>
          <a:bodyPr>
            <a:spAutoFit/>
          </a:bodyPr>
          <a:lstStyle/>
          <a:p>
            <a:pPr algn="r"/>
            <a:r>
              <a:rPr lang="en-US" b="0" i="1">
                <a:solidFill>
                  <a:srgbClr val="66FF66"/>
                </a:solidFill>
                <a:latin typeface="Cambria" pitchFamily="18" charset="0"/>
              </a:rPr>
              <a:t>National Geographic, November 2012</a:t>
            </a:r>
          </a:p>
        </p:txBody>
      </p:sp>
      <p:sp>
        <p:nvSpPr>
          <p:cNvPr id="8197" name="Text Box 5"/>
          <p:cNvSpPr txBox="1">
            <a:spLocks noChangeArrowheads="1"/>
          </p:cNvSpPr>
          <p:nvPr/>
        </p:nvSpPr>
        <p:spPr bwMode="auto">
          <a:xfrm>
            <a:off x="1238142" y="44450"/>
            <a:ext cx="6655028" cy="954107"/>
          </a:xfrm>
          <a:prstGeom prst="rect">
            <a:avLst/>
          </a:prstGeom>
          <a:noFill/>
          <a:ln w="12700" cap="sq" algn="ctr">
            <a:noFill/>
            <a:miter lim="800000"/>
            <a:headEnd/>
            <a:tailEnd/>
          </a:ln>
        </p:spPr>
        <p:txBody>
          <a:bodyPr wrap="none">
            <a:spAutoFit/>
          </a:bodyPr>
          <a:lstStyle/>
          <a:p>
            <a:r>
              <a:rPr lang="en-US" sz="2800" dirty="0" smtClean="0">
                <a:solidFill>
                  <a:srgbClr val="FFFF00"/>
                </a:solidFill>
                <a:latin typeface="Cambria" pitchFamily="18" charset="0"/>
                <a:ea typeface="Lucida Sans Unicode" pitchFamily="34" charset="0"/>
                <a:cs typeface="Lucida Sans Unicode" pitchFamily="34" charset="0"/>
              </a:rPr>
              <a:t>Role of Agro-forestry in </a:t>
            </a:r>
            <a:r>
              <a:rPr lang="en-US" sz="2800" dirty="0" err="1" smtClean="0">
                <a:solidFill>
                  <a:srgbClr val="FFFF00"/>
                </a:solidFill>
                <a:latin typeface="Cambria" pitchFamily="18" charset="0"/>
                <a:ea typeface="Lucida Sans Unicode" pitchFamily="34" charset="0"/>
                <a:cs typeface="Lucida Sans Unicode" pitchFamily="34" charset="0"/>
              </a:rPr>
              <a:t>Biofortification</a:t>
            </a:r>
            <a:endParaRPr lang="en-US" sz="2800" dirty="0">
              <a:solidFill>
                <a:srgbClr val="FFFF00"/>
              </a:solidFill>
              <a:latin typeface="Cambria" pitchFamily="18" charset="0"/>
              <a:ea typeface="Lucida Sans Unicode" pitchFamily="34" charset="0"/>
              <a:cs typeface="Lucida Sans Unicode" pitchFamily="34" charset="0"/>
            </a:endParaRPr>
          </a:p>
          <a:p>
            <a:r>
              <a:rPr lang="en-US" sz="2800" i="1" dirty="0" err="1">
                <a:solidFill>
                  <a:srgbClr val="FFFF00"/>
                </a:solidFill>
                <a:latin typeface="Cambria" pitchFamily="18" charset="0"/>
                <a:ea typeface="Lucida Sans Unicode" pitchFamily="34" charset="0"/>
                <a:cs typeface="Lucida Sans Unicode" pitchFamily="34" charset="0"/>
              </a:rPr>
              <a:t>Moringa</a:t>
            </a:r>
            <a:r>
              <a:rPr lang="en-US" sz="2800" i="1" dirty="0">
                <a:solidFill>
                  <a:srgbClr val="FFFF00"/>
                </a:solidFill>
                <a:latin typeface="Cambria" pitchFamily="18" charset="0"/>
                <a:ea typeface="Lucida Sans Unicode" pitchFamily="34" charset="0"/>
                <a:cs typeface="Lucida Sans Unicode" pitchFamily="34" charset="0"/>
              </a:rPr>
              <a:t> </a:t>
            </a:r>
            <a:r>
              <a:rPr lang="en-US" sz="2800" i="1" dirty="0" err="1">
                <a:solidFill>
                  <a:srgbClr val="FFFF00"/>
                </a:solidFill>
                <a:latin typeface="Cambria" pitchFamily="18" charset="0"/>
                <a:ea typeface="Lucida Sans Unicode" pitchFamily="34" charset="0"/>
                <a:cs typeface="Lucida Sans Unicode" pitchFamily="34" charset="0"/>
              </a:rPr>
              <a:t>Oleifera</a:t>
            </a:r>
            <a:endParaRPr lang="en-US" sz="2800" i="1" dirty="0">
              <a:solidFill>
                <a:srgbClr val="FFFF00"/>
              </a:solidFill>
              <a:latin typeface="Cambria" pitchFamily="18" charset="0"/>
              <a:ea typeface="Lucida Sans Unicode" pitchFamily="34" charset="0"/>
              <a:cs typeface="Lucida Sans Unicode" pitchFamily="34" charset="0"/>
            </a:endParaRPr>
          </a:p>
        </p:txBody>
      </p:sp>
      <p:sp>
        <p:nvSpPr>
          <p:cNvPr id="3188742" name="Line 5"/>
          <p:cNvSpPr>
            <a:spLocks noChangeShapeType="1"/>
          </p:cNvSpPr>
          <p:nvPr/>
        </p:nvSpPr>
        <p:spPr bwMode="auto">
          <a:xfrm>
            <a:off x="0" y="990600"/>
            <a:ext cx="9144000" cy="0"/>
          </a:xfrm>
          <a:prstGeom prst="line">
            <a:avLst/>
          </a:prstGeom>
          <a:noFill/>
          <a:ln w="57150" cmpd="thinThick">
            <a:solidFill>
              <a:schemeClr val="accent2">
                <a:lumMod val="75000"/>
              </a:schemeClr>
            </a:solidFill>
            <a:round/>
            <a:headEnd/>
            <a:tailEnd/>
          </a:ln>
        </p:spPr>
        <p:txBody>
          <a:bodyPr wrap="none"/>
          <a:lstStyle/>
          <a:p>
            <a:pPr>
              <a:defRPr/>
            </a:pPr>
            <a:endParaRPr lang="en-IN"/>
          </a:p>
        </p:txBody>
      </p:sp>
      <p:pic>
        <p:nvPicPr>
          <p:cNvPr id="7" name="Picture 2" descr="http://yogizendude.com/wp-content/uploads/2012/07/MoringaTree11.jpg"/>
          <p:cNvPicPr>
            <a:picLocks noChangeAspect="1" noChangeArrowheads="1"/>
          </p:cNvPicPr>
          <p:nvPr/>
        </p:nvPicPr>
        <p:blipFill>
          <a:blip r:embed="rId2" cstate="print"/>
          <a:srcRect/>
          <a:stretch>
            <a:fillRect/>
          </a:stretch>
        </p:blipFill>
        <p:spPr bwMode="auto">
          <a:xfrm>
            <a:off x="4953000" y="3279053"/>
            <a:ext cx="4114800" cy="2740747"/>
          </a:xfrm>
          <a:prstGeom prst="rect">
            <a:avLst/>
          </a:prstGeom>
          <a:noFill/>
        </p:spPr>
      </p:pic>
      <p:pic>
        <p:nvPicPr>
          <p:cNvPr id="9" name="Picture 6" descr="http://i262.photobucket.com/albums/ii108/7_Heads/Tree_Flowering/Moringa_oleifera_005.jpg"/>
          <p:cNvPicPr>
            <a:picLocks noChangeAspect="1" noChangeArrowheads="1"/>
          </p:cNvPicPr>
          <p:nvPr/>
        </p:nvPicPr>
        <p:blipFill>
          <a:blip r:embed="rId3" cstate="print"/>
          <a:srcRect/>
          <a:stretch>
            <a:fillRect/>
          </a:stretch>
        </p:blipFill>
        <p:spPr bwMode="auto">
          <a:xfrm>
            <a:off x="153922" y="1066800"/>
            <a:ext cx="3046478" cy="4910939"/>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8338" name="Object 2"/>
          <p:cNvGraphicFramePr>
            <a:graphicFrameLocks noChangeAspect="1"/>
          </p:cNvGraphicFramePr>
          <p:nvPr/>
        </p:nvGraphicFramePr>
        <p:xfrm>
          <a:off x="0" y="0"/>
          <a:ext cx="9144000" cy="6477000"/>
        </p:xfrm>
        <a:graphic>
          <a:graphicData uri="http://schemas.openxmlformats.org/presentationml/2006/ole">
            <p:oleObj spid="_x0000_s70658" name="Photo Editor Photo" r:id="rId4" imgW="4686954" imgH="2809524" progId="">
              <p:embed/>
            </p:oleObj>
          </a:graphicData>
        </a:graphic>
      </p:graphicFrame>
      <p:sp>
        <p:nvSpPr>
          <p:cNvPr id="398339" name="Rectangle 3"/>
          <p:cNvSpPr>
            <a:spLocks noChangeArrowheads="1"/>
          </p:cNvSpPr>
          <p:nvPr/>
        </p:nvSpPr>
        <p:spPr bwMode="auto">
          <a:xfrm>
            <a:off x="304800" y="-120650"/>
            <a:ext cx="8458200" cy="1128713"/>
          </a:xfrm>
          <a:prstGeom prst="rect">
            <a:avLst/>
          </a:prstGeom>
          <a:noFill/>
          <a:ln w="9525">
            <a:noFill/>
            <a:miter lim="800000"/>
            <a:headEnd/>
            <a:tailEnd/>
          </a:ln>
          <a:effectLst/>
        </p:spPr>
        <p:txBody>
          <a:bodyPr anchor="ctr">
            <a:spAutoFit/>
          </a:bodyPr>
          <a:lstStyle/>
          <a:p>
            <a:r>
              <a:rPr lang="en-US" sz="3600" dirty="0">
                <a:solidFill>
                  <a:srgbClr val="6600CC"/>
                </a:solidFill>
                <a:latin typeface="Cambria" pitchFamily="18" charset="0"/>
                <a:cs typeface="Arial" charset="0"/>
              </a:rPr>
              <a:t>Orange-fleshed </a:t>
            </a:r>
            <a:r>
              <a:rPr lang="en-US" sz="3600" dirty="0" smtClean="0">
                <a:solidFill>
                  <a:srgbClr val="6600CC"/>
                </a:solidFill>
                <a:latin typeface="Cambria" pitchFamily="18" charset="0"/>
                <a:cs typeface="Arial" charset="0"/>
              </a:rPr>
              <a:t>Sweet Potato</a:t>
            </a:r>
            <a:r>
              <a:rPr lang="en-US" sz="3200" dirty="0" smtClean="0">
                <a:solidFill>
                  <a:srgbClr val="6600CC"/>
                </a:solidFill>
                <a:latin typeface="Cambria" pitchFamily="18" charset="0"/>
                <a:cs typeface="Arial" charset="0"/>
              </a:rPr>
              <a:t>  </a:t>
            </a:r>
            <a:r>
              <a:rPr lang="en-US" sz="3200" dirty="0">
                <a:solidFill>
                  <a:srgbClr val="6600CC"/>
                </a:solidFill>
                <a:latin typeface="Cambria" pitchFamily="18" charset="0"/>
                <a:cs typeface="Arial" charset="0"/>
              </a:rPr>
              <a:t>Rich in Beta carotene</a:t>
            </a:r>
          </a:p>
        </p:txBody>
      </p:sp>
      <p:pic>
        <p:nvPicPr>
          <p:cNvPr id="398340" name="Picture 4" descr="sweetopotato all the way in Dambulla"/>
          <p:cNvPicPr>
            <a:picLocks noChangeAspect="1" noChangeArrowheads="1"/>
          </p:cNvPicPr>
          <p:nvPr/>
        </p:nvPicPr>
        <p:blipFill>
          <a:blip r:embed="rId5" cstate="print"/>
          <a:srcRect/>
          <a:stretch>
            <a:fillRect/>
          </a:stretch>
        </p:blipFill>
        <p:spPr bwMode="auto">
          <a:xfrm>
            <a:off x="0" y="5257800"/>
            <a:ext cx="4572000" cy="1600200"/>
          </a:xfrm>
          <a:prstGeom prst="rect">
            <a:avLst/>
          </a:prstGeom>
          <a:noFill/>
          <a:ln w="9525">
            <a:noFill/>
            <a:miter lim="800000"/>
            <a:headEnd/>
            <a:tailEnd/>
          </a:ln>
        </p:spPr>
      </p:pic>
      <p:pic>
        <p:nvPicPr>
          <p:cNvPr id="398341" name="Picture 5" descr="sweetopotato all the way in Dambulla"/>
          <p:cNvPicPr>
            <a:picLocks noChangeAspect="1" noChangeArrowheads="1"/>
          </p:cNvPicPr>
          <p:nvPr/>
        </p:nvPicPr>
        <p:blipFill>
          <a:blip r:embed="rId5" cstate="print"/>
          <a:srcRect/>
          <a:stretch>
            <a:fillRect/>
          </a:stretch>
        </p:blipFill>
        <p:spPr bwMode="auto">
          <a:xfrm>
            <a:off x="4572000" y="5257800"/>
            <a:ext cx="4572000"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11 copy (2).jpg"/>
          <p:cNvPicPr>
            <a:picLocks noChangeAspect="1"/>
          </p:cNvPicPr>
          <p:nvPr/>
        </p:nvPicPr>
        <p:blipFill>
          <a:blip r:embed="rId2" cstate="print"/>
          <a:stretch>
            <a:fillRect/>
          </a:stretch>
        </p:blipFill>
        <p:spPr>
          <a:xfrm>
            <a:off x="0" y="-1"/>
            <a:ext cx="9144000" cy="6019801"/>
          </a:xfrm>
          <a:prstGeom prst="rect">
            <a:avLst/>
          </a:prstGeom>
        </p:spPr>
      </p:pic>
      <p:sp>
        <p:nvSpPr>
          <p:cNvPr id="3" name="TextBox 2"/>
          <p:cNvSpPr txBox="1"/>
          <p:nvPr/>
        </p:nvSpPr>
        <p:spPr>
          <a:xfrm>
            <a:off x="1949013" y="5959366"/>
            <a:ext cx="5442387" cy="954107"/>
          </a:xfrm>
          <a:prstGeom prst="rect">
            <a:avLst/>
          </a:prstGeom>
          <a:noFill/>
        </p:spPr>
        <p:txBody>
          <a:bodyPr wrap="none" rtlCol="0">
            <a:spAutoFit/>
          </a:bodyPr>
          <a:lstStyle/>
          <a:p>
            <a:r>
              <a:rPr lang="en-US" sz="2800" dirty="0" smtClean="0">
                <a:solidFill>
                  <a:schemeClr val="tx1"/>
                </a:solidFill>
                <a:latin typeface="Cambria" pitchFamily="18" charset="0"/>
              </a:rPr>
              <a:t>Rich in Nutrition; Climate Smart</a:t>
            </a:r>
          </a:p>
          <a:p>
            <a:r>
              <a:rPr lang="en-US" sz="2800" dirty="0" smtClean="0">
                <a:solidFill>
                  <a:schemeClr val="tx1"/>
                </a:solidFill>
                <a:latin typeface="Cambria" pitchFamily="18" charset="0"/>
              </a:rPr>
              <a:t>Culinary Diversity</a:t>
            </a:r>
            <a:endParaRPr lang="en-IN" sz="2800" dirty="0">
              <a:solidFill>
                <a:schemeClr val="tx1"/>
              </a:solidFill>
              <a:latin typeface="Cambria"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31750" y="762000"/>
            <a:ext cx="5029200" cy="5257800"/>
            <a:chOff x="0" y="0"/>
            <a:chExt cx="3333" cy="3696"/>
          </a:xfrm>
        </p:grpSpPr>
        <p:pic>
          <p:nvPicPr>
            <p:cNvPr id="15414" name="Picture 4"/>
            <p:cNvPicPr>
              <a:picLocks noChangeAspect="1" noChangeArrowheads="1"/>
            </p:cNvPicPr>
            <p:nvPr/>
          </p:nvPicPr>
          <p:blipFill>
            <a:blip r:embed="rId2" cstate="print"/>
            <a:srcRect/>
            <a:stretch>
              <a:fillRect/>
            </a:stretch>
          </p:blipFill>
          <p:spPr bwMode="auto">
            <a:xfrm>
              <a:off x="48" y="0"/>
              <a:ext cx="1049" cy="1200"/>
            </a:xfrm>
            <a:prstGeom prst="rect">
              <a:avLst/>
            </a:prstGeom>
            <a:noFill/>
            <a:ln w="0">
              <a:solidFill>
                <a:srgbClr val="000000"/>
              </a:solidFill>
              <a:miter lim="800000"/>
              <a:headEnd/>
              <a:tailEnd/>
            </a:ln>
          </p:spPr>
        </p:pic>
        <p:pic>
          <p:nvPicPr>
            <p:cNvPr id="15415" name="Picture 5"/>
            <p:cNvPicPr>
              <a:picLocks noChangeAspect="1" noChangeArrowheads="1"/>
            </p:cNvPicPr>
            <p:nvPr/>
          </p:nvPicPr>
          <p:blipFill>
            <a:blip r:embed="rId3" cstate="print"/>
            <a:srcRect/>
            <a:stretch>
              <a:fillRect/>
            </a:stretch>
          </p:blipFill>
          <p:spPr bwMode="auto">
            <a:xfrm>
              <a:off x="1173" y="2496"/>
              <a:ext cx="1083" cy="1200"/>
            </a:xfrm>
            <a:prstGeom prst="rect">
              <a:avLst/>
            </a:prstGeom>
            <a:noFill/>
            <a:ln w="0">
              <a:solidFill>
                <a:srgbClr val="000000"/>
              </a:solidFill>
              <a:miter lim="800000"/>
              <a:headEnd/>
              <a:tailEnd/>
            </a:ln>
          </p:spPr>
        </p:pic>
        <p:pic>
          <p:nvPicPr>
            <p:cNvPr id="15416" name="Picture 6"/>
            <p:cNvPicPr>
              <a:picLocks noChangeAspect="1" noChangeArrowheads="1"/>
            </p:cNvPicPr>
            <p:nvPr/>
          </p:nvPicPr>
          <p:blipFill>
            <a:blip r:embed="rId4" cstate="print"/>
            <a:srcRect/>
            <a:stretch>
              <a:fillRect/>
            </a:stretch>
          </p:blipFill>
          <p:spPr bwMode="auto">
            <a:xfrm>
              <a:off x="0" y="2496"/>
              <a:ext cx="1104" cy="1200"/>
            </a:xfrm>
            <a:prstGeom prst="rect">
              <a:avLst/>
            </a:prstGeom>
            <a:noFill/>
            <a:ln w="0">
              <a:solidFill>
                <a:srgbClr val="000000"/>
              </a:solidFill>
              <a:miter lim="800000"/>
              <a:headEnd/>
              <a:tailEnd/>
            </a:ln>
          </p:spPr>
        </p:pic>
        <p:pic>
          <p:nvPicPr>
            <p:cNvPr id="15417" name="Picture 7"/>
            <p:cNvPicPr>
              <a:picLocks noChangeAspect="1" noChangeArrowheads="1"/>
            </p:cNvPicPr>
            <p:nvPr/>
          </p:nvPicPr>
          <p:blipFill>
            <a:blip r:embed="rId5" cstate="print"/>
            <a:srcRect/>
            <a:stretch>
              <a:fillRect/>
            </a:stretch>
          </p:blipFill>
          <p:spPr bwMode="auto">
            <a:xfrm>
              <a:off x="0" y="1248"/>
              <a:ext cx="1108" cy="1200"/>
            </a:xfrm>
            <a:prstGeom prst="rect">
              <a:avLst/>
            </a:prstGeom>
            <a:noFill/>
            <a:ln w="0">
              <a:solidFill>
                <a:srgbClr val="000000"/>
              </a:solidFill>
              <a:miter lim="800000"/>
              <a:headEnd/>
              <a:tailEnd/>
            </a:ln>
          </p:spPr>
        </p:pic>
        <p:pic>
          <p:nvPicPr>
            <p:cNvPr id="15418" name="Picture 8"/>
            <p:cNvPicPr>
              <a:picLocks noChangeAspect="1" noChangeArrowheads="1"/>
            </p:cNvPicPr>
            <p:nvPr/>
          </p:nvPicPr>
          <p:blipFill>
            <a:blip r:embed="rId6" cstate="print"/>
            <a:srcRect/>
            <a:stretch>
              <a:fillRect/>
            </a:stretch>
          </p:blipFill>
          <p:spPr bwMode="auto">
            <a:xfrm>
              <a:off x="2304" y="1248"/>
              <a:ext cx="1008" cy="1200"/>
            </a:xfrm>
            <a:prstGeom prst="rect">
              <a:avLst/>
            </a:prstGeom>
            <a:noFill/>
            <a:ln w="0">
              <a:solidFill>
                <a:srgbClr val="000000"/>
              </a:solidFill>
              <a:miter lim="800000"/>
              <a:headEnd/>
              <a:tailEnd/>
            </a:ln>
          </p:spPr>
        </p:pic>
        <p:pic>
          <p:nvPicPr>
            <p:cNvPr id="15419" name="Picture 9"/>
            <p:cNvPicPr>
              <a:picLocks noChangeAspect="1" noChangeArrowheads="1"/>
            </p:cNvPicPr>
            <p:nvPr/>
          </p:nvPicPr>
          <p:blipFill>
            <a:blip r:embed="rId7" cstate="print"/>
            <a:srcRect/>
            <a:stretch>
              <a:fillRect/>
            </a:stretch>
          </p:blipFill>
          <p:spPr bwMode="auto">
            <a:xfrm>
              <a:off x="1163" y="1248"/>
              <a:ext cx="1093" cy="1200"/>
            </a:xfrm>
            <a:prstGeom prst="rect">
              <a:avLst/>
            </a:prstGeom>
            <a:noFill/>
            <a:ln w="0">
              <a:solidFill>
                <a:srgbClr val="000000"/>
              </a:solidFill>
              <a:miter lim="800000"/>
              <a:headEnd/>
              <a:tailEnd/>
            </a:ln>
          </p:spPr>
        </p:pic>
        <p:pic>
          <p:nvPicPr>
            <p:cNvPr id="15420" name="Picture 10"/>
            <p:cNvPicPr>
              <a:picLocks noChangeAspect="1" noChangeArrowheads="1"/>
            </p:cNvPicPr>
            <p:nvPr/>
          </p:nvPicPr>
          <p:blipFill>
            <a:blip r:embed="rId8" cstate="print"/>
            <a:srcRect/>
            <a:stretch>
              <a:fillRect/>
            </a:stretch>
          </p:blipFill>
          <p:spPr bwMode="auto">
            <a:xfrm>
              <a:off x="2304" y="0"/>
              <a:ext cx="1008" cy="1200"/>
            </a:xfrm>
            <a:prstGeom prst="rect">
              <a:avLst/>
            </a:prstGeom>
            <a:noFill/>
            <a:ln w="0">
              <a:solidFill>
                <a:srgbClr val="000000"/>
              </a:solidFill>
              <a:miter lim="800000"/>
              <a:headEnd/>
              <a:tailEnd/>
            </a:ln>
          </p:spPr>
        </p:pic>
        <p:pic>
          <p:nvPicPr>
            <p:cNvPr id="15421" name="Picture 11"/>
            <p:cNvPicPr>
              <a:picLocks noChangeAspect="1" noChangeArrowheads="1"/>
            </p:cNvPicPr>
            <p:nvPr/>
          </p:nvPicPr>
          <p:blipFill>
            <a:blip r:embed="rId9" cstate="print"/>
            <a:srcRect/>
            <a:stretch>
              <a:fillRect/>
            </a:stretch>
          </p:blipFill>
          <p:spPr bwMode="auto">
            <a:xfrm>
              <a:off x="2304" y="2496"/>
              <a:ext cx="1029" cy="1200"/>
            </a:xfrm>
            <a:prstGeom prst="rect">
              <a:avLst/>
            </a:prstGeom>
            <a:noFill/>
            <a:ln w="0">
              <a:solidFill>
                <a:srgbClr val="000000"/>
              </a:solidFill>
              <a:miter lim="800000"/>
              <a:headEnd/>
              <a:tailEnd/>
            </a:ln>
          </p:spPr>
        </p:pic>
        <p:pic>
          <p:nvPicPr>
            <p:cNvPr id="15422" name="Picture 12"/>
            <p:cNvPicPr>
              <a:picLocks noChangeAspect="1" noChangeArrowheads="1"/>
            </p:cNvPicPr>
            <p:nvPr/>
          </p:nvPicPr>
          <p:blipFill>
            <a:blip r:embed="rId10" cstate="print"/>
            <a:srcRect/>
            <a:stretch>
              <a:fillRect/>
            </a:stretch>
          </p:blipFill>
          <p:spPr bwMode="auto">
            <a:xfrm>
              <a:off x="1152" y="0"/>
              <a:ext cx="1104" cy="1200"/>
            </a:xfrm>
            <a:prstGeom prst="rect">
              <a:avLst/>
            </a:prstGeom>
            <a:noFill/>
            <a:ln w="0">
              <a:solidFill>
                <a:srgbClr val="000000"/>
              </a:solidFill>
              <a:miter lim="800000"/>
              <a:headEnd/>
              <a:tailEnd/>
            </a:ln>
          </p:spPr>
        </p:pic>
      </p:grpSp>
      <p:graphicFrame>
        <p:nvGraphicFramePr>
          <p:cNvPr id="63501" name="Group 13"/>
          <p:cNvGraphicFramePr>
            <a:graphicFrameLocks noGrp="1"/>
          </p:cNvGraphicFramePr>
          <p:nvPr/>
        </p:nvGraphicFramePr>
        <p:xfrm>
          <a:off x="4997450" y="733425"/>
          <a:ext cx="4114800" cy="5257799"/>
        </p:xfrm>
        <a:graphic>
          <a:graphicData uri="http://schemas.openxmlformats.org/drawingml/2006/table">
            <a:tbl>
              <a:tblPr/>
              <a:tblGrid>
                <a:gridCol w="1152144"/>
                <a:gridCol w="1514856"/>
                <a:gridCol w="1447800"/>
              </a:tblGrid>
              <a:tr h="7206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1" u="none" strike="noStrike" cap="none" normalizeH="0" baseline="0" dirty="0" smtClean="0">
                          <a:ln>
                            <a:noFill/>
                          </a:ln>
                          <a:solidFill>
                            <a:schemeClr val="tx1"/>
                          </a:solidFill>
                          <a:effectLst/>
                          <a:latin typeface="Cambria" pitchFamily="18" charset="0"/>
                          <a:ea typeface="Times New Roman" pitchFamily="18" charset="0"/>
                          <a:cs typeface="Arial" charset="0"/>
                        </a:rPr>
                        <a:t>TRIBE</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1" u="none" strike="noStrike" cap="none" normalizeH="0" baseline="0" dirty="0" smtClean="0">
                          <a:ln>
                            <a:noFill/>
                          </a:ln>
                          <a:solidFill>
                            <a:schemeClr val="tx1"/>
                          </a:solidFill>
                          <a:effectLst/>
                          <a:latin typeface="Cambria" pitchFamily="18" charset="0"/>
                          <a:ea typeface="Times New Roman" pitchFamily="18" charset="0"/>
                          <a:cs typeface="Arial" charset="0"/>
                        </a:rPr>
                        <a:t>DISTRICT</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1" u="none" strike="noStrike" cap="none" normalizeH="0" baseline="0" dirty="0" smtClean="0">
                          <a:ln>
                            <a:noFill/>
                          </a:ln>
                          <a:solidFill>
                            <a:schemeClr val="tx1"/>
                          </a:solidFill>
                          <a:effectLst/>
                          <a:latin typeface="Cambria" pitchFamily="18" charset="0"/>
                          <a:ea typeface="Times New Roman" pitchFamily="18" charset="0"/>
                          <a:cs typeface="Arial" charset="0"/>
                        </a:rPr>
                        <a:t>Medicinal Plants used </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61385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Cambria" pitchFamily="18" charset="0"/>
                          <a:ea typeface="Times New Roman" pitchFamily="18" charset="0"/>
                          <a:cs typeface="Arial" charset="0"/>
                        </a:rPr>
                        <a:t>Bhatra</a:t>
                      </a:r>
                      <a:endPar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endParaRP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Cambria" pitchFamily="18" charset="0"/>
                          <a:ea typeface="Times New Roman" pitchFamily="18" charset="0"/>
                          <a:cs typeface="Arial" charset="0"/>
                        </a:rPr>
                        <a:t>Nawarangpur</a:t>
                      </a:r>
                      <a:endPar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endParaRP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81</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34696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Bhumia</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Cambria" pitchFamily="18" charset="0"/>
                          <a:ea typeface="Times New Roman" pitchFamily="18" charset="0"/>
                          <a:cs typeface="Arial" charset="0"/>
                        </a:rPr>
                        <a:t>Koraput</a:t>
                      </a:r>
                      <a:endPar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endParaRP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69</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34696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Bonda</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Cambria" pitchFamily="18" charset="0"/>
                          <a:ea typeface="Times New Roman" pitchFamily="18" charset="0"/>
                          <a:cs typeface="Arial" charset="0"/>
                        </a:rPr>
                        <a:t>Malkangiri</a:t>
                      </a:r>
                      <a:endPar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endParaRP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55</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34696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Gadaba </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Cambria" pitchFamily="18" charset="0"/>
                          <a:ea typeface="Times New Roman" pitchFamily="18" charset="0"/>
                          <a:cs typeface="Arial" charset="0"/>
                        </a:rPr>
                        <a:t>Koraput</a:t>
                      </a:r>
                      <a:endPar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endParaRP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83</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61385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Cambria" pitchFamily="18" charset="0"/>
                          <a:ea typeface="Times New Roman" pitchFamily="18" charset="0"/>
                          <a:cs typeface="Arial" charset="0"/>
                        </a:rPr>
                        <a:t>Gond</a:t>
                      </a:r>
                      <a:endPar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endParaRP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Cambria" pitchFamily="18" charset="0"/>
                          <a:ea typeface="Times New Roman" pitchFamily="18" charset="0"/>
                          <a:cs typeface="Arial" charset="0"/>
                        </a:rPr>
                        <a:t>Nawarangpur</a:t>
                      </a:r>
                      <a:endPar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endParaRP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67</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61385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Kandha</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Koraput + Rayagada</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124</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34696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Koya</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Malkangiri</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48</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34696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Paroja</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Koraput</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74</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34696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Saora</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ambria" pitchFamily="18" charset="0"/>
                          <a:ea typeface="Times New Roman" pitchFamily="18" charset="0"/>
                          <a:cs typeface="Arial" charset="0"/>
                        </a:rPr>
                        <a:t>Rayagada</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itchFamily="18" charset="0"/>
                          <a:ea typeface="Times New Roman" pitchFamily="18" charset="0"/>
                          <a:cs typeface="Arial" charset="0"/>
                        </a:rPr>
                        <a:t>59</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61385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1" u="none" strike="noStrike" cap="none" normalizeH="0" baseline="0" smtClean="0">
                          <a:ln>
                            <a:noFill/>
                          </a:ln>
                          <a:solidFill>
                            <a:schemeClr val="tx1"/>
                          </a:solidFill>
                          <a:effectLst/>
                          <a:latin typeface="Cambria" pitchFamily="18" charset="0"/>
                          <a:ea typeface="Times New Roman" pitchFamily="18" charset="0"/>
                          <a:cs typeface="Arial" charset="0"/>
                        </a:rPr>
                        <a:t>9 tribes</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1" u="none" strike="noStrike" cap="none" normalizeH="0" baseline="0" dirty="0" smtClean="0">
                          <a:ln>
                            <a:noFill/>
                          </a:ln>
                          <a:solidFill>
                            <a:schemeClr val="tx1"/>
                          </a:solidFill>
                          <a:effectLst/>
                          <a:latin typeface="Cambria" pitchFamily="18" charset="0"/>
                          <a:ea typeface="Times New Roman" pitchFamily="18" charset="0"/>
                          <a:cs typeface="Arial" charset="0"/>
                        </a:rPr>
                        <a:t>4 districts</a:t>
                      </a:r>
                    </a:p>
                  </a:txBody>
                  <a:tcPr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1" u="none" strike="noStrike" cap="none" normalizeH="0" baseline="0" dirty="0" smtClean="0">
                          <a:ln>
                            <a:noFill/>
                          </a:ln>
                          <a:solidFill>
                            <a:schemeClr val="tx1"/>
                          </a:solidFill>
                          <a:effectLst/>
                          <a:latin typeface="Cambria" pitchFamily="18" charset="0"/>
                          <a:ea typeface="Times New Roman" pitchFamily="18" charset="0"/>
                          <a:cs typeface="Arial" charset="0"/>
                        </a:rPr>
                        <a:t>660 MPs</a:t>
                      </a: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15413" name="TextBox 12"/>
          <p:cNvSpPr txBox="1">
            <a:spLocks noChangeArrowheads="1"/>
          </p:cNvSpPr>
          <p:nvPr/>
        </p:nvSpPr>
        <p:spPr bwMode="auto">
          <a:xfrm>
            <a:off x="4840897" y="-76200"/>
            <a:ext cx="4385047" cy="861774"/>
          </a:xfrm>
          <a:prstGeom prst="rect">
            <a:avLst/>
          </a:prstGeom>
          <a:noFill/>
          <a:ln w="9525">
            <a:noFill/>
            <a:miter lim="800000"/>
            <a:headEnd/>
            <a:tailEnd/>
          </a:ln>
        </p:spPr>
        <p:txBody>
          <a:bodyPr wrap="none">
            <a:spAutoFit/>
          </a:bodyPr>
          <a:lstStyle/>
          <a:p>
            <a:pPr algn="ctr"/>
            <a:r>
              <a:rPr lang="en-US" sz="2400" dirty="0" smtClean="0">
                <a:solidFill>
                  <a:srgbClr val="FFFF00"/>
                </a:solidFill>
                <a:latin typeface="Cambria" pitchFamily="18" charset="0"/>
              </a:rPr>
              <a:t>Women and</a:t>
            </a:r>
          </a:p>
          <a:p>
            <a:pPr algn="ctr"/>
            <a:r>
              <a:rPr lang="en-US" sz="2400" dirty="0" smtClean="0">
                <a:solidFill>
                  <a:srgbClr val="FFFF00"/>
                </a:solidFill>
                <a:latin typeface="Cambria" pitchFamily="18" charset="0"/>
              </a:rPr>
              <a:t>Cultural </a:t>
            </a:r>
            <a:r>
              <a:rPr lang="en-US" sz="2400" dirty="0">
                <a:solidFill>
                  <a:srgbClr val="FFFF00"/>
                </a:solidFill>
                <a:latin typeface="Cambria" pitchFamily="18" charset="0"/>
              </a:rPr>
              <a:t>&amp; Curative Diversity</a:t>
            </a:r>
            <a:endParaRPr lang="en-IN" sz="2500" dirty="0">
              <a:solidFill>
                <a:srgbClr val="FFFF00"/>
              </a:solidFill>
              <a:latin typeface="Cambria" pitchFamily="18" charset="0"/>
            </a:endParaRPr>
          </a:p>
        </p:txBody>
      </p:sp>
      <p:sp>
        <p:nvSpPr>
          <p:cNvPr id="14" name="TextBox 13"/>
          <p:cNvSpPr txBox="1"/>
          <p:nvPr/>
        </p:nvSpPr>
        <p:spPr>
          <a:xfrm>
            <a:off x="134606" y="0"/>
            <a:ext cx="4361194" cy="830997"/>
          </a:xfrm>
          <a:prstGeom prst="rect">
            <a:avLst/>
          </a:prstGeom>
          <a:noFill/>
        </p:spPr>
        <p:txBody>
          <a:bodyPr wrap="none" rtlCol="0">
            <a:spAutoFit/>
          </a:bodyPr>
          <a:lstStyle/>
          <a:p>
            <a:pPr algn="ctr"/>
            <a:r>
              <a:rPr lang="en-US" sz="2400" dirty="0" smtClean="0">
                <a:solidFill>
                  <a:schemeClr val="tx1"/>
                </a:solidFill>
                <a:latin typeface="Cambria" pitchFamily="18" charset="0"/>
              </a:rPr>
              <a:t>Farmers’ Rights :</a:t>
            </a:r>
          </a:p>
          <a:p>
            <a:pPr algn="ctr"/>
            <a:r>
              <a:rPr lang="en-US" sz="2400" dirty="0" smtClean="0">
                <a:solidFill>
                  <a:schemeClr val="tx1"/>
                </a:solidFill>
                <a:latin typeface="Cambria" pitchFamily="18" charset="0"/>
              </a:rPr>
              <a:t>Conserver, Cultivator, Breeder</a:t>
            </a:r>
            <a:endParaRPr lang="en-IN" dirty="0">
              <a:solidFill>
                <a:schemeClr val="tx1"/>
              </a:solidFill>
              <a:latin typeface="Cambria" pitchFamily="18" charset="0"/>
            </a:endParaRPr>
          </a:p>
        </p:txBody>
      </p:sp>
      <p:sp>
        <p:nvSpPr>
          <p:cNvPr id="15" name="TextBox 14"/>
          <p:cNvSpPr txBox="1"/>
          <p:nvPr/>
        </p:nvSpPr>
        <p:spPr>
          <a:xfrm>
            <a:off x="2061722" y="5959366"/>
            <a:ext cx="5886740" cy="954107"/>
          </a:xfrm>
          <a:prstGeom prst="rect">
            <a:avLst/>
          </a:prstGeom>
          <a:noFill/>
        </p:spPr>
        <p:txBody>
          <a:bodyPr wrap="none" rtlCol="0">
            <a:spAutoFit/>
          </a:bodyPr>
          <a:lstStyle/>
          <a:p>
            <a:pPr algn="ctr"/>
            <a:r>
              <a:rPr lang="en-US" sz="2800" dirty="0" smtClean="0">
                <a:solidFill>
                  <a:srgbClr val="00FF00"/>
                </a:solidFill>
                <a:latin typeface="Cambria" pitchFamily="18" charset="0"/>
              </a:rPr>
              <a:t>Genome Saviors  </a:t>
            </a:r>
          </a:p>
          <a:p>
            <a:pPr algn="ctr"/>
            <a:r>
              <a:rPr lang="en-US" sz="2800" dirty="0" smtClean="0">
                <a:solidFill>
                  <a:srgbClr val="00FF00"/>
                </a:solidFill>
                <a:latin typeface="Cambria" pitchFamily="18" charset="0"/>
              </a:rPr>
              <a:t> Tribal Families of </a:t>
            </a:r>
            <a:r>
              <a:rPr lang="en-US" sz="2800" dirty="0" err="1" smtClean="0">
                <a:solidFill>
                  <a:srgbClr val="00FF00"/>
                </a:solidFill>
                <a:latin typeface="Cambria" pitchFamily="18" charset="0"/>
              </a:rPr>
              <a:t>Koraput</a:t>
            </a:r>
            <a:r>
              <a:rPr lang="en-US" sz="2800" dirty="0" smtClean="0">
                <a:solidFill>
                  <a:srgbClr val="00FF00"/>
                </a:solidFill>
                <a:latin typeface="Cambria" pitchFamily="18" charset="0"/>
              </a:rPr>
              <a:t>, </a:t>
            </a:r>
            <a:r>
              <a:rPr lang="en-US" sz="2800" dirty="0" err="1" smtClean="0">
                <a:solidFill>
                  <a:srgbClr val="00FF00"/>
                </a:solidFill>
                <a:latin typeface="Cambria" pitchFamily="18" charset="0"/>
              </a:rPr>
              <a:t>Odisha</a:t>
            </a:r>
            <a:endParaRPr lang="en-IN" sz="2400" dirty="0">
              <a:solidFill>
                <a:srgbClr val="00FF00"/>
              </a:solidFill>
              <a:latin typeface="Cambri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2610" name="Picture 2" descr="http://foodtank.org/images/head/californiga.jpg"/>
          <p:cNvPicPr>
            <a:picLocks noChangeAspect="1" noChangeArrowheads="1"/>
          </p:cNvPicPr>
          <p:nvPr/>
        </p:nvPicPr>
        <p:blipFill>
          <a:blip r:embed="rId2" cstate="print"/>
          <a:srcRect/>
          <a:stretch>
            <a:fillRect/>
          </a:stretch>
        </p:blipFill>
        <p:spPr bwMode="auto">
          <a:xfrm>
            <a:off x="916733" y="1066800"/>
            <a:ext cx="7312867" cy="4343400"/>
          </a:xfrm>
          <a:prstGeom prst="rect">
            <a:avLst/>
          </a:prstGeom>
          <a:noFill/>
        </p:spPr>
      </p:pic>
      <p:sp>
        <p:nvSpPr>
          <p:cNvPr id="3" name="TextBox 2"/>
          <p:cNvSpPr txBox="1"/>
          <p:nvPr/>
        </p:nvSpPr>
        <p:spPr>
          <a:xfrm>
            <a:off x="703626" y="5638800"/>
            <a:ext cx="8287974" cy="307777"/>
          </a:xfrm>
          <a:prstGeom prst="rect">
            <a:avLst/>
          </a:prstGeom>
          <a:noFill/>
        </p:spPr>
        <p:txBody>
          <a:bodyPr wrap="none" rtlCol="0">
            <a:spAutoFit/>
          </a:bodyPr>
          <a:lstStyle/>
          <a:p>
            <a:r>
              <a:rPr lang="en-US" sz="1400" i="1" dirty="0" smtClean="0">
                <a:latin typeface="Cambria" pitchFamily="18" charset="0"/>
              </a:rPr>
              <a:t>Source : http://foodtank.com/news/2014/03/california-drought-time-to-rethink-forgotten-grains </a:t>
            </a:r>
            <a:endParaRPr lang="en-IN" sz="1400" i="1" dirty="0">
              <a:latin typeface="Cambria" pitchFamily="18" charset="0"/>
            </a:endParaRPr>
          </a:p>
        </p:txBody>
      </p:sp>
      <p:sp>
        <p:nvSpPr>
          <p:cNvPr id="4" name="Rectangle 3"/>
          <p:cNvSpPr/>
          <p:nvPr/>
        </p:nvSpPr>
        <p:spPr>
          <a:xfrm>
            <a:off x="457200" y="0"/>
            <a:ext cx="8153400" cy="1077218"/>
          </a:xfrm>
          <a:prstGeom prst="rect">
            <a:avLst/>
          </a:prstGeom>
        </p:spPr>
        <p:txBody>
          <a:bodyPr wrap="square">
            <a:spAutoFit/>
          </a:bodyPr>
          <a:lstStyle/>
          <a:p>
            <a:r>
              <a:rPr lang="en-IN" sz="3200" dirty="0" smtClean="0">
                <a:solidFill>
                  <a:srgbClr val="FFFF00"/>
                </a:solidFill>
                <a:latin typeface="Cambria" pitchFamily="18" charset="0"/>
              </a:rPr>
              <a:t>Combating California drought again : Revive Dying Wisdom and Vanishing Crops</a:t>
            </a:r>
            <a:endParaRPr lang="en-IN" sz="3200" dirty="0">
              <a:solidFill>
                <a:srgbClr val="FFFF00"/>
              </a:solidFill>
              <a:latin typeface="Cambria" pitchFamily="18" charset="0"/>
            </a:endParaRPr>
          </a:p>
        </p:txBody>
      </p:sp>
      <p:sp>
        <p:nvSpPr>
          <p:cNvPr id="5" name="TextBox 4"/>
          <p:cNvSpPr txBox="1"/>
          <p:nvPr/>
        </p:nvSpPr>
        <p:spPr>
          <a:xfrm>
            <a:off x="1488471" y="6096000"/>
            <a:ext cx="6573146" cy="538609"/>
          </a:xfrm>
          <a:prstGeom prst="rect">
            <a:avLst/>
          </a:prstGeom>
          <a:noFill/>
        </p:spPr>
        <p:txBody>
          <a:bodyPr wrap="none" rtlCol="0">
            <a:spAutoFit/>
          </a:bodyPr>
          <a:lstStyle/>
          <a:p>
            <a:r>
              <a:rPr lang="en-US" sz="2900" dirty="0" smtClean="0">
                <a:solidFill>
                  <a:srgbClr val="00FF00"/>
                </a:solidFill>
                <a:latin typeface="Cambria" pitchFamily="18" charset="0"/>
              </a:rPr>
              <a:t>Convert Calamity into an Opportunity</a:t>
            </a:r>
            <a:endParaRPr lang="en-IN" sz="2900" dirty="0">
              <a:solidFill>
                <a:srgbClr val="00FF00"/>
              </a:solidFill>
              <a:latin typeface="Cambria"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3970" name="Picture 2"/>
          <p:cNvPicPr>
            <a:picLocks noChangeAspect="1" noChangeArrowheads="1"/>
          </p:cNvPicPr>
          <p:nvPr/>
        </p:nvPicPr>
        <p:blipFill>
          <a:blip r:embed="rId3" cstate="print"/>
          <a:srcRect t="19580"/>
          <a:stretch>
            <a:fillRect/>
          </a:stretch>
        </p:blipFill>
        <p:spPr bwMode="auto">
          <a:xfrm>
            <a:off x="395127" y="990600"/>
            <a:ext cx="8367873" cy="4673947"/>
          </a:xfrm>
          <a:prstGeom prst="rect">
            <a:avLst/>
          </a:prstGeom>
          <a:noFill/>
        </p:spPr>
      </p:pic>
      <p:sp>
        <p:nvSpPr>
          <p:cNvPr id="5" name="TextBox 4"/>
          <p:cNvSpPr txBox="1"/>
          <p:nvPr/>
        </p:nvSpPr>
        <p:spPr>
          <a:xfrm>
            <a:off x="2133600" y="228600"/>
            <a:ext cx="4767460" cy="646331"/>
          </a:xfrm>
          <a:prstGeom prst="rect">
            <a:avLst/>
          </a:prstGeom>
          <a:noFill/>
        </p:spPr>
        <p:txBody>
          <a:bodyPr wrap="none" rtlCol="0">
            <a:spAutoFit/>
          </a:bodyPr>
          <a:lstStyle/>
          <a:p>
            <a:r>
              <a:rPr lang="en-US" sz="3600" dirty="0" smtClean="0">
                <a:solidFill>
                  <a:srgbClr val="FFFF00"/>
                </a:solidFill>
                <a:latin typeface="Cambria" pitchFamily="18" charset="0"/>
              </a:rPr>
              <a:t>Quality Protein Maize</a:t>
            </a:r>
            <a:endParaRPr lang="en-IN" sz="3600" dirty="0">
              <a:solidFill>
                <a:srgbClr val="FFFF00"/>
              </a:solidFill>
              <a:latin typeface="Cambria" pitchFamily="18" charset="0"/>
            </a:endParaRPr>
          </a:p>
        </p:txBody>
      </p:sp>
      <p:sp>
        <p:nvSpPr>
          <p:cNvPr id="119810" name="AutoShape 2" descr="data:image/jpeg;base64,/9j/4AAQSkZJRgABAQAAAQABAAD/2wCEAAkGBxITEhMSExQUFhUWFBQWFRUWFRUUFRUUFxQXFxQVFRQYHCggGBolHBQUITEhJSkrLi4uFx8zODMsNygtLiwBCgoKDg0OGxAQGywfHyQsLCwsLCwsLCwsLCwsLCwsLCwsLCwsLCwsLCwsLCwsLCwsLCw4LCwsLCw3Kys3LCsrK//AABEIAMkAoAMBIgACEQEDEQH/xAAbAAACAwEBAQAAAAAAAAAAAAAEBQIDBgEAB//EADsQAAEDAgUCBAMGBQMFAQAAAAEAAgMEEQUSITFBUWEGEyJxMoGRByNCobHRUmLB4fA0ovEUM0NTchX/xAAaAQACAwEBAAAAAAAAAAAAAAABAwACBAUG/8QAJhEAAgICAgICAgIDAAAAAAAAAAECEQMhEjEEQTJRBRMiYRQjcf/aAAwDAQACEQMRAD8AW4hWvmeZJDdxQyrY+5tZSY8HZYbvYlpkl5Qlky7qttS08ogL15UtqGnlSdIoQsXlUZVIPugGia8oSPsLqU12gFw0Ox4RBR1eXCbb6KJkA3QJRNeXdOoUJHgcohpkl5QD77XUxtcoAPLy4Tzx1XGuFr3UJRJE4fXPheJI3WcPzQYkCkLqEKxWXIaB7naysbla8gbHX5pNDVDk3KNp6sukbG0Cx3JQX0hnLk6J43VhgaLXLgfl3S3C5bFxLSR121XsQZJLUNgY0ucDbQH8+y+iYb4LaxjRLckcDr3T4Y2wqkqPnEcT8xsNSdOgCe0tHZhN79ey3P8A+JC3Zoaeu6okpWN0DffomPx212UlI+Z1wlbrf0lPcDiDKd08m79GA7+9ltoTG45DE0e439lHFMBjlDdbW2tx7KPx3Wgxml2YWouPgPyOuqPjqo3sDTo7QFrh6bq3GKF8GpbcdehSummbJclpYeh/VZ5KUe0RSfoZ4mwCMZmh1nAHKeFmsUkDDcAgHUX6dE3qHkRmM7ucDfjRLMVqbNjFrkaaqt7C52ewGncZI3SGzHu5Olu60fiCKnBBgdmeTbIBcn2Wdw2ofJIyOOLM4mwbwf2X0rCcJjpPvHBr53c8M7NTF1sZFctGZoPB9ZN6nnyWdDq76K6T7P5L6VHtotjLXlx6qxsgFj+iqpwHf49GLZ4JqY22DxJ2OiuGERNhPnXa4E202+a20cgOoVvltO4Bv1sfqrpRexbxo+JVNfb0tOxIzcII1pOmYk/kvseN+FaaeJzAPLO92gfEvkniHw9JSPax+z9njYj36qSguynFIk+kDJA24vbb3TvAPC9RVSfdjK29vMd8I9uqV4XE6SoMJZd7pAC/kDTQdl92icykpi7SzRZo6lWxwKyW9AOCeE4KNnpu6V3xyO1cTzboEXNDpv8ARfMMR+0moMrmiw1IsOfdGQeJ6uTQADqU/wDYoqgrFKXRqqxjQCSQsfiVe65yjRSe2d/xSH26oqnw4A3Ot+EuWdeh8fGfsBNdJlBINwqanxRl+I2PQbJ/JA22yzmMYK11yNypHKySwItoPEjJyYnWN+D/AEQWIwCMkfT9llMMwx7aprW3vmH/ACtx4vgblY47tdxuLgDVHKucDO47oXUzPNic2QZXNPwnpwQlOIQ3dboDYdfZPqylIbG8vJZYgOtbQ8FLsWqIvMjbH8Lm2N9w5J4eyvHZq8CjioKYSWvPI3S+49vqrsPjfJ6nkkpEyV0r2gm7WWAW0wpgtqs2afKXFHWxY/1wtl1FS6dgiXR6omMiwaNuUQ1rRdGOPRSU9gJZYXUG1Nt9EVUEbDRI6x/uqyk8fRaMVMObiLRcbkoavo46qnfHI0E7t7Ht0SiZ2qbeG6zdrteivhz85UwZsCjG0ZX7LqIyVEk7xfI2wPVx5X0PHm+ZTxgfxOv7r519n2LeTJ5ZHocA2/8AN1C+hVFWxp8o/j+E91txNUc3vo+Pw+FqgVUhfGcpNw7hbnDaIAZbaqnxDFb1HMCOh0+aEp8esLRtLjyRsqZIqzXhlSHxprcBebEb62A4SdniFzwQ5hB7BM2XewP+gSdGlOyNSGN3d9TZK55GfxN+qjUYW+oc4l1mtPVQOBUw0dICemYK6opKxdTVDInusBn/AIzrp/KoyuMtwTqddf0Q2OYZbWO4Lfh/ZSpC98bHtA1H+7kFPg09GPJGnYbA+SwhkBMZ2tqb9AvYtgjGPdIbWiZ6e+ba/wBFACZo8wnVvw+6BMj3OmFQXBxZna12gdvbRSTrQuHyCsLrIW28x4F9Stzg89PJpFI0nTS+qwHhmmY5hkmc1jf4j+gWlgpYnWMT721uBx10WDgk2zqylapmwc+Nt7yMBHVwVVRWRRgF7wb/AAtabk+wWXw7DaXNK17PMc03JJJuLX1VOExQuY5wJDszvTe5YOAEearRX9aH9RjdtotO5sUIcRjcRdpbf5hZ6prqcODHNfc6guNgdbaLlZh7iAYHFrrXLH6adbFVa5dlkkuhpVs/sV7BbiTe1konxdlNTOEms4dZrD+Mc2VnhnGIy8iRsjMwuPSTqqYsTU9Fsk1waCfDlRFKTaMXZZzTz/midG7nGaQ6M1+iW/ZnQOc+R2rWtFjpuVq5aZuWRlviBXTxfE40dGSwyc1kkh1bHtY890wxKSmoYw213kaMGriOpUfA9OGmZvLXJvU4O0vdK+znHtsOgWZ/LZ0YJcbRkaXGXSWcIbAm2y09JH90dOFFtAL3IDWjgf1KZiIZNNrboVb0MS0YiQOddoJAvfTlUVHhmN/rzOzcC5CY4g3y33GuvCb0E7ZG3aQevb3VugcbM26iMcXqPtff5pXgL7PmZ+HNcDoebLSY0wkdlk6J+SaUfzXTMT2Z88dDyWojc1wF9tegWZlgkfLFJK4uFsoPYbfJPWWaH31aRxv7JBDM4l2VpvcZWu02KtlehOFpTQ8pcNDpDmGZgGjTo035WhwXCm08bmsuAdXXN9B3OwUMFLyA6SB97bNF2ojHHSluR4EMZF3a+tw6dgsEXKtnSlTegbwyy/mTfxv09hovUGECOeZoJu/1N6Ec2TuhjgbCLOAAGnSyAeWOBc2QEg3FjqOwKlAvZZFhUVwZG5rfDf8ACvVNM17s+bUN+LYWHUo9sdRoB5btPxCxH7oHEMIleLSygMO7Ixa/uUWnxBF77MzhzWSvkqZGhwvljuNMo/EFKirw2pD7iwGx2PsjccAbHZgAa3QAcBZZzNA7oVSMv5WP4JxPo/2bYsx9E61g4Os/qelkwkq25nNuL9Nz818l8KY2aWQgn7p2jh0/mC+jUdIxpzsOZrtc17uK6Slo4cNnqen8qrzDRszfo5v/ACtDM7ZZ+rfIZGPcLNaRb27pri09mXHRZZtctHSwLWxLj1dbLEzUuOvtyuVuLyl3liOzA3Vw69kDhURkkMjuDYDotBPPEwepwsot9jX3SMLUtqHPDgLN5vuiaZjovUy9/wAQ6onFMZhaNNSUlixNzzZjT7lWaK1JbHL61r2/06FZyel+/DhzuE+ggGQdcxzJXiNcyF5cdXbNb/VTH2JztcS6pqGsaQ0eq436JeytD5ABoQdVbL6vVvcX0S6l/wC+D13Uk7s5+N/7V/0+oYfWBrAb77BK6+p81xJ1412t0UWPGUdLWSUvlLyPwX0HPzWON1R3IwXI0NFQQjKSDpxc2Rr2tJ0DewAsk8NM4WtINeDwpVAqGkFhHz5TfRV499mghlJs7p+i7iEmmYbJfRVjnelzQD1HKJnNmFBy1QmqZnMRB8t3e6Uvh+5bZO8bIbHbrslFc7LE3tZJSfRqT0Y+iizNsdSND+623hqsfZrWOzZRt7cLIURySANaQXb35snVPTmGRxDi3UF1twDz7Le5N9HDij6BLUNqYn+Q9pky5XNP4Hd+iJw+TzIG5rFzBleO6+Yu+4llc15AcLlzSbP9wifBniUtLnOuWF2V47cOUnTVo6HhQllk4x9I1j6MecWgkAjhXVuCBws46e6KEQLxIDcW0I5V8zCfmlJjtxZl/wDpYmkhrBfqdUOIWsJIFzyU9miYOUqqpWNudh1OyvYJycicFmtLj1uvnWMVfmSuI1udEzxXxAXh0cexOrv2WXrXlr2Ob0t7q0EmTP4reBzkanBXkNyncH8lbiDQG+YBq3hLcHqQTmJ1PCa1Eujm23Gnul/GbTOG9S0aDCa9rmDvbRPoIWW1C+dxRyxht9DuOhtwtlg2MRvaDcC1swO7SkzhTs7cMnOKY/io2W+C6vdC3YD6qpuLRjXMLEdVRUY5FYuLh2A3PsraorUmywgN6IWoqgTveyUuqp5naNLW99NFKWEsbqf7pTY6MPsAxKczShrdQEv8VVLY49ONPmmkLPLaXHc7noFhMfxPz32B9Df9xTcEHOaf0DPNQgzuLPyuba4drbstW+USQsluA8Myu/m7FKvFFEAWuuOvv2UTKfLa3YbrXjg5nIg6QrxiqcI7WtvYdlPw5l8u2xP5obHW+kC+v5KrC5PS3g20TcsOK0d78HOMcrvt9GmixWaH0tebcNOoCZweNjkIlHqG2XYhZclxGrkHNG73WOSPR+R4mLJtx2O6zxi93wst3KRVuKyy3zONugVfknoulluiiMa8GEd0Vsb8gha0XF+iMd32QtcCWt0tcm3snYoty0ZfyM4Y8NS99EYpC2zgtRTVbZWgjQ89ispYjRWRzOZq02K0ZMXNHk5Rs001e6NpD7uPF+O6upJGSAPygn6H5rPHG/MADxr+qYUlZ5YYBY3BJtrosrxvofgycHv2amm8jmM/U2TFlZG0jJG0W7L2E08crQ7qNUzZhsfTTqsbZ1G0iNLWi3V3Jsg8Rqg0Z5SGgdU5pcOe/SFlhe2d2wHXVfO/tCmiNQIY3F4jFnuJ0L+QLaJ2Lx3Psz5M8YdC/H8edOcrLtj/ANzv7JKBbiysDR1t7qlzyTZdGEFBUjnzm5u2ESTPklAe4utq6/CbSF1weOEho5LOeSnVZWCOPzDuBoO6etIALjHRA0FtByP83Q0Ne1ws4kOOpJ5Kkx1nBLm04s1+FNRzRb+x+w+x/VeeLcKiF9wrgsR76EuUSt2boqzGryFwtVaKyiCuZug52+oajQb7fJMHD/Al2LT2jPJPyWzx1xi39nlfzc05xj9bKXr1tEqgmc0i9yE0jPCYnZwgUrQ+AYc9dEw6tIOYHpokbKcm/Gq1PgScQzvqALiGJx15cRoPyQ0uybfRuZcBqKWXJE0vje70/wAovytrh+ENZq71H8h2Xz7wriM//UNqqiQnOdibNAPAG3K+mYniEVPG+eQ2Y0X9+gHusmOGOUrRqzSnGKTMv9o/iM0sAhiIEsoI0/Azkr4y9xHU+/7ovG8RkqZnzyOJLibX/C3gAJXNNYaFaukZHs5NKNgPooNNlWdO5P5K+GAbnb9UOyExFs3YbuKExer80hrfhb+a7WQOIuSfZV00WivJ+glNVBYNPUJjFDdvyuFGth+6B6EoqgF2N9vzUUVYU9kqKW/uN0xYUukhtZ/yKMjcsuSHFnsfxflrJiSb2i8qt5XVCSwsXGw47lCMXJ0jd5HkwxQcpMCr6wMFt3Hj90jmcXuu7+wV8l3Oc47k/kuMj1WlKlR4Xyc7zZHN+ygxXRtK0ga79VKGmtqVObQKWkIIySW05Wq8MYeRTudcXleGgHlrD6j+aydHTOke1jRdziB9SvqWLUzIfLhj/wDEwR6f+wj1n9EnLOo2P8eHKaM34nrScrWBwDdABydkf4tx+oNNBRTABzQHvINyR+EHvuihK2G0xAcGcOt8XB76rGVlS+WR8jzdziST+3ZU8Z6G+b8ih1z/AEQB0vsLf5omIagpYNbd1pMR6BmY3RFSb5GDkKyNmVo9kPEy5zH29lCBj4NwgWx2Kf1MWt0vmhsVHIlnPLuxw+ahhnw27oqAKmCOzihz2SwlouCDyqYA4HKdRfU827BEWU3M1CE5tLRr8Nx/ZTbX9oqMhv6WnfS/I7oapjOUlxvbYcC/RMg1C149PzSf2Nv6Ot5CjHE5Sbk/7E8UWiuigARDYxwrvLTHLR52wRwtqfkhi25umUkap8pV5Es0PgGiDXSVThpC3093nYJ08OJBcddXO/8Ao7/NQowGU8cAFvxydzx+Sk6YAZis2eVukbvG/jGxH4hqbgRDe9z27FJAzhH1b873O0uVQ1ifj/jEy5snOVlLQoMiuboiRh2VgZoB7pnIUCT7D2VQabDhFSs2UcqHINjiZt0JLHdMLKp8aXyK2AtZZdki9SKMa66PZDkSwdrbFWEXVnlqTWKctBjKnaIBqoqmXsjQxVysS09m/Pn5Y6AY4VPy0UI17Ircjn2CmJX4VRZ5Wg7XufYKflovDyWhxHOg/qpyJYa+S7nO6mw9ghsRf6LdSpgoWqdc+yUtyse8lRoX+WuliIDF3y07kIsHDFwsRJauFinIAH5Sj5SNyKPlocg2MKincxxa4EEbgqqy032gf6t6zao9OirIZF7KpryBCGVdyqS8pZCNlwtUyvKBcn0Qyr2VTK4oAiWKwbWUV1QiJFyrIUlxAjZzKvBqkF5GyEcq5lU15CyEMqsp6Zz3BrQS47ALi0n2f/6tiKIj/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8" name="TextBox 7"/>
          <p:cNvSpPr txBox="1"/>
          <p:nvPr/>
        </p:nvSpPr>
        <p:spPr>
          <a:xfrm>
            <a:off x="6469322" y="6093023"/>
            <a:ext cx="1988878" cy="307777"/>
          </a:xfrm>
          <a:prstGeom prst="rect">
            <a:avLst/>
          </a:prstGeom>
          <a:noFill/>
        </p:spPr>
        <p:txBody>
          <a:bodyPr wrap="none" rtlCol="0">
            <a:spAutoFit/>
          </a:bodyPr>
          <a:lstStyle/>
          <a:p>
            <a:r>
              <a:rPr lang="en-US" sz="1400" i="1" dirty="0" smtClean="0">
                <a:solidFill>
                  <a:srgbClr val="00FF99"/>
                </a:solidFill>
                <a:latin typeface="Cambria" pitchFamily="18" charset="0"/>
              </a:rPr>
              <a:t>Source : Google  Image</a:t>
            </a:r>
            <a:endParaRPr lang="en-IN" sz="1400" i="1" dirty="0">
              <a:solidFill>
                <a:srgbClr val="00FF99"/>
              </a:solidFill>
              <a:latin typeface="Cambria"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1187" name="Text Box 2"/>
          <p:cNvSpPr txBox="1">
            <a:spLocks noChangeArrowheads="1"/>
          </p:cNvSpPr>
          <p:nvPr/>
        </p:nvSpPr>
        <p:spPr bwMode="auto">
          <a:xfrm>
            <a:off x="0" y="0"/>
            <a:ext cx="9144000" cy="1003871"/>
          </a:xfrm>
          <a:prstGeom prst="rect">
            <a:avLst/>
          </a:prstGeom>
          <a:noFill/>
          <a:ln w="9525">
            <a:noFill/>
            <a:miter lim="800000"/>
            <a:headEnd/>
            <a:tailEnd/>
          </a:ln>
        </p:spPr>
        <p:txBody>
          <a:bodyPr wrap="square" lIns="18802" tIns="9401" rIns="18802" bIns="9401">
            <a:spAutoFit/>
          </a:bodyPr>
          <a:lstStyle/>
          <a:p>
            <a:pPr defTabSz="187325" fontAlgn="ctr"/>
            <a:r>
              <a:rPr lang="en-US" sz="3200" dirty="0" err="1" smtClean="0">
                <a:solidFill>
                  <a:srgbClr val="FFFF00"/>
                </a:solidFill>
                <a:latin typeface="Cambria" pitchFamily="18" charset="0"/>
                <a:cs typeface="Arial" charset="0"/>
              </a:rPr>
              <a:t>Biofortification</a:t>
            </a:r>
            <a:r>
              <a:rPr lang="en-US" sz="3200" dirty="0" smtClean="0">
                <a:solidFill>
                  <a:srgbClr val="FFFF00"/>
                </a:solidFill>
                <a:latin typeface="Cambria" pitchFamily="18" charset="0"/>
                <a:cs typeface="Arial" charset="0"/>
              </a:rPr>
              <a:t> through breeding:</a:t>
            </a:r>
          </a:p>
          <a:p>
            <a:pPr defTabSz="187325" fontAlgn="ctr"/>
            <a:r>
              <a:rPr lang="en-US" sz="3200" dirty="0" smtClean="0">
                <a:solidFill>
                  <a:srgbClr val="FFFF00"/>
                </a:solidFill>
                <a:latin typeface="Cambria" pitchFamily="18" charset="0"/>
                <a:cs typeface="Arial" charset="0"/>
              </a:rPr>
              <a:t>High-iron </a:t>
            </a:r>
            <a:r>
              <a:rPr lang="en-US" sz="3200" dirty="0">
                <a:solidFill>
                  <a:srgbClr val="FFFF00"/>
                </a:solidFill>
                <a:latin typeface="Cambria" pitchFamily="18" charset="0"/>
                <a:cs typeface="Arial" charset="0"/>
              </a:rPr>
              <a:t>Pearl Millet</a:t>
            </a:r>
          </a:p>
        </p:txBody>
      </p:sp>
      <p:pic>
        <p:nvPicPr>
          <p:cNvPr id="3421188" name="Picture 8" descr="DSC01003"/>
          <p:cNvPicPr>
            <a:picLocks noChangeAspect="1" noChangeArrowheads="1"/>
          </p:cNvPicPr>
          <p:nvPr/>
        </p:nvPicPr>
        <p:blipFill>
          <a:blip r:embed="rId2" cstate="print">
            <a:lum bright="6000" contrast="-30000"/>
          </a:blip>
          <a:srcRect/>
          <a:stretch>
            <a:fillRect/>
          </a:stretch>
        </p:blipFill>
        <p:spPr bwMode="auto">
          <a:xfrm>
            <a:off x="14288" y="1073150"/>
            <a:ext cx="4343400" cy="3879850"/>
          </a:xfrm>
          <a:prstGeom prst="rect">
            <a:avLst/>
          </a:prstGeom>
          <a:noFill/>
          <a:ln w="28575">
            <a:solidFill>
              <a:schemeClr val="accent5"/>
            </a:solidFill>
            <a:miter lim="800000"/>
            <a:headEnd/>
            <a:tailEnd/>
          </a:ln>
        </p:spPr>
      </p:pic>
      <p:sp>
        <p:nvSpPr>
          <p:cNvPr id="3421189" name="Text Box 3"/>
          <p:cNvSpPr txBox="1">
            <a:spLocks noChangeArrowheads="1"/>
          </p:cNvSpPr>
          <p:nvPr/>
        </p:nvSpPr>
        <p:spPr bwMode="auto">
          <a:xfrm>
            <a:off x="4597400" y="1143000"/>
            <a:ext cx="4241800" cy="1496313"/>
          </a:xfrm>
          <a:prstGeom prst="rect">
            <a:avLst/>
          </a:prstGeom>
          <a:noFill/>
          <a:ln w="9525">
            <a:noFill/>
            <a:miter lim="800000"/>
            <a:headEnd/>
            <a:tailEnd/>
          </a:ln>
        </p:spPr>
        <p:txBody>
          <a:bodyPr lIns="18802" tIns="9401" rIns="18802" bIns="9401">
            <a:spAutoFit/>
          </a:bodyPr>
          <a:lstStyle/>
          <a:p>
            <a:pPr defTabSz="187325"/>
            <a:r>
              <a:rPr lang="en-US" sz="2400" dirty="0">
                <a:solidFill>
                  <a:schemeClr val="tx1"/>
                </a:solidFill>
                <a:latin typeface="Cambria" pitchFamily="18" charset="0"/>
                <a:cs typeface="Arial" charset="0"/>
              </a:rPr>
              <a:t>ICTP 8203</a:t>
            </a:r>
          </a:p>
          <a:p>
            <a:pPr defTabSz="187325"/>
            <a:r>
              <a:rPr lang="en-US" sz="2400" dirty="0">
                <a:solidFill>
                  <a:schemeClr val="tx1"/>
                </a:solidFill>
                <a:latin typeface="Cambria" pitchFamily="18" charset="0"/>
                <a:cs typeface="Arial" charset="0"/>
              </a:rPr>
              <a:t>ICRISAT-bred OPV </a:t>
            </a:r>
          </a:p>
          <a:p>
            <a:pPr defTabSz="187325"/>
            <a:r>
              <a:rPr lang="en-US" sz="2400" dirty="0">
                <a:solidFill>
                  <a:schemeClr val="tx1"/>
                </a:solidFill>
                <a:latin typeface="Cambria" pitchFamily="18" charset="0"/>
                <a:cs typeface="Arial" charset="0"/>
              </a:rPr>
              <a:t>(70-74 </a:t>
            </a:r>
            <a:r>
              <a:rPr lang="en-US" sz="2400" dirty="0" err="1">
                <a:solidFill>
                  <a:schemeClr val="tx1"/>
                </a:solidFill>
                <a:latin typeface="Cambria" pitchFamily="18" charset="0"/>
                <a:cs typeface="Arial" charset="0"/>
              </a:rPr>
              <a:t>ppm</a:t>
            </a:r>
            <a:r>
              <a:rPr lang="en-US" sz="2400" dirty="0">
                <a:solidFill>
                  <a:schemeClr val="tx1"/>
                </a:solidFill>
                <a:latin typeface="Cambria" pitchFamily="18" charset="0"/>
                <a:cs typeface="Arial" charset="0"/>
              </a:rPr>
              <a:t> Fe)</a:t>
            </a:r>
          </a:p>
          <a:p>
            <a:pPr defTabSz="187325"/>
            <a:r>
              <a:rPr lang="en-US" sz="2400" dirty="0">
                <a:solidFill>
                  <a:srgbClr val="00FF00"/>
                </a:solidFill>
                <a:latin typeface="Cambria" pitchFamily="18" charset="0"/>
                <a:cs typeface="Arial" charset="0"/>
              </a:rPr>
              <a:t>With 10% Higher Yield</a:t>
            </a:r>
          </a:p>
        </p:txBody>
      </p:sp>
      <p:sp>
        <p:nvSpPr>
          <p:cNvPr id="3421190" name="Rectangle 10"/>
          <p:cNvSpPr>
            <a:spLocks noChangeArrowheads="1"/>
          </p:cNvSpPr>
          <p:nvPr/>
        </p:nvSpPr>
        <p:spPr bwMode="auto">
          <a:xfrm>
            <a:off x="0" y="5029200"/>
            <a:ext cx="4471988" cy="822325"/>
          </a:xfrm>
          <a:prstGeom prst="rect">
            <a:avLst/>
          </a:prstGeom>
          <a:noFill/>
          <a:ln w="9525">
            <a:noFill/>
            <a:miter lim="800000"/>
            <a:headEnd/>
            <a:tailEnd/>
          </a:ln>
        </p:spPr>
        <p:txBody>
          <a:bodyPr>
            <a:spAutoFit/>
          </a:bodyPr>
          <a:lstStyle/>
          <a:p>
            <a:pPr defTabSz="187325"/>
            <a:r>
              <a:rPr lang="en-US" sz="2400" b="0">
                <a:solidFill>
                  <a:schemeClr val="tx1"/>
                </a:solidFill>
                <a:latin typeface="Cambria" pitchFamily="18" charset="0"/>
                <a:cs typeface="Arial" charset="0"/>
              </a:rPr>
              <a:t>86M86</a:t>
            </a:r>
          </a:p>
          <a:p>
            <a:pPr defTabSz="187325"/>
            <a:r>
              <a:rPr lang="en-US" sz="2400" b="0">
                <a:solidFill>
                  <a:schemeClr val="tx1"/>
                </a:solidFill>
                <a:latin typeface="Cambria" pitchFamily="18" charset="0"/>
                <a:cs typeface="Arial" charset="0"/>
              </a:rPr>
              <a:t>Pioneer hybrid (54-64 ppm Fe)</a:t>
            </a:r>
          </a:p>
        </p:txBody>
      </p:sp>
      <p:pic>
        <p:nvPicPr>
          <p:cNvPr id="3421191" name="Picture 2"/>
          <p:cNvPicPr>
            <a:picLocks noChangeAspect="1" noChangeArrowheads="1"/>
          </p:cNvPicPr>
          <p:nvPr/>
        </p:nvPicPr>
        <p:blipFill>
          <a:blip r:embed="rId3" cstate="print"/>
          <a:srcRect/>
          <a:stretch>
            <a:fillRect/>
          </a:stretch>
        </p:blipFill>
        <p:spPr bwMode="auto">
          <a:xfrm>
            <a:off x="4419600" y="3276600"/>
            <a:ext cx="4724400" cy="3543300"/>
          </a:xfrm>
          <a:prstGeom prst="rect">
            <a:avLst/>
          </a:prstGeom>
          <a:noFill/>
          <a:ln w="28575">
            <a:solidFill>
              <a:schemeClr val="accent5"/>
            </a:solidFill>
            <a:miter lim="800000"/>
            <a:headEnd/>
            <a:tailEnd/>
          </a:ln>
        </p:spPr>
      </p:pic>
      <p:sp>
        <p:nvSpPr>
          <p:cNvPr id="3421192" name="TextBox 7"/>
          <p:cNvSpPr txBox="1">
            <a:spLocks noChangeArrowheads="1"/>
          </p:cNvSpPr>
          <p:nvPr/>
        </p:nvSpPr>
        <p:spPr bwMode="auto">
          <a:xfrm>
            <a:off x="4648200" y="2751138"/>
            <a:ext cx="4106863" cy="457200"/>
          </a:xfrm>
          <a:prstGeom prst="rect">
            <a:avLst/>
          </a:prstGeom>
          <a:noFill/>
          <a:ln w="9525">
            <a:noFill/>
            <a:miter lim="800000"/>
            <a:headEnd/>
            <a:tailEnd/>
          </a:ln>
        </p:spPr>
        <p:txBody>
          <a:bodyPr wrap="none">
            <a:spAutoFit/>
          </a:bodyPr>
          <a:lstStyle/>
          <a:p>
            <a:pPr algn="l"/>
            <a:r>
              <a:rPr lang="en-US" sz="2400">
                <a:solidFill>
                  <a:srgbClr val="FFFF00"/>
                </a:solidFill>
                <a:latin typeface="Cambria" pitchFamily="18" charset="0"/>
                <a:cs typeface="Arial" charset="0"/>
              </a:rPr>
              <a:t>Marketed by NIRMAL SEEDS</a:t>
            </a:r>
            <a:endParaRPr lang="en-IN" sz="2400">
              <a:solidFill>
                <a:srgbClr val="FFFF00"/>
              </a:solidFill>
              <a:latin typeface="Cambria" pitchFamily="18" charset="0"/>
              <a:cs typeface="Arial" charset="0"/>
            </a:endParaRPr>
          </a:p>
        </p:txBody>
      </p:sp>
      <p:sp>
        <p:nvSpPr>
          <p:cNvPr id="9" name="Line 5"/>
          <p:cNvSpPr>
            <a:spLocks noChangeShapeType="1"/>
          </p:cNvSpPr>
          <p:nvPr/>
        </p:nvSpPr>
        <p:spPr bwMode="auto">
          <a:xfrm>
            <a:off x="0" y="990600"/>
            <a:ext cx="9144000" cy="0"/>
          </a:xfrm>
          <a:prstGeom prst="line">
            <a:avLst/>
          </a:prstGeom>
          <a:noFill/>
          <a:ln w="57150" cmpd="thinThick">
            <a:solidFill>
              <a:schemeClr val="accent2">
                <a:lumMod val="75000"/>
              </a:schemeClr>
            </a:solidFill>
            <a:round/>
            <a:headEnd/>
            <a:tailEnd/>
          </a:ln>
        </p:spPr>
        <p:txBody>
          <a:bodyPr wrap="none"/>
          <a:lstStyle/>
          <a:p>
            <a:endParaRPr lang="en-IN"/>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650" name="Picture 2"/>
          <p:cNvPicPr>
            <a:picLocks noChangeAspect="1" noChangeArrowheads="1"/>
          </p:cNvPicPr>
          <p:nvPr/>
        </p:nvPicPr>
        <p:blipFill>
          <a:blip r:embed="rId2" cstate="print"/>
          <a:srcRect l="42752" t="16667" r="24221" b="39584"/>
          <a:stretch>
            <a:fillRect/>
          </a:stretch>
        </p:blipFill>
        <p:spPr bwMode="auto">
          <a:xfrm>
            <a:off x="914400" y="665748"/>
            <a:ext cx="7086600" cy="52778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227345" y="76200"/>
            <a:ext cx="9613081" cy="584775"/>
          </a:xfrm>
          <a:prstGeom prst="rect">
            <a:avLst/>
          </a:prstGeom>
          <a:noFill/>
        </p:spPr>
        <p:txBody>
          <a:bodyPr wrap="none" rtlCol="0">
            <a:spAutoFit/>
          </a:bodyPr>
          <a:lstStyle/>
          <a:p>
            <a:r>
              <a:rPr lang="en-US" sz="3100" dirty="0" smtClean="0">
                <a:solidFill>
                  <a:srgbClr val="FFFF00"/>
                </a:solidFill>
                <a:latin typeface="Cambria" pitchFamily="18" charset="0"/>
              </a:rPr>
              <a:t>World’s first high-zinc rice released in Bangladesh</a:t>
            </a:r>
            <a:endParaRPr lang="en-IN" sz="3100" dirty="0">
              <a:solidFill>
                <a:srgbClr val="FFFF00"/>
              </a:solidFill>
              <a:latin typeface="Cambria" pitchFamily="18" charset="0"/>
            </a:endParaRPr>
          </a:p>
        </p:txBody>
      </p:sp>
      <p:sp>
        <p:nvSpPr>
          <p:cNvPr id="4" name="TextBox 3"/>
          <p:cNvSpPr txBox="1"/>
          <p:nvPr/>
        </p:nvSpPr>
        <p:spPr>
          <a:xfrm>
            <a:off x="3623018" y="6096000"/>
            <a:ext cx="4606582" cy="369332"/>
          </a:xfrm>
          <a:prstGeom prst="rect">
            <a:avLst/>
          </a:prstGeom>
          <a:noFill/>
        </p:spPr>
        <p:txBody>
          <a:bodyPr wrap="none" rtlCol="0">
            <a:spAutoFit/>
          </a:bodyPr>
          <a:lstStyle/>
          <a:p>
            <a:r>
              <a:rPr lang="en-US" b="0" i="1" dirty="0" smtClean="0">
                <a:solidFill>
                  <a:srgbClr val="00FF00"/>
                </a:solidFill>
                <a:latin typeface="Cambria" pitchFamily="18" charset="0"/>
              </a:rPr>
              <a:t>Source : Rice Today, Oct-Dec 2013, Vol12, No.4</a:t>
            </a:r>
            <a:endParaRPr lang="en-IN" b="0" i="1" dirty="0">
              <a:solidFill>
                <a:srgbClr val="00FF00"/>
              </a:solidFill>
              <a:latin typeface="Cambria"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ant -2.jpg"/>
          <p:cNvPicPr>
            <a:picLocks noChangeAspect="1"/>
          </p:cNvPicPr>
          <p:nvPr/>
        </p:nvPicPr>
        <p:blipFill>
          <a:blip r:embed="rId2" cstate="print"/>
          <a:stretch>
            <a:fillRect/>
          </a:stretch>
        </p:blipFill>
        <p:spPr>
          <a:xfrm>
            <a:off x="0" y="0"/>
            <a:ext cx="4784594" cy="6019800"/>
          </a:xfrm>
          <a:prstGeom prst="rect">
            <a:avLst/>
          </a:prstGeom>
        </p:spPr>
      </p:pic>
      <p:sp>
        <p:nvSpPr>
          <p:cNvPr id="4" name="TextBox 3"/>
          <p:cNvSpPr txBox="1"/>
          <p:nvPr/>
        </p:nvSpPr>
        <p:spPr>
          <a:xfrm>
            <a:off x="5029200" y="2057400"/>
            <a:ext cx="3733800" cy="1384995"/>
          </a:xfrm>
          <a:prstGeom prst="rect">
            <a:avLst/>
          </a:prstGeom>
          <a:noFill/>
        </p:spPr>
        <p:txBody>
          <a:bodyPr wrap="square" rtlCol="0">
            <a:spAutoFit/>
          </a:bodyPr>
          <a:lstStyle/>
          <a:p>
            <a:pPr algn="ctr"/>
            <a:r>
              <a:rPr lang="en-US" sz="2800" dirty="0" smtClean="0">
                <a:solidFill>
                  <a:schemeClr val="tx1"/>
                </a:solidFill>
                <a:latin typeface="Cambria" pitchFamily="18" charset="0"/>
              </a:rPr>
              <a:t>First Genetically Modified  Petunia (1983)</a:t>
            </a:r>
            <a:endParaRPr lang="en-IN" sz="2800" dirty="0">
              <a:solidFill>
                <a:schemeClr val="tx1"/>
              </a:solidFill>
              <a:latin typeface="Cambria" pitchFamily="18" charset="0"/>
            </a:endParaRPr>
          </a:p>
        </p:txBody>
      </p:sp>
      <p:sp>
        <p:nvSpPr>
          <p:cNvPr id="5" name="TextBox 4"/>
          <p:cNvSpPr txBox="1"/>
          <p:nvPr/>
        </p:nvSpPr>
        <p:spPr>
          <a:xfrm>
            <a:off x="4800600" y="457200"/>
            <a:ext cx="4225764" cy="1077218"/>
          </a:xfrm>
          <a:prstGeom prst="rect">
            <a:avLst/>
          </a:prstGeom>
          <a:noFill/>
        </p:spPr>
        <p:txBody>
          <a:bodyPr wrap="square" rtlCol="0">
            <a:spAutoFit/>
          </a:bodyPr>
          <a:lstStyle/>
          <a:p>
            <a:pPr algn="ctr"/>
            <a:r>
              <a:rPr lang="en-US" sz="3200" dirty="0" smtClean="0">
                <a:solidFill>
                  <a:srgbClr val="FFFF00"/>
                </a:solidFill>
                <a:latin typeface="Cambria" pitchFamily="18" charset="0"/>
              </a:rPr>
              <a:t>The beginning of Genetic Modification</a:t>
            </a:r>
            <a:endParaRPr lang="en-IN" sz="3200" dirty="0">
              <a:solidFill>
                <a:srgbClr val="FFFF00"/>
              </a:solidFill>
              <a:latin typeface="Cambria" pitchFamily="18" charset="0"/>
            </a:endParaRPr>
          </a:p>
        </p:txBody>
      </p:sp>
      <p:sp>
        <p:nvSpPr>
          <p:cNvPr id="6" name="TextBox 5"/>
          <p:cNvSpPr txBox="1"/>
          <p:nvPr/>
        </p:nvSpPr>
        <p:spPr>
          <a:xfrm>
            <a:off x="5105400" y="5253335"/>
            <a:ext cx="3930050" cy="523220"/>
          </a:xfrm>
          <a:prstGeom prst="rect">
            <a:avLst/>
          </a:prstGeom>
          <a:noFill/>
        </p:spPr>
        <p:txBody>
          <a:bodyPr wrap="none" rtlCol="0">
            <a:spAutoFit/>
          </a:bodyPr>
          <a:lstStyle/>
          <a:p>
            <a:r>
              <a:rPr lang="en-US" sz="2800" i="1" dirty="0" smtClean="0">
                <a:solidFill>
                  <a:srgbClr val="00FF99"/>
                </a:solidFill>
                <a:latin typeface="Cambria" pitchFamily="18" charset="0"/>
              </a:rPr>
              <a:t>Source: Robert T Fraley</a:t>
            </a:r>
            <a:endParaRPr lang="en-IN" sz="2800" i="1" dirty="0">
              <a:solidFill>
                <a:srgbClr val="00FF99"/>
              </a:solidFill>
              <a:latin typeface="Cambria"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cstate="print"/>
          <a:srcRect/>
          <a:stretch>
            <a:fillRect/>
          </a:stretch>
        </p:blipFill>
        <p:spPr bwMode="auto">
          <a:xfrm>
            <a:off x="1524000" y="911225"/>
            <a:ext cx="6081713" cy="5032375"/>
          </a:xfrm>
          <a:prstGeom prst="rect">
            <a:avLst/>
          </a:prstGeom>
          <a:noFill/>
          <a:ln w="9525">
            <a:noFill/>
            <a:miter lim="800000"/>
            <a:headEnd/>
            <a:tailEnd/>
          </a:ln>
        </p:spPr>
      </p:pic>
      <p:sp>
        <p:nvSpPr>
          <p:cNvPr id="50179" name="TextBox 2"/>
          <p:cNvSpPr txBox="1">
            <a:spLocks noChangeArrowheads="1"/>
          </p:cNvSpPr>
          <p:nvPr/>
        </p:nvSpPr>
        <p:spPr bwMode="auto">
          <a:xfrm>
            <a:off x="1913178" y="147638"/>
            <a:ext cx="5349093" cy="584775"/>
          </a:xfrm>
          <a:prstGeom prst="rect">
            <a:avLst/>
          </a:prstGeom>
          <a:noFill/>
          <a:ln w="12700" cap="sq" algn="ctr">
            <a:noFill/>
            <a:miter lim="800000"/>
            <a:headEnd/>
            <a:tailEnd/>
          </a:ln>
        </p:spPr>
        <p:txBody>
          <a:bodyPr wrap="none">
            <a:spAutoFit/>
          </a:bodyPr>
          <a:lstStyle/>
          <a:p>
            <a:r>
              <a:rPr lang="en-US" sz="3200" dirty="0">
                <a:solidFill>
                  <a:srgbClr val="FFFF00"/>
                </a:solidFill>
                <a:latin typeface="Cambria" pitchFamily="18" charset="0"/>
              </a:rPr>
              <a:t>Impact of </a:t>
            </a:r>
            <a:r>
              <a:rPr lang="en-US" sz="3200" dirty="0" smtClean="0">
                <a:solidFill>
                  <a:srgbClr val="FFFF00"/>
                </a:solidFill>
                <a:latin typeface="Cambria" pitchFamily="18" charset="0"/>
              </a:rPr>
              <a:t>Bt Cotton </a:t>
            </a:r>
            <a:r>
              <a:rPr lang="en-US" sz="3200" dirty="0">
                <a:solidFill>
                  <a:srgbClr val="FFFF00"/>
                </a:solidFill>
                <a:latin typeface="Cambria" pitchFamily="18" charset="0"/>
              </a:rPr>
              <a:t>in India</a:t>
            </a:r>
          </a:p>
        </p:txBody>
      </p:sp>
      <p:sp>
        <p:nvSpPr>
          <p:cNvPr id="50180" name="Line 4"/>
          <p:cNvSpPr>
            <a:spLocks noChangeShapeType="1"/>
          </p:cNvSpPr>
          <p:nvPr/>
        </p:nvSpPr>
        <p:spPr bwMode="auto">
          <a:xfrm>
            <a:off x="0" y="838200"/>
            <a:ext cx="9144000" cy="0"/>
          </a:xfrm>
          <a:prstGeom prst="line">
            <a:avLst/>
          </a:prstGeom>
          <a:noFill/>
          <a:ln w="57150" cmpd="thinThick">
            <a:solidFill>
              <a:schemeClr val="accent2"/>
            </a:solidFill>
            <a:round/>
            <a:headEnd/>
            <a:tailEnd/>
          </a:ln>
        </p:spPr>
        <p:txBody>
          <a:bodyPr wrap="none"/>
          <a:lstStyle/>
          <a:p>
            <a:endParaRPr lang="en-IN"/>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0" y="0"/>
            <a:ext cx="9164638" cy="6858000"/>
            <a:chOff x="0" y="0"/>
            <a:chExt cx="9164638" cy="6858000"/>
          </a:xfrm>
        </p:grpSpPr>
        <p:pic>
          <p:nvPicPr>
            <p:cNvPr id="17412" name="Picture 2" descr="C:\Users\DrAKSingh\Desktop\DCIM1\100NIKON\DSCN7838.JPG"/>
            <p:cNvPicPr>
              <a:picLocks noChangeAspect="1" noChangeArrowheads="1"/>
            </p:cNvPicPr>
            <p:nvPr/>
          </p:nvPicPr>
          <p:blipFill>
            <a:blip r:embed="rId2" cstate="print">
              <a:lum bright="-10000" contrast="40000"/>
            </a:blip>
            <a:srcRect/>
            <a:stretch>
              <a:fillRect/>
            </a:stretch>
          </p:blipFill>
          <p:spPr bwMode="auto">
            <a:xfrm>
              <a:off x="0" y="0"/>
              <a:ext cx="9164638" cy="6858000"/>
            </a:xfrm>
            <a:prstGeom prst="rect">
              <a:avLst/>
            </a:prstGeom>
            <a:noFill/>
            <a:ln w="9525">
              <a:noFill/>
              <a:miter lim="800000"/>
              <a:headEnd/>
              <a:tailEnd/>
            </a:ln>
          </p:spPr>
        </p:pic>
        <p:sp>
          <p:nvSpPr>
            <p:cNvPr id="17413" name="TextBox 2"/>
            <p:cNvSpPr txBox="1">
              <a:spLocks noChangeArrowheads="1"/>
            </p:cNvSpPr>
            <p:nvPr/>
          </p:nvSpPr>
          <p:spPr bwMode="auto">
            <a:xfrm>
              <a:off x="0" y="599182"/>
              <a:ext cx="8763000" cy="1077218"/>
            </a:xfrm>
            <a:prstGeom prst="rect">
              <a:avLst/>
            </a:prstGeom>
            <a:noFill/>
            <a:ln w="9525">
              <a:noFill/>
              <a:miter lim="800000"/>
              <a:headEnd/>
              <a:tailEnd/>
            </a:ln>
          </p:spPr>
          <p:txBody>
            <a:bodyPr wrap="square">
              <a:spAutoFit/>
            </a:bodyPr>
            <a:lstStyle/>
            <a:p>
              <a:pPr algn="ctr"/>
              <a:r>
                <a:rPr lang="en-US" sz="3200" b="1" dirty="0">
                  <a:solidFill>
                    <a:srgbClr val="FFFF00"/>
                  </a:solidFill>
                  <a:latin typeface="Times New Roman" pitchFamily="18" charset="0"/>
                  <a:cs typeface="Times New Roman" pitchFamily="18" charset="0"/>
                </a:rPr>
                <a:t>Back cross derived lines in </a:t>
              </a:r>
              <a:r>
                <a:rPr lang="en-US" sz="3200" b="1" dirty="0" err="1">
                  <a:solidFill>
                    <a:srgbClr val="FFFF00"/>
                  </a:solidFill>
                  <a:latin typeface="Times New Roman" pitchFamily="18" charset="0"/>
                  <a:cs typeface="Times New Roman" pitchFamily="18" charset="0"/>
                </a:rPr>
                <a:t>Swarna</a:t>
              </a:r>
              <a:r>
                <a:rPr lang="en-US" sz="3200" b="1" dirty="0">
                  <a:solidFill>
                    <a:srgbClr val="FFFF00"/>
                  </a:solidFill>
                  <a:latin typeface="Times New Roman" pitchFamily="18" charset="0"/>
                  <a:cs typeface="Times New Roman" pitchFamily="18" charset="0"/>
                </a:rPr>
                <a:t> background using </a:t>
              </a:r>
              <a:r>
                <a:rPr lang="en-US" sz="3200" b="1" dirty="0" smtClean="0">
                  <a:solidFill>
                    <a:srgbClr val="FFFF00"/>
                  </a:solidFill>
                  <a:latin typeface="Times New Roman" pitchFamily="18" charset="0"/>
                  <a:cs typeface="Times New Roman" pitchFamily="18" charset="0"/>
                </a:rPr>
                <a:t>Kaybonet-GR2-R </a:t>
              </a:r>
              <a:r>
                <a:rPr lang="en-US" sz="3200" b="1" dirty="0">
                  <a:solidFill>
                    <a:srgbClr val="FFFF00"/>
                  </a:solidFill>
                  <a:latin typeface="Times New Roman" pitchFamily="18" charset="0"/>
                  <a:cs typeface="Times New Roman" pitchFamily="18" charset="0"/>
                </a:rPr>
                <a:t>event as donor</a:t>
              </a:r>
            </a:p>
          </p:txBody>
        </p:sp>
        <p:sp>
          <p:nvSpPr>
            <p:cNvPr id="17414" name="TextBox 4"/>
            <p:cNvSpPr txBox="1">
              <a:spLocks noChangeArrowheads="1"/>
            </p:cNvSpPr>
            <p:nvPr/>
          </p:nvSpPr>
          <p:spPr bwMode="auto">
            <a:xfrm>
              <a:off x="1447800" y="5724525"/>
              <a:ext cx="1524000" cy="523875"/>
            </a:xfrm>
            <a:prstGeom prst="rect">
              <a:avLst/>
            </a:prstGeom>
            <a:noFill/>
            <a:ln w="9525">
              <a:noFill/>
              <a:miter lim="800000"/>
              <a:headEnd/>
              <a:tailEnd/>
            </a:ln>
          </p:spPr>
          <p:txBody>
            <a:bodyPr>
              <a:spAutoFit/>
            </a:bodyPr>
            <a:lstStyle/>
            <a:p>
              <a:r>
                <a:rPr lang="en-US" sz="2800" b="1">
                  <a:latin typeface="Times New Roman" pitchFamily="18" charset="0"/>
                  <a:cs typeface="Times New Roman" pitchFamily="18" charset="0"/>
                </a:rPr>
                <a:t>Swarna</a:t>
              </a:r>
            </a:p>
          </p:txBody>
        </p:sp>
        <p:sp>
          <p:nvSpPr>
            <p:cNvPr id="17415" name="TextBox 6"/>
            <p:cNvSpPr txBox="1">
              <a:spLocks noChangeArrowheads="1"/>
            </p:cNvSpPr>
            <p:nvPr/>
          </p:nvSpPr>
          <p:spPr bwMode="auto">
            <a:xfrm>
              <a:off x="5562600" y="5715000"/>
              <a:ext cx="2971800" cy="523875"/>
            </a:xfrm>
            <a:prstGeom prst="rect">
              <a:avLst/>
            </a:prstGeom>
            <a:noFill/>
            <a:ln w="9525">
              <a:noFill/>
              <a:miter lim="800000"/>
              <a:headEnd/>
              <a:tailEnd/>
            </a:ln>
          </p:spPr>
          <p:txBody>
            <a:bodyPr>
              <a:spAutoFit/>
            </a:bodyPr>
            <a:lstStyle/>
            <a:p>
              <a:r>
                <a:rPr lang="en-US" sz="2800" b="1">
                  <a:solidFill>
                    <a:srgbClr val="FFC000"/>
                  </a:solidFill>
                  <a:latin typeface="Times New Roman" pitchFamily="18" charset="0"/>
                  <a:cs typeface="Times New Roman" pitchFamily="18" charset="0"/>
                </a:rPr>
                <a:t>Golden Swarna</a:t>
              </a:r>
            </a:p>
          </p:txBody>
        </p:sp>
      </p:grpSp>
      <p:sp>
        <p:nvSpPr>
          <p:cNvPr id="7" name="TextBox 6"/>
          <p:cNvSpPr txBox="1"/>
          <p:nvPr/>
        </p:nvSpPr>
        <p:spPr>
          <a:xfrm>
            <a:off x="6704332" y="6367046"/>
            <a:ext cx="2363468" cy="338554"/>
          </a:xfrm>
          <a:prstGeom prst="rect">
            <a:avLst/>
          </a:prstGeom>
          <a:noFill/>
        </p:spPr>
        <p:txBody>
          <a:bodyPr wrap="none" rtlCol="0">
            <a:spAutoFit/>
          </a:bodyPr>
          <a:lstStyle/>
          <a:p>
            <a:r>
              <a:rPr lang="en-US" sz="1600" i="1" dirty="0" smtClean="0">
                <a:solidFill>
                  <a:srgbClr val="00FF99"/>
                </a:solidFill>
                <a:latin typeface="Cambria" pitchFamily="18" charset="0"/>
              </a:rPr>
              <a:t>Source : IARI, New Delhi</a:t>
            </a:r>
            <a:endParaRPr lang="en-IN" sz="1600" i="1" dirty="0">
              <a:solidFill>
                <a:srgbClr val="00FF99"/>
              </a:solidFill>
              <a:latin typeface="Cambria" pitchFamily="18" charset="0"/>
            </a:endParaRPr>
          </a:p>
        </p:txBody>
      </p:sp>
      <p:sp>
        <p:nvSpPr>
          <p:cNvPr id="9" name="TextBox 8"/>
          <p:cNvSpPr txBox="1"/>
          <p:nvPr/>
        </p:nvSpPr>
        <p:spPr>
          <a:xfrm>
            <a:off x="482728" y="76200"/>
            <a:ext cx="8223663" cy="707886"/>
          </a:xfrm>
          <a:prstGeom prst="rect">
            <a:avLst/>
          </a:prstGeom>
          <a:noFill/>
        </p:spPr>
        <p:txBody>
          <a:bodyPr wrap="none" rtlCol="0">
            <a:spAutoFit/>
          </a:bodyPr>
          <a:lstStyle/>
          <a:p>
            <a:r>
              <a:rPr lang="en-US" sz="4000" dirty="0" smtClean="0">
                <a:solidFill>
                  <a:srgbClr val="00FF00"/>
                </a:solidFill>
                <a:latin typeface="Cambria" pitchFamily="18" charset="0"/>
              </a:rPr>
              <a:t>Genetic Modification : Golden Rice</a:t>
            </a:r>
            <a:endParaRPr lang="en-IN" sz="4000" dirty="0">
              <a:solidFill>
                <a:srgbClr val="00FF00"/>
              </a:solidFill>
              <a:latin typeface="Cambria"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cstate="print"/>
          <a:srcRect l="40996" t="22917" r="30535" b="41667"/>
          <a:stretch>
            <a:fillRect/>
          </a:stretch>
        </p:blipFill>
        <p:spPr bwMode="auto">
          <a:xfrm>
            <a:off x="3505200" y="1447800"/>
            <a:ext cx="5334000" cy="3730752"/>
          </a:xfrm>
          <a:prstGeom prst="rect">
            <a:avLst/>
          </a:prstGeom>
          <a:noFill/>
          <a:ln w="9525">
            <a:solidFill>
              <a:srgbClr val="00FF99"/>
            </a:solidFill>
            <a:miter lim="800000"/>
            <a:headEnd/>
            <a:tailEnd/>
          </a:ln>
        </p:spPr>
      </p:pic>
      <p:sp>
        <p:nvSpPr>
          <p:cNvPr id="3" name="TextBox 2"/>
          <p:cNvSpPr txBox="1"/>
          <p:nvPr/>
        </p:nvSpPr>
        <p:spPr>
          <a:xfrm>
            <a:off x="1066800" y="152400"/>
            <a:ext cx="6932026" cy="954107"/>
          </a:xfrm>
          <a:prstGeom prst="rect">
            <a:avLst/>
          </a:prstGeom>
          <a:noFill/>
        </p:spPr>
        <p:txBody>
          <a:bodyPr wrap="none" rtlCol="0">
            <a:spAutoFit/>
          </a:bodyPr>
          <a:lstStyle/>
          <a:p>
            <a:r>
              <a:rPr lang="en-US" sz="2800" dirty="0" smtClean="0">
                <a:solidFill>
                  <a:srgbClr val="FFFF00"/>
                </a:solidFill>
                <a:latin typeface="Cambria" pitchFamily="18" charset="0"/>
              </a:rPr>
              <a:t>Golden Rice : </a:t>
            </a:r>
          </a:p>
          <a:p>
            <a:r>
              <a:rPr lang="en-US" sz="2800" dirty="0" smtClean="0">
                <a:solidFill>
                  <a:srgbClr val="FFFF00"/>
                </a:solidFill>
                <a:latin typeface="Cambria" pitchFamily="18" charset="0"/>
              </a:rPr>
              <a:t>Trial Site Vandalized in Bicol, Philippines</a:t>
            </a:r>
            <a:endParaRPr lang="en-IN" sz="2800" dirty="0">
              <a:solidFill>
                <a:srgbClr val="FFFF00"/>
              </a:solidFill>
              <a:latin typeface="Cambria" pitchFamily="18" charset="0"/>
            </a:endParaRPr>
          </a:p>
        </p:txBody>
      </p:sp>
      <p:pic>
        <p:nvPicPr>
          <p:cNvPr id="58372" name="Picture 4" descr="http://farm6.staticflickr.com/5216/5516774114_4a2dc0dcee.jpg"/>
          <p:cNvPicPr>
            <a:picLocks noChangeAspect="1" noChangeArrowheads="1"/>
          </p:cNvPicPr>
          <p:nvPr/>
        </p:nvPicPr>
        <p:blipFill>
          <a:blip r:embed="rId3" cstate="print"/>
          <a:srcRect/>
          <a:stretch>
            <a:fillRect/>
          </a:stretch>
        </p:blipFill>
        <p:spPr bwMode="auto">
          <a:xfrm>
            <a:off x="228600" y="1066800"/>
            <a:ext cx="3162300" cy="4762500"/>
          </a:xfrm>
          <a:prstGeom prst="rect">
            <a:avLst/>
          </a:prstGeom>
          <a:noFill/>
          <a:ln>
            <a:solidFill>
              <a:srgbClr val="00FF99"/>
            </a:solidFill>
          </a:ln>
        </p:spPr>
      </p:pic>
      <p:sp>
        <p:nvSpPr>
          <p:cNvPr id="5" name="TextBox 4"/>
          <p:cNvSpPr txBox="1"/>
          <p:nvPr/>
        </p:nvSpPr>
        <p:spPr>
          <a:xfrm>
            <a:off x="3733800" y="5410200"/>
            <a:ext cx="5089534" cy="369332"/>
          </a:xfrm>
          <a:prstGeom prst="rect">
            <a:avLst/>
          </a:prstGeom>
          <a:noFill/>
        </p:spPr>
        <p:txBody>
          <a:bodyPr wrap="none" rtlCol="0">
            <a:spAutoFit/>
          </a:bodyPr>
          <a:lstStyle/>
          <a:p>
            <a:pPr algn="r"/>
            <a:r>
              <a:rPr lang="en-US" b="0" i="1" dirty="0" smtClean="0">
                <a:solidFill>
                  <a:srgbClr val="00FF00"/>
                </a:solidFill>
                <a:latin typeface="Cambria" pitchFamily="18" charset="0"/>
              </a:rPr>
              <a:t>Source: Rice Today, IRRI, Oct-Dec 2013, Vol.12, No.4</a:t>
            </a:r>
            <a:endParaRPr lang="en-IN" b="0" i="1" dirty="0">
              <a:solidFill>
                <a:srgbClr val="00FF00"/>
              </a:solidFill>
              <a:latin typeface="Cambria" pitchFamily="18" charset="0"/>
            </a:endParaRPr>
          </a:p>
        </p:txBody>
      </p:sp>
      <p:sp>
        <p:nvSpPr>
          <p:cNvPr id="6" name="TextBox 5"/>
          <p:cNvSpPr txBox="1"/>
          <p:nvPr/>
        </p:nvSpPr>
        <p:spPr>
          <a:xfrm>
            <a:off x="990600" y="6019800"/>
            <a:ext cx="7620000" cy="830997"/>
          </a:xfrm>
          <a:prstGeom prst="rect">
            <a:avLst/>
          </a:prstGeom>
          <a:noFill/>
        </p:spPr>
        <p:txBody>
          <a:bodyPr wrap="square" rtlCol="0">
            <a:spAutoFit/>
          </a:bodyPr>
          <a:lstStyle/>
          <a:p>
            <a:r>
              <a:rPr lang="en-US" sz="2400" dirty="0" smtClean="0">
                <a:solidFill>
                  <a:schemeClr val="tx1"/>
                </a:solidFill>
                <a:latin typeface="Cambria" pitchFamily="18" charset="0"/>
              </a:rPr>
              <a:t>Establish Regulatory system which inspires public, professional, political and media confidence </a:t>
            </a:r>
            <a:endParaRPr lang="en-IN" sz="2400" dirty="0">
              <a:solidFill>
                <a:schemeClr val="tx1"/>
              </a:solidFill>
              <a:latin typeface="Cambria" pitchFamily="18"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9026" name="Rectangle 2"/>
          <p:cNvSpPr>
            <a:spLocks noChangeArrowheads="1"/>
          </p:cNvSpPr>
          <p:nvPr/>
        </p:nvSpPr>
        <p:spPr bwMode="auto">
          <a:xfrm>
            <a:off x="609600" y="97808"/>
            <a:ext cx="7924800" cy="519112"/>
          </a:xfrm>
          <a:prstGeom prst="rect">
            <a:avLst/>
          </a:prstGeom>
          <a:noFill/>
          <a:ln w="9525">
            <a:noFill/>
            <a:miter lim="800000"/>
            <a:headEnd/>
            <a:tailEnd/>
          </a:ln>
          <a:effectLst/>
        </p:spPr>
        <p:txBody>
          <a:bodyPr>
            <a:spAutoFit/>
          </a:bodyPr>
          <a:lstStyle/>
          <a:p>
            <a:r>
              <a:rPr lang="en-US" sz="2800" dirty="0">
                <a:solidFill>
                  <a:srgbClr val="FFFF00"/>
                </a:solidFill>
                <a:latin typeface="Cambria" pitchFamily="18" charset="0"/>
              </a:rPr>
              <a:t>National Biotechnology Regulatory Authority</a:t>
            </a:r>
          </a:p>
        </p:txBody>
      </p:sp>
      <p:sp>
        <p:nvSpPr>
          <p:cNvPr id="3329027" name="Line 3"/>
          <p:cNvSpPr>
            <a:spLocks noChangeShapeType="1"/>
          </p:cNvSpPr>
          <p:nvPr/>
        </p:nvSpPr>
        <p:spPr bwMode="auto">
          <a:xfrm>
            <a:off x="0" y="838200"/>
            <a:ext cx="9144000" cy="0"/>
          </a:xfrm>
          <a:prstGeom prst="line">
            <a:avLst/>
          </a:prstGeom>
          <a:noFill/>
          <a:ln w="57150" cmpd="thinThick">
            <a:solidFill>
              <a:schemeClr val="accent2"/>
            </a:solidFill>
            <a:round/>
            <a:headEnd/>
            <a:tailEnd/>
          </a:ln>
          <a:effectLst/>
        </p:spPr>
        <p:txBody>
          <a:bodyPr wrap="none"/>
          <a:lstStyle/>
          <a:p>
            <a:endParaRPr lang="en-IN"/>
          </a:p>
        </p:txBody>
      </p:sp>
      <p:pic>
        <p:nvPicPr>
          <p:cNvPr id="3329028" name="Picture 4" descr="scan"/>
          <p:cNvPicPr>
            <a:picLocks noChangeAspect="1" noChangeArrowheads="1"/>
          </p:cNvPicPr>
          <p:nvPr/>
        </p:nvPicPr>
        <p:blipFill>
          <a:blip r:embed="rId2" cstate="print"/>
          <a:srcRect l="1013" b="2740"/>
          <a:stretch>
            <a:fillRect/>
          </a:stretch>
        </p:blipFill>
        <p:spPr bwMode="auto">
          <a:xfrm>
            <a:off x="228600" y="1143000"/>
            <a:ext cx="3094038" cy="4495800"/>
          </a:xfrm>
          <a:prstGeom prst="rect">
            <a:avLst/>
          </a:prstGeom>
          <a:noFill/>
          <a:ln w="9525">
            <a:solidFill>
              <a:srgbClr val="66FF66"/>
            </a:solidFill>
            <a:miter lim="800000"/>
            <a:headEnd/>
            <a:tailEnd/>
          </a:ln>
        </p:spPr>
      </p:pic>
      <p:sp>
        <p:nvSpPr>
          <p:cNvPr id="3329029" name="Rectangle 5"/>
          <p:cNvSpPr>
            <a:spLocks noChangeArrowheads="1"/>
          </p:cNvSpPr>
          <p:nvPr/>
        </p:nvSpPr>
        <p:spPr bwMode="auto">
          <a:xfrm>
            <a:off x="3581400" y="1143000"/>
            <a:ext cx="5181600" cy="4510088"/>
          </a:xfrm>
          <a:prstGeom prst="rect">
            <a:avLst/>
          </a:prstGeom>
          <a:noFill/>
          <a:ln w="12700" cap="sq">
            <a:noFill/>
            <a:miter lim="800000"/>
            <a:headEnd/>
            <a:tailEnd/>
          </a:ln>
          <a:effectLst/>
        </p:spPr>
        <p:txBody>
          <a:bodyPr>
            <a:spAutoFit/>
          </a:bodyPr>
          <a:lstStyle/>
          <a:p>
            <a:pPr algn="just">
              <a:lnSpc>
                <a:spcPct val="110000"/>
              </a:lnSpc>
              <a:buFont typeface="Wingdings" pitchFamily="2" charset="2"/>
              <a:buNone/>
            </a:pPr>
            <a:r>
              <a:rPr lang="en-US" sz="2400">
                <a:solidFill>
                  <a:schemeClr val="tx1"/>
                </a:solidFill>
                <a:latin typeface="Cambria" pitchFamily="18" charset="0"/>
              </a:rPr>
              <a:t>The bottom line of our national agricultural biotechnology policy should be the economic well being of farm families, food security of the nation, health security of the consumer, biosecurity of agriculture and health, protection of the environment and the security of national and international trade in farm commodities”</a:t>
            </a:r>
            <a:r>
              <a:rPr lang="en-US" sz="2400" b="0">
                <a:solidFill>
                  <a:schemeClr val="tx1"/>
                </a:solidFill>
                <a:latin typeface="Cambria" pitchFamily="18" charset="0"/>
              </a:rPr>
              <a:t> </a:t>
            </a:r>
          </a:p>
        </p:txBody>
      </p:sp>
      <p:sp>
        <p:nvSpPr>
          <p:cNvPr id="3329030" name="Text Box 6"/>
          <p:cNvSpPr txBox="1">
            <a:spLocks noChangeArrowheads="1"/>
          </p:cNvSpPr>
          <p:nvPr/>
        </p:nvSpPr>
        <p:spPr bwMode="auto">
          <a:xfrm>
            <a:off x="4953000" y="5622925"/>
            <a:ext cx="3767138" cy="396875"/>
          </a:xfrm>
          <a:prstGeom prst="rect">
            <a:avLst/>
          </a:prstGeom>
          <a:noFill/>
          <a:ln w="9525" algn="ctr">
            <a:noFill/>
            <a:miter lim="800000"/>
            <a:headEnd/>
            <a:tailEnd/>
          </a:ln>
          <a:effectLst/>
        </p:spPr>
        <p:txBody>
          <a:bodyPr/>
          <a:lstStyle/>
          <a:p>
            <a:pPr algn="r"/>
            <a:r>
              <a:rPr lang="en-US" sz="1600" i="1">
                <a:solidFill>
                  <a:srgbClr val="66FF66"/>
                </a:solidFill>
                <a:latin typeface="Cambria" pitchFamily="18" charset="0"/>
                <a:cs typeface="Arial" charset="0"/>
              </a:rPr>
              <a:t>(M S Swaminathan Panel 2004)</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838200"/>
            <a:ext cx="8229600" cy="4893647"/>
          </a:xfrm>
          <a:prstGeom prst="rect">
            <a:avLst/>
          </a:prstGeom>
        </p:spPr>
        <p:txBody>
          <a:bodyPr wrap="square">
            <a:spAutoFit/>
          </a:bodyPr>
          <a:lstStyle/>
          <a:p>
            <a:pPr algn="just"/>
            <a:r>
              <a:rPr lang="en-IN" sz="2600" i="1" dirty="0" smtClean="0">
                <a:solidFill>
                  <a:schemeClr val="tx1"/>
                </a:solidFill>
                <a:latin typeface="Cambria" pitchFamily="18" charset="0"/>
              </a:rPr>
              <a:t>“FSN involves the introduction of agricultural remedies to the nutritional maladies prevailing in an area, through the mainstreaming of nutritional criteria in the selection of the components of a farming system involving crops, farm animals and where feasible, fish. While finalizing the components of a farming system, the gender and age dimensions of human nutritional needs are kept in view, such as the special needs of pregnant women and nursing mothers, and new born babies during the first 1000 days after conception and birth”.</a:t>
            </a:r>
            <a:r>
              <a:rPr lang="en-IN" sz="2600" dirty="0" smtClean="0">
                <a:solidFill>
                  <a:schemeClr val="tx1"/>
                </a:solidFill>
                <a:latin typeface="Cambria" pitchFamily="18" charset="0"/>
              </a:rPr>
              <a:t> </a:t>
            </a:r>
            <a:r>
              <a:rPr lang="en-IN" sz="2600" dirty="0" err="1" smtClean="0">
                <a:solidFill>
                  <a:srgbClr val="00FF00"/>
                </a:solidFill>
                <a:latin typeface="Cambria" pitchFamily="18" charset="0"/>
              </a:rPr>
              <a:t>Biofortified</a:t>
            </a:r>
            <a:r>
              <a:rPr lang="en-IN" sz="2600" dirty="0" smtClean="0">
                <a:solidFill>
                  <a:srgbClr val="00FF00"/>
                </a:solidFill>
                <a:latin typeface="Cambria" pitchFamily="18" charset="0"/>
              </a:rPr>
              <a:t> crop varieties are introduced in FSN wherever available.  </a:t>
            </a:r>
            <a:endParaRPr lang="en-IN" sz="2600" dirty="0">
              <a:solidFill>
                <a:srgbClr val="00FF00"/>
              </a:solidFill>
              <a:latin typeface="Cambria" pitchFamily="18" charset="0"/>
            </a:endParaRPr>
          </a:p>
        </p:txBody>
      </p:sp>
      <p:sp>
        <p:nvSpPr>
          <p:cNvPr id="3" name="Rectangle 2"/>
          <p:cNvSpPr>
            <a:spLocks noChangeArrowheads="1"/>
          </p:cNvSpPr>
          <p:nvPr/>
        </p:nvSpPr>
        <p:spPr bwMode="auto">
          <a:xfrm>
            <a:off x="409575" y="0"/>
            <a:ext cx="8305800" cy="809625"/>
          </a:xfrm>
          <a:prstGeom prst="rect">
            <a:avLst/>
          </a:prstGeom>
          <a:noFill/>
          <a:ln w="9525">
            <a:noFill/>
            <a:miter lim="800000"/>
            <a:headEnd/>
            <a:tailEnd/>
          </a:ln>
          <a:effectLst/>
        </p:spPr>
        <p:txBody>
          <a:bodyPr anchor="ctr"/>
          <a:lstStyle/>
          <a:p>
            <a:pPr eaLnBrk="0" hangingPunct="0">
              <a:lnSpc>
                <a:spcPct val="85000"/>
              </a:lnSpc>
            </a:pPr>
            <a:r>
              <a:rPr kumimoji="1" lang="en-US" sz="3200" dirty="0">
                <a:solidFill>
                  <a:srgbClr val="FFFF00"/>
                </a:solidFill>
                <a:latin typeface="Cambria" pitchFamily="18" charset="0"/>
              </a:rPr>
              <a:t>Farming System for Nutrition (FSN</a:t>
            </a:r>
            <a:r>
              <a:rPr kumimoji="1" lang="en-US" sz="3200" dirty="0" smtClean="0">
                <a:solidFill>
                  <a:srgbClr val="FFFF00"/>
                </a:solidFill>
                <a:latin typeface="Cambria" pitchFamily="18" charset="0"/>
              </a:rPr>
              <a:t>)*</a:t>
            </a:r>
            <a:endParaRPr kumimoji="1" lang="en-US" sz="2500" b="0" dirty="0">
              <a:solidFill>
                <a:srgbClr val="FFFF00"/>
              </a:solidFill>
              <a:latin typeface="Cambria" pitchFamily="18" charset="0"/>
            </a:endParaRPr>
          </a:p>
        </p:txBody>
      </p:sp>
      <p:sp>
        <p:nvSpPr>
          <p:cNvPr id="4" name="Line 2"/>
          <p:cNvSpPr>
            <a:spLocks noChangeShapeType="1"/>
          </p:cNvSpPr>
          <p:nvPr/>
        </p:nvSpPr>
        <p:spPr bwMode="auto">
          <a:xfrm>
            <a:off x="0" y="762000"/>
            <a:ext cx="9144000" cy="0"/>
          </a:xfrm>
          <a:prstGeom prst="line">
            <a:avLst/>
          </a:prstGeom>
          <a:noFill/>
          <a:ln w="57150" cmpd="thinThick">
            <a:solidFill>
              <a:schemeClr val="accent2"/>
            </a:solidFill>
            <a:round/>
            <a:headEnd/>
            <a:tailEnd/>
          </a:ln>
          <a:effectLst/>
        </p:spPr>
        <p:txBody>
          <a:bodyPr wrap="none"/>
          <a:lstStyle/>
          <a:p>
            <a:endParaRPr lang="en-IN"/>
          </a:p>
        </p:txBody>
      </p:sp>
      <p:sp>
        <p:nvSpPr>
          <p:cNvPr id="6" name="Rectangle 5"/>
          <p:cNvSpPr/>
          <p:nvPr/>
        </p:nvSpPr>
        <p:spPr>
          <a:xfrm>
            <a:off x="1905000" y="6096000"/>
            <a:ext cx="6400800" cy="369332"/>
          </a:xfrm>
          <a:prstGeom prst="rect">
            <a:avLst/>
          </a:prstGeom>
        </p:spPr>
        <p:txBody>
          <a:bodyPr wrap="square">
            <a:spAutoFit/>
          </a:bodyPr>
          <a:lstStyle/>
          <a:p>
            <a:r>
              <a:rPr lang="en-US" i="1" dirty="0" smtClean="0">
                <a:solidFill>
                  <a:srgbClr val="00FF00"/>
                </a:solidFill>
                <a:latin typeface="Cambria" pitchFamily="18" charset="0"/>
              </a:rPr>
              <a:t>Agric Res DOI 10.1007/s40003-014-0119-5, 5 August 2014</a:t>
            </a:r>
            <a:endParaRPr lang="en-IN" dirty="0">
              <a:solidFill>
                <a:srgbClr val="00FF00"/>
              </a:solidFill>
              <a:latin typeface="Cambria"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Text Box 7"/>
          <p:cNvSpPr txBox="1">
            <a:spLocks noChangeArrowheads="1"/>
          </p:cNvSpPr>
          <p:nvPr/>
        </p:nvSpPr>
        <p:spPr bwMode="auto">
          <a:xfrm>
            <a:off x="0" y="90488"/>
            <a:ext cx="9144000" cy="954107"/>
          </a:xfrm>
          <a:prstGeom prst="rect">
            <a:avLst/>
          </a:prstGeom>
          <a:noFill/>
          <a:ln w="9525" algn="ctr">
            <a:noFill/>
            <a:miter lim="800000"/>
            <a:headEnd/>
            <a:tailEnd/>
          </a:ln>
        </p:spPr>
        <p:txBody>
          <a:bodyPr wrap="square">
            <a:spAutoFit/>
          </a:bodyPr>
          <a:lstStyle/>
          <a:p>
            <a:r>
              <a:rPr lang="en-US" sz="2800" dirty="0" smtClean="0">
                <a:solidFill>
                  <a:srgbClr val="FFFF00"/>
                </a:solidFill>
                <a:latin typeface="Cambria" pitchFamily="18" charset="0"/>
              </a:rPr>
              <a:t>Role of Community </a:t>
            </a:r>
            <a:r>
              <a:rPr lang="en-US" sz="2800" dirty="0">
                <a:solidFill>
                  <a:srgbClr val="FFFF00"/>
                </a:solidFill>
                <a:latin typeface="Cambria" pitchFamily="18" charset="0"/>
              </a:rPr>
              <a:t>Hunger </a:t>
            </a:r>
            <a:r>
              <a:rPr lang="en-US" sz="2800" dirty="0" smtClean="0">
                <a:solidFill>
                  <a:srgbClr val="FFFF00"/>
                </a:solidFill>
                <a:latin typeface="Cambria" pitchFamily="18" charset="0"/>
              </a:rPr>
              <a:t>Fighters in the</a:t>
            </a:r>
          </a:p>
          <a:p>
            <a:r>
              <a:rPr lang="en-US" sz="2800" dirty="0" smtClean="0">
                <a:solidFill>
                  <a:srgbClr val="FFFF00"/>
                </a:solidFill>
                <a:latin typeface="Cambria" pitchFamily="18" charset="0"/>
              </a:rPr>
              <a:t>Zero Hunger </a:t>
            </a:r>
            <a:r>
              <a:rPr lang="en-US" sz="2800" dirty="0" err="1" smtClean="0">
                <a:solidFill>
                  <a:srgbClr val="FFFF00"/>
                </a:solidFill>
                <a:latin typeface="Cambria" pitchFamily="18" charset="0"/>
              </a:rPr>
              <a:t>programme</a:t>
            </a:r>
            <a:endParaRPr lang="en-US" sz="2800" dirty="0">
              <a:solidFill>
                <a:srgbClr val="FFFF00"/>
              </a:solidFill>
              <a:latin typeface="Cambria" pitchFamily="18" charset="0"/>
            </a:endParaRPr>
          </a:p>
        </p:txBody>
      </p:sp>
      <p:sp>
        <p:nvSpPr>
          <p:cNvPr id="27654" name="Text Box 8"/>
          <p:cNvSpPr txBox="1">
            <a:spLocks noChangeArrowheads="1"/>
          </p:cNvSpPr>
          <p:nvPr/>
        </p:nvSpPr>
        <p:spPr bwMode="auto">
          <a:xfrm>
            <a:off x="3733800" y="1011626"/>
            <a:ext cx="5181600" cy="4939814"/>
          </a:xfrm>
          <a:prstGeom prst="rect">
            <a:avLst/>
          </a:prstGeom>
          <a:noFill/>
          <a:ln w="12700" cap="sq">
            <a:noFill/>
            <a:miter lim="800000"/>
            <a:headEnd/>
            <a:tailEnd/>
          </a:ln>
        </p:spPr>
        <p:txBody>
          <a:bodyPr wrap="square">
            <a:spAutoFit/>
          </a:bodyPr>
          <a:lstStyle/>
          <a:p>
            <a:pPr marL="465138" indent="-292100" algn="just">
              <a:buClr>
                <a:srgbClr val="66FF66"/>
              </a:buClr>
              <a:buFontTx/>
              <a:buChar char="o"/>
            </a:pPr>
            <a:r>
              <a:rPr lang="en-US" sz="2400" dirty="0">
                <a:solidFill>
                  <a:schemeClr val="tx1"/>
                </a:solidFill>
                <a:latin typeface="Cambria" pitchFamily="18" charset="0"/>
              </a:rPr>
              <a:t>Become well-versed on the causes and cures for the endemic </a:t>
            </a:r>
            <a:r>
              <a:rPr lang="en-US" sz="2400" dirty="0" smtClean="0">
                <a:solidFill>
                  <a:schemeClr val="tx1"/>
                </a:solidFill>
                <a:latin typeface="Cambria" pitchFamily="18" charset="0"/>
              </a:rPr>
              <a:t>and hidden hunger </a:t>
            </a:r>
            <a:r>
              <a:rPr lang="en-US" sz="2400" dirty="0">
                <a:solidFill>
                  <a:schemeClr val="tx1"/>
                </a:solidFill>
                <a:latin typeface="Cambria" pitchFamily="18" charset="0"/>
              </a:rPr>
              <a:t>prevailing in the village / </a:t>
            </a:r>
            <a:r>
              <a:rPr lang="en-US" sz="2400" dirty="0" smtClean="0">
                <a:solidFill>
                  <a:schemeClr val="tx1"/>
                </a:solidFill>
                <a:latin typeface="Cambria" pitchFamily="18" charset="0"/>
              </a:rPr>
              <a:t>town through a nutrition literacy </a:t>
            </a:r>
            <a:r>
              <a:rPr lang="en-US" sz="2400" dirty="0" err="1" smtClean="0">
                <a:solidFill>
                  <a:schemeClr val="tx1"/>
                </a:solidFill>
                <a:latin typeface="Cambria" pitchFamily="18" charset="0"/>
              </a:rPr>
              <a:t>programme</a:t>
            </a:r>
            <a:endParaRPr lang="en-US" sz="2400" dirty="0" smtClean="0">
              <a:solidFill>
                <a:schemeClr val="tx1"/>
              </a:solidFill>
              <a:latin typeface="Cambria" pitchFamily="18" charset="0"/>
            </a:endParaRPr>
          </a:p>
          <a:p>
            <a:pPr marL="465138" indent="-292100" algn="just">
              <a:buClr>
                <a:srgbClr val="66FF66"/>
              </a:buClr>
              <a:buFontTx/>
              <a:buChar char="o"/>
            </a:pPr>
            <a:endParaRPr lang="en-US" sz="1600" dirty="0">
              <a:solidFill>
                <a:schemeClr val="tx1"/>
              </a:solidFill>
              <a:latin typeface="Cambria" pitchFamily="18" charset="0"/>
            </a:endParaRPr>
          </a:p>
          <a:p>
            <a:pPr marL="465138" indent="-292100" algn="just">
              <a:buClr>
                <a:srgbClr val="66FF66"/>
              </a:buClr>
              <a:buFontTx/>
              <a:buChar char="o"/>
            </a:pPr>
            <a:r>
              <a:rPr lang="en-US" sz="2400" dirty="0" smtClean="0">
                <a:solidFill>
                  <a:schemeClr val="tx1"/>
                </a:solidFill>
                <a:latin typeface="Cambria" pitchFamily="18" charset="0"/>
              </a:rPr>
              <a:t>Identify and introduce agricultural remedies to nutritional maladies based on gender and age</a:t>
            </a:r>
          </a:p>
          <a:p>
            <a:pPr marL="465138" indent="-292100" algn="just">
              <a:buClr>
                <a:srgbClr val="66FF66"/>
              </a:buClr>
              <a:buFontTx/>
              <a:buChar char="o"/>
            </a:pPr>
            <a:endParaRPr lang="en-US" sz="1100" dirty="0" smtClean="0">
              <a:solidFill>
                <a:schemeClr val="tx1"/>
              </a:solidFill>
              <a:latin typeface="Cambria" pitchFamily="18" charset="0"/>
            </a:endParaRPr>
          </a:p>
          <a:p>
            <a:pPr marL="465138" indent="-292100" algn="just">
              <a:buClr>
                <a:srgbClr val="66FF66"/>
              </a:buClr>
              <a:buFontTx/>
              <a:buChar char="o"/>
            </a:pPr>
            <a:r>
              <a:rPr lang="en-US" sz="2400" dirty="0" smtClean="0">
                <a:solidFill>
                  <a:schemeClr val="tx1"/>
                </a:solidFill>
                <a:latin typeface="Cambria" pitchFamily="18" charset="0"/>
              </a:rPr>
              <a:t>Introduce in the farming system </a:t>
            </a:r>
            <a:r>
              <a:rPr lang="en-US" sz="2400" dirty="0" err="1" smtClean="0">
                <a:solidFill>
                  <a:schemeClr val="tx1"/>
                </a:solidFill>
                <a:latin typeface="Cambria" pitchFamily="18" charset="0"/>
              </a:rPr>
              <a:t>biofortified</a:t>
            </a:r>
            <a:r>
              <a:rPr lang="en-US" sz="2400" dirty="0" smtClean="0">
                <a:solidFill>
                  <a:schemeClr val="tx1"/>
                </a:solidFill>
                <a:latin typeface="Cambria" pitchFamily="18" charset="0"/>
              </a:rPr>
              <a:t> crops and varieties</a:t>
            </a:r>
          </a:p>
        </p:txBody>
      </p:sp>
      <p:pic>
        <p:nvPicPr>
          <p:cNvPr id="6146" name="Picture 2" descr="http://positivenews.org.uk/wp-content/uploads/2013/05/2229752965_ae28533a0a_o2-385x250.jpg"/>
          <p:cNvPicPr>
            <a:picLocks noChangeAspect="1" noChangeArrowheads="1"/>
          </p:cNvPicPr>
          <p:nvPr/>
        </p:nvPicPr>
        <p:blipFill>
          <a:blip r:embed="rId2" cstate="print"/>
          <a:srcRect/>
          <a:stretch>
            <a:fillRect/>
          </a:stretch>
        </p:blipFill>
        <p:spPr bwMode="auto">
          <a:xfrm>
            <a:off x="228600" y="1581150"/>
            <a:ext cx="3667125" cy="2381250"/>
          </a:xfrm>
          <a:prstGeom prst="rect">
            <a:avLst/>
          </a:prstGeom>
          <a:noFill/>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82" name="Text Box 2"/>
          <p:cNvSpPr txBox="1">
            <a:spLocks noChangeArrowheads="1"/>
          </p:cNvSpPr>
          <p:nvPr/>
        </p:nvSpPr>
        <p:spPr bwMode="auto">
          <a:xfrm>
            <a:off x="1117583" y="0"/>
            <a:ext cx="6912020" cy="954107"/>
          </a:xfrm>
          <a:prstGeom prst="rect">
            <a:avLst/>
          </a:prstGeom>
          <a:noFill/>
          <a:ln w="12700" cap="sq" algn="ctr">
            <a:noFill/>
            <a:miter lim="800000"/>
            <a:headEnd/>
            <a:tailEnd/>
          </a:ln>
          <a:effectLst/>
        </p:spPr>
        <p:txBody>
          <a:bodyPr wrap="none">
            <a:spAutoFit/>
          </a:bodyPr>
          <a:lstStyle/>
          <a:p>
            <a:r>
              <a:rPr lang="en-US" sz="2800" dirty="0" smtClean="0">
                <a:solidFill>
                  <a:srgbClr val="FFFF00"/>
                </a:solidFill>
                <a:latin typeface="Cambria" pitchFamily="18" charset="0"/>
                <a:ea typeface="Lucida Sans Unicode" pitchFamily="34" charset="0"/>
                <a:cs typeface="Lucida Sans Unicode" pitchFamily="34" charset="0"/>
              </a:rPr>
              <a:t>From Ship to Mouth to Right to Food</a:t>
            </a:r>
          </a:p>
          <a:p>
            <a:r>
              <a:rPr lang="en-US" sz="2800" dirty="0" smtClean="0">
                <a:solidFill>
                  <a:srgbClr val="FFFF00"/>
                </a:solidFill>
                <a:latin typeface="Cambria" pitchFamily="18" charset="0"/>
                <a:ea typeface="Lucida Sans Unicode" pitchFamily="34" charset="0"/>
                <a:cs typeface="Lucida Sans Unicode" pitchFamily="34" charset="0"/>
              </a:rPr>
              <a:t>National </a:t>
            </a:r>
            <a:r>
              <a:rPr lang="en-US" sz="2800" dirty="0">
                <a:solidFill>
                  <a:srgbClr val="FFFF00"/>
                </a:solidFill>
                <a:latin typeface="Cambria" pitchFamily="18" charset="0"/>
                <a:ea typeface="Lucida Sans Unicode" pitchFamily="34" charset="0"/>
                <a:cs typeface="Lucida Sans Unicode" pitchFamily="34" charset="0"/>
              </a:rPr>
              <a:t>Food Security </a:t>
            </a:r>
            <a:r>
              <a:rPr lang="en-US" sz="2800" dirty="0" smtClean="0">
                <a:solidFill>
                  <a:srgbClr val="FFFF00"/>
                </a:solidFill>
                <a:latin typeface="Cambria" pitchFamily="18" charset="0"/>
                <a:ea typeface="Lucida Sans Unicode" pitchFamily="34" charset="0"/>
                <a:cs typeface="Lucida Sans Unicode" pitchFamily="34" charset="0"/>
              </a:rPr>
              <a:t>Act </a:t>
            </a:r>
            <a:r>
              <a:rPr lang="en-US" sz="2800" dirty="0">
                <a:solidFill>
                  <a:srgbClr val="FFFF00"/>
                </a:solidFill>
                <a:latin typeface="Cambria" pitchFamily="18" charset="0"/>
                <a:ea typeface="Lucida Sans Unicode" pitchFamily="34" charset="0"/>
                <a:cs typeface="Lucida Sans Unicode" pitchFamily="34" charset="0"/>
              </a:rPr>
              <a:t>of India, </a:t>
            </a:r>
            <a:r>
              <a:rPr lang="en-US" sz="2800" dirty="0" smtClean="0">
                <a:solidFill>
                  <a:srgbClr val="FFFF00"/>
                </a:solidFill>
                <a:latin typeface="Cambria" pitchFamily="18" charset="0"/>
                <a:ea typeface="Lucida Sans Unicode" pitchFamily="34" charset="0"/>
                <a:cs typeface="Lucida Sans Unicode" pitchFamily="34" charset="0"/>
              </a:rPr>
              <a:t>2013</a:t>
            </a:r>
          </a:p>
        </p:txBody>
      </p:sp>
      <p:sp>
        <p:nvSpPr>
          <p:cNvPr id="3399684" name="Line 4"/>
          <p:cNvSpPr>
            <a:spLocks noChangeShapeType="1"/>
          </p:cNvSpPr>
          <p:nvPr/>
        </p:nvSpPr>
        <p:spPr bwMode="auto">
          <a:xfrm>
            <a:off x="0" y="914400"/>
            <a:ext cx="9144000" cy="0"/>
          </a:xfrm>
          <a:prstGeom prst="line">
            <a:avLst/>
          </a:prstGeom>
          <a:noFill/>
          <a:ln w="57150" cmpd="thinThick">
            <a:solidFill>
              <a:schemeClr val="accent2"/>
            </a:solidFill>
            <a:round/>
            <a:headEnd/>
            <a:tailEnd/>
          </a:ln>
        </p:spPr>
        <p:txBody>
          <a:bodyPr wrap="none"/>
          <a:lstStyle/>
          <a:p>
            <a:endParaRPr lang="en-IN"/>
          </a:p>
        </p:txBody>
      </p:sp>
      <p:sp>
        <p:nvSpPr>
          <p:cNvPr id="3399685" name="Text Box 5"/>
          <p:cNvSpPr txBox="1">
            <a:spLocks noChangeArrowheads="1"/>
          </p:cNvSpPr>
          <p:nvPr/>
        </p:nvSpPr>
        <p:spPr bwMode="auto">
          <a:xfrm>
            <a:off x="228600" y="886882"/>
            <a:ext cx="8763000" cy="5209118"/>
          </a:xfrm>
          <a:prstGeom prst="rect">
            <a:avLst/>
          </a:prstGeom>
          <a:noFill/>
          <a:ln w="12700" cap="sq">
            <a:noFill/>
            <a:miter lim="800000"/>
            <a:headEnd/>
            <a:tailEnd/>
          </a:ln>
        </p:spPr>
        <p:txBody>
          <a:bodyPr wrap="square">
            <a:spAutoFit/>
          </a:bodyPr>
          <a:lstStyle/>
          <a:p>
            <a:pPr marL="457200" indent="-457200" algn="just">
              <a:spcBef>
                <a:spcPct val="50000"/>
              </a:spcBef>
            </a:pPr>
            <a:r>
              <a:rPr lang="en-US" sz="2300" b="0" u="sng" dirty="0" smtClean="0">
                <a:solidFill>
                  <a:srgbClr val="00FF00"/>
                </a:solidFill>
                <a:latin typeface="Cambria" pitchFamily="18" charset="0"/>
                <a:cs typeface="Arial" charset="0"/>
              </a:rPr>
              <a:t>Goal</a:t>
            </a:r>
            <a:r>
              <a:rPr lang="en-US" sz="2300" b="0" dirty="0" smtClean="0">
                <a:solidFill>
                  <a:srgbClr val="00FF00"/>
                </a:solidFill>
                <a:latin typeface="Cambria" pitchFamily="18" charset="0"/>
                <a:cs typeface="Arial" charset="0"/>
              </a:rPr>
              <a:t> :</a:t>
            </a:r>
            <a:r>
              <a:rPr lang="en-US" sz="2300" b="0" dirty="0" smtClean="0">
                <a:solidFill>
                  <a:schemeClr val="tx1"/>
                </a:solidFill>
                <a:latin typeface="Cambria" pitchFamily="18" charset="0"/>
                <a:cs typeface="Arial" charset="0"/>
              </a:rPr>
              <a:t> To provide food and nutritional security by ensuring access to adequate quantity of quality food at affordable prices </a:t>
            </a:r>
          </a:p>
          <a:p>
            <a:pPr marL="457200" indent="-457200" algn="just">
              <a:spcBef>
                <a:spcPct val="50000"/>
              </a:spcBef>
            </a:pPr>
            <a:r>
              <a:rPr lang="en-US" sz="2300" b="0" u="sng" dirty="0" smtClean="0">
                <a:solidFill>
                  <a:srgbClr val="00FF00"/>
                </a:solidFill>
                <a:latin typeface="Cambria" pitchFamily="18" charset="0"/>
                <a:cs typeface="Arial" charset="0"/>
              </a:rPr>
              <a:t>Special Features</a:t>
            </a:r>
            <a:r>
              <a:rPr lang="en-US" sz="2300" b="0" dirty="0" smtClean="0">
                <a:solidFill>
                  <a:srgbClr val="00FF00"/>
                </a:solidFill>
                <a:latin typeface="Cambria" pitchFamily="18" charset="0"/>
                <a:cs typeface="Arial" charset="0"/>
              </a:rPr>
              <a:t> :</a:t>
            </a:r>
          </a:p>
          <a:p>
            <a:pPr marL="457200" indent="-457200" algn="just">
              <a:spcBef>
                <a:spcPct val="50000"/>
              </a:spcBef>
              <a:buClr>
                <a:srgbClr val="00FF00"/>
              </a:buClr>
              <a:buFont typeface="Courier New" pitchFamily="49" charset="0"/>
              <a:buChar char="o"/>
            </a:pPr>
            <a:r>
              <a:rPr lang="en-US" sz="2400" dirty="0" smtClean="0">
                <a:solidFill>
                  <a:srgbClr val="00FF00"/>
                </a:solidFill>
                <a:latin typeface="Cambria" pitchFamily="18" charset="0"/>
                <a:cs typeface="Arial" charset="0"/>
              </a:rPr>
              <a:t>Life Cycle approach </a:t>
            </a:r>
            <a:r>
              <a:rPr lang="en-US" sz="2400" b="0" dirty="0" smtClean="0">
                <a:solidFill>
                  <a:schemeClr val="tx1"/>
                </a:solidFill>
                <a:latin typeface="Cambria" pitchFamily="18" charset="0"/>
                <a:cs typeface="Arial" charset="0"/>
              </a:rPr>
              <a:t>with emphasis on the 1000 days of a child’s life </a:t>
            </a:r>
          </a:p>
          <a:p>
            <a:pPr marL="457200" indent="-457200" algn="just">
              <a:buClr>
                <a:srgbClr val="00FF00"/>
              </a:buClr>
              <a:buFont typeface="Courier New" pitchFamily="49" charset="0"/>
              <a:buChar char="o"/>
            </a:pPr>
            <a:r>
              <a:rPr lang="en-US" sz="2400" dirty="0" smtClean="0">
                <a:solidFill>
                  <a:srgbClr val="00FF00"/>
                </a:solidFill>
                <a:latin typeface="Cambria" pitchFamily="18" charset="0"/>
              </a:rPr>
              <a:t>The senior most woman </a:t>
            </a:r>
            <a:r>
              <a:rPr lang="en-US" sz="2400" b="0" dirty="0" smtClean="0">
                <a:solidFill>
                  <a:schemeClr val="tx1"/>
                </a:solidFill>
                <a:latin typeface="Cambria" pitchFamily="18" charset="0"/>
              </a:rPr>
              <a:t>in the household will be designated the Head of the Household from the point of view of food entitlements</a:t>
            </a:r>
          </a:p>
          <a:p>
            <a:pPr marL="457200" indent="-457200" algn="just">
              <a:buClr>
                <a:srgbClr val="00FF00"/>
              </a:buClr>
              <a:buFont typeface="Courier New" pitchFamily="49" charset="0"/>
              <a:buChar char="o"/>
            </a:pPr>
            <a:r>
              <a:rPr lang="en-US" sz="2400" dirty="0" smtClean="0">
                <a:solidFill>
                  <a:srgbClr val="00FF00"/>
                </a:solidFill>
                <a:latin typeface="Cambria" pitchFamily="18" charset="0"/>
              </a:rPr>
              <a:t>Enlargement of the Food Basket </a:t>
            </a:r>
            <a:r>
              <a:rPr lang="en-US" sz="2400" b="0" dirty="0" smtClean="0">
                <a:solidFill>
                  <a:schemeClr val="tx1"/>
                </a:solidFill>
                <a:latin typeface="Cambria" pitchFamily="18" charset="0"/>
              </a:rPr>
              <a:t>by including </a:t>
            </a:r>
            <a:r>
              <a:rPr lang="en-US" sz="2400" b="0" dirty="0" err="1" smtClean="0">
                <a:solidFill>
                  <a:schemeClr val="tx1"/>
                </a:solidFill>
                <a:latin typeface="Cambria" pitchFamily="18" charset="0"/>
              </a:rPr>
              <a:t>nutri</a:t>
            </a:r>
            <a:r>
              <a:rPr lang="en-US" sz="2400" b="0" dirty="0" smtClean="0">
                <a:solidFill>
                  <a:schemeClr val="tx1"/>
                </a:solidFill>
                <a:latin typeface="Cambria" pitchFamily="18" charset="0"/>
              </a:rPr>
              <a:t>-millets and other orphan crops in the Public Distribution System</a:t>
            </a:r>
          </a:p>
          <a:p>
            <a:pPr marL="457200" indent="-457200" algn="just">
              <a:buClr>
                <a:srgbClr val="00FF00"/>
              </a:buClr>
              <a:buFont typeface="Courier New" pitchFamily="49" charset="0"/>
              <a:buChar char="o"/>
            </a:pPr>
            <a:r>
              <a:rPr lang="en-US" sz="2400" dirty="0" smtClean="0">
                <a:solidFill>
                  <a:srgbClr val="00FF00"/>
                </a:solidFill>
                <a:latin typeface="Cambria" pitchFamily="18" charset="0"/>
                <a:cs typeface="Arial" charset="0"/>
              </a:rPr>
              <a:t>Entitlement :</a:t>
            </a:r>
            <a:r>
              <a:rPr lang="en-US" sz="2400" b="0" dirty="0" smtClean="0">
                <a:solidFill>
                  <a:schemeClr val="tx1"/>
                </a:solidFill>
                <a:latin typeface="Cambria" pitchFamily="18" charset="0"/>
                <a:cs typeface="Arial" charset="0"/>
              </a:rPr>
              <a:t> Every person belonging to priority households shall be entitled to receive </a:t>
            </a:r>
            <a:r>
              <a:rPr lang="en-US" sz="2400" b="0" dirty="0" smtClean="0">
                <a:solidFill>
                  <a:srgbClr val="00FF00"/>
                </a:solidFill>
                <a:latin typeface="Cambria" pitchFamily="18" charset="0"/>
                <a:cs typeface="Arial" charset="0"/>
              </a:rPr>
              <a:t>five kilogram of </a:t>
            </a:r>
            <a:r>
              <a:rPr lang="en-US" sz="2400" b="0" dirty="0" err="1" smtClean="0">
                <a:solidFill>
                  <a:srgbClr val="00FF00"/>
                </a:solidFill>
                <a:latin typeface="Cambria" pitchFamily="18" charset="0"/>
                <a:cs typeface="Arial" charset="0"/>
              </a:rPr>
              <a:t>foodgrains</a:t>
            </a:r>
            <a:r>
              <a:rPr lang="en-US" sz="2400" b="0" dirty="0" smtClean="0">
                <a:solidFill>
                  <a:srgbClr val="00FF00"/>
                </a:solidFill>
                <a:latin typeface="Cambria" pitchFamily="18" charset="0"/>
                <a:cs typeface="Arial" charset="0"/>
              </a:rPr>
              <a:t> </a:t>
            </a:r>
            <a:r>
              <a:rPr lang="en-US" sz="2400" b="0" dirty="0" smtClean="0">
                <a:solidFill>
                  <a:schemeClr val="tx1"/>
                </a:solidFill>
                <a:latin typeface="Cambria" pitchFamily="18" charset="0"/>
                <a:cs typeface="Arial" charset="0"/>
              </a:rPr>
              <a:t>per person per month at </a:t>
            </a:r>
            <a:r>
              <a:rPr lang="en-US" sz="2400" b="0" dirty="0" err="1" smtClean="0">
                <a:solidFill>
                  <a:schemeClr val="tx1"/>
                </a:solidFill>
                <a:latin typeface="Cambria" pitchFamily="18" charset="0"/>
                <a:cs typeface="Arial" charset="0"/>
              </a:rPr>
              <a:t>subsidised</a:t>
            </a:r>
            <a:r>
              <a:rPr lang="en-US" sz="2400" b="0" dirty="0" smtClean="0">
                <a:solidFill>
                  <a:schemeClr val="tx1"/>
                </a:solidFill>
                <a:latin typeface="Cambria" pitchFamily="18" charset="0"/>
                <a:cs typeface="Arial" charset="0"/>
              </a:rPr>
              <a:t> prices.</a:t>
            </a:r>
            <a:endParaRPr lang="en-US" sz="2400" dirty="0" smtClean="0">
              <a:latin typeface="Cambria" pitchFamily="18"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4802" name="Text Box 2"/>
          <p:cNvSpPr txBox="1">
            <a:spLocks noChangeArrowheads="1"/>
          </p:cNvSpPr>
          <p:nvPr/>
        </p:nvSpPr>
        <p:spPr bwMode="auto">
          <a:xfrm>
            <a:off x="488090" y="76200"/>
            <a:ext cx="8191410" cy="584775"/>
          </a:xfrm>
          <a:prstGeom prst="rect">
            <a:avLst/>
          </a:prstGeom>
          <a:noFill/>
          <a:ln w="12700" cap="sq" algn="ctr">
            <a:noFill/>
            <a:miter lim="800000"/>
            <a:headEnd/>
            <a:tailEnd/>
          </a:ln>
          <a:effectLst/>
        </p:spPr>
        <p:txBody>
          <a:bodyPr wrap="none">
            <a:spAutoFit/>
          </a:bodyPr>
          <a:lstStyle/>
          <a:p>
            <a:r>
              <a:rPr lang="en-US" sz="3200" dirty="0">
                <a:solidFill>
                  <a:srgbClr val="FFFF00"/>
                </a:solidFill>
                <a:latin typeface="Cambria" pitchFamily="18" charset="0"/>
                <a:ea typeface="Lucida Sans Unicode" pitchFamily="34" charset="0"/>
                <a:cs typeface="Lucida Sans Unicode" pitchFamily="34" charset="0"/>
              </a:rPr>
              <a:t>No Time to Relax : Major Challenges Ahead</a:t>
            </a:r>
          </a:p>
        </p:txBody>
      </p:sp>
      <p:sp>
        <p:nvSpPr>
          <p:cNvPr id="3404803" name="Text Box 3"/>
          <p:cNvSpPr txBox="1">
            <a:spLocks noChangeArrowheads="1"/>
          </p:cNvSpPr>
          <p:nvPr/>
        </p:nvSpPr>
        <p:spPr bwMode="auto">
          <a:xfrm>
            <a:off x="609600" y="957417"/>
            <a:ext cx="7848600" cy="5080045"/>
          </a:xfrm>
          <a:prstGeom prst="rect">
            <a:avLst/>
          </a:prstGeom>
          <a:noFill/>
          <a:ln w="12700" cap="sq">
            <a:noFill/>
            <a:miter lim="800000"/>
            <a:headEnd/>
            <a:tailEnd/>
          </a:ln>
        </p:spPr>
        <p:txBody>
          <a:bodyPr wrap="square">
            <a:spAutoFit/>
          </a:bodyPr>
          <a:lstStyle/>
          <a:p>
            <a:pPr marL="392113" indent="-347663" algn="just">
              <a:lnSpc>
                <a:spcPct val="130000"/>
              </a:lnSpc>
              <a:spcBef>
                <a:spcPct val="10000"/>
              </a:spcBef>
              <a:spcAft>
                <a:spcPct val="10000"/>
              </a:spcAft>
              <a:buClr>
                <a:srgbClr val="00FF99"/>
              </a:buClr>
              <a:buFontTx/>
              <a:buChar char="o"/>
            </a:pPr>
            <a:r>
              <a:rPr lang="en-US" sz="2500" dirty="0" smtClean="0">
                <a:solidFill>
                  <a:schemeClr val="tx1"/>
                </a:solidFill>
                <a:latin typeface="Cambria" pitchFamily="18" charset="0"/>
                <a:cs typeface="Arial" charset="0"/>
              </a:rPr>
              <a:t>Food losses and Food Waste</a:t>
            </a:r>
          </a:p>
          <a:p>
            <a:pPr marL="392113" indent="-347663" algn="just">
              <a:lnSpc>
                <a:spcPct val="130000"/>
              </a:lnSpc>
              <a:spcBef>
                <a:spcPct val="10000"/>
              </a:spcBef>
              <a:spcAft>
                <a:spcPct val="10000"/>
              </a:spcAft>
              <a:buClr>
                <a:srgbClr val="00FF99"/>
              </a:buClr>
              <a:buFontTx/>
              <a:buChar char="o"/>
            </a:pPr>
            <a:r>
              <a:rPr lang="en-US" sz="2500" dirty="0" smtClean="0">
                <a:solidFill>
                  <a:schemeClr val="tx1"/>
                </a:solidFill>
                <a:latin typeface="Cambria" pitchFamily="18" charset="0"/>
                <a:cs typeface="Arial" charset="0"/>
              </a:rPr>
              <a:t>Climate </a:t>
            </a:r>
            <a:r>
              <a:rPr lang="en-US" sz="2500" dirty="0">
                <a:solidFill>
                  <a:schemeClr val="tx1"/>
                </a:solidFill>
                <a:latin typeface="Cambria" pitchFamily="18" charset="0"/>
                <a:cs typeface="Arial" charset="0"/>
              </a:rPr>
              <a:t>change : scientific checkmating of adverse impact</a:t>
            </a:r>
          </a:p>
          <a:p>
            <a:pPr marL="392113" indent="-347663" algn="just">
              <a:lnSpc>
                <a:spcPct val="130000"/>
              </a:lnSpc>
              <a:spcBef>
                <a:spcPct val="10000"/>
              </a:spcBef>
              <a:spcAft>
                <a:spcPct val="10000"/>
              </a:spcAft>
              <a:buClr>
                <a:srgbClr val="00FF99"/>
              </a:buClr>
              <a:buFontTx/>
              <a:buChar char="o"/>
            </a:pPr>
            <a:r>
              <a:rPr lang="en-US" sz="2500" dirty="0">
                <a:solidFill>
                  <a:schemeClr val="tx1"/>
                </a:solidFill>
                <a:latin typeface="Cambria" pitchFamily="18" charset="0"/>
                <a:cs typeface="Arial" charset="0"/>
              </a:rPr>
              <a:t>Shrinking per capita land and water resources</a:t>
            </a:r>
          </a:p>
          <a:p>
            <a:pPr marL="392113" indent="-347663" algn="just">
              <a:lnSpc>
                <a:spcPct val="130000"/>
              </a:lnSpc>
              <a:spcBef>
                <a:spcPct val="10000"/>
              </a:spcBef>
              <a:spcAft>
                <a:spcPct val="10000"/>
              </a:spcAft>
              <a:buClr>
                <a:srgbClr val="00FF99"/>
              </a:buClr>
              <a:buFontTx/>
              <a:buChar char="o"/>
            </a:pPr>
            <a:r>
              <a:rPr lang="en-US" sz="2500" dirty="0">
                <a:solidFill>
                  <a:schemeClr val="tx1"/>
                </a:solidFill>
                <a:latin typeface="Cambria" pitchFamily="18" charset="0"/>
                <a:cs typeface="Arial" charset="0"/>
              </a:rPr>
              <a:t>Expanding biotic and </a:t>
            </a:r>
            <a:r>
              <a:rPr lang="en-US" sz="2500" dirty="0" err="1">
                <a:solidFill>
                  <a:schemeClr val="tx1"/>
                </a:solidFill>
                <a:latin typeface="Cambria" pitchFamily="18" charset="0"/>
                <a:cs typeface="Arial" charset="0"/>
              </a:rPr>
              <a:t>abiotic</a:t>
            </a:r>
            <a:r>
              <a:rPr lang="en-US" sz="2500" dirty="0">
                <a:solidFill>
                  <a:schemeClr val="tx1"/>
                </a:solidFill>
                <a:latin typeface="Cambria" pitchFamily="18" charset="0"/>
                <a:cs typeface="Arial" charset="0"/>
              </a:rPr>
              <a:t> stresses</a:t>
            </a:r>
          </a:p>
          <a:p>
            <a:pPr marL="392113" indent="-347663" algn="just">
              <a:lnSpc>
                <a:spcPct val="130000"/>
              </a:lnSpc>
              <a:spcBef>
                <a:spcPct val="10000"/>
              </a:spcBef>
              <a:spcAft>
                <a:spcPct val="10000"/>
              </a:spcAft>
              <a:buClr>
                <a:srgbClr val="00FF99"/>
              </a:buClr>
              <a:buFontTx/>
              <a:buChar char="o"/>
            </a:pPr>
            <a:r>
              <a:rPr lang="en-US" sz="2500" dirty="0">
                <a:solidFill>
                  <a:schemeClr val="tx1"/>
                </a:solidFill>
                <a:latin typeface="Cambria" pitchFamily="18" charset="0"/>
                <a:cs typeface="Arial" charset="0"/>
              </a:rPr>
              <a:t>Adverse cost-risk-return structure of farming</a:t>
            </a:r>
          </a:p>
          <a:p>
            <a:pPr marL="392113" indent="-347663" algn="just">
              <a:lnSpc>
                <a:spcPct val="130000"/>
              </a:lnSpc>
              <a:spcBef>
                <a:spcPct val="10000"/>
              </a:spcBef>
              <a:spcAft>
                <a:spcPct val="10000"/>
              </a:spcAft>
              <a:buClr>
                <a:srgbClr val="00FF99"/>
              </a:buClr>
              <a:buFontTx/>
              <a:buChar char="o"/>
            </a:pPr>
            <a:r>
              <a:rPr lang="en-US" sz="2500" dirty="0">
                <a:solidFill>
                  <a:schemeClr val="tx1"/>
                </a:solidFill>
                <a:latin typeface="Cambria" pitchFamily="18" charset="0"/>
                <a:cs typeface="Arial" charset="0"/>
              </a:rPr>
              <a:t>Market volatility</a:t>
            </a:r>
          </a:p>
          <a:p>
            <a:pPr marL="392113" indent="-347663" algn="just">
              <a:lnSpc>
                <a:spcPct val="130000"/>
              </a:lnSpc>
              <a:spcBef>
                <a:spcPct val="10000"/>
              </a:spcBef>
              <a:spcAft>
                <a:spcPct val="10000"/>
              </a:spcAft>
              <a:buClr>
                <a:srgbClr val="00FF99"/>
              </a:buClr>
              <a:buFontTx/>
              <a:buChar char="o"/>
            </a:pPr>
            <a:r>
              <a:rPr lang="en-US" sz="2500" dirty="0">
                <a:solidFill>
                  <a:schemeClr val="tx1"/>
                </a:solidFill>
                <a:latin typeface="Cambria" pitchFamily="18" charset="0"/>
                <a:cs typeface="Arial" charset="0"/>
              </a:rPr>
              <a:t>Reluctance of youth to take to </a:t>
            </a:r>
            <a:r>
              <a:rPr lang="en-US" sz="2500" dirty="0" smtClean="0">
                <a:solidFill>
                  <a:schemeClr val="tx1"/>
                </a:solidFill>
                <a:latin typeface="Cambria" pitchFamily="18" charset="0"/>
                <a:cs typeface="Arial" charset="0"/>
              </a:rPr>
              <a:t>farming</a:t>
            </a:r>
          </a:p>
          <a:p>
            <a:pPr marL="392113" indent="-347663" algn="just">
              <a:lnSpc>
                <a:spcPct val="130000"/>
              </a:lnSpc>
              <a:spcBef>
                <a:spcPct val="10000"/>
              </a:spcBef>
              <a:spcAft>
                <a:spcPct val="10000"/>
              </a:spcAft>
              <a:buClr>
                <a:srgbClr val="00FF99"/>
              </a:buClr>
              <a:buFontTx/>
              <a:buChar char="o"/>
            </a:pPr>
            <a:r>
              <a:rPr lang="en-US" sz="2500" dirty="0" smtClean="0">
                <a:solidFill>
                  <a:schemeClr val="tx1"/>
                </a:solidFill>
                <a:latin typeface="Cambria" pitchFamily="18" charset="0"/>
              </a:rPr>
              <a:t>Controversies over genetic modification</a:t>
            </a:r>
            <a:endParaRPr lang="en-IN" sz="2500" dirty="0" smtClean="0">
              <a:solidFill>
                <a:schemeClr val="tx1"/>
              </a:solidFill>
              <a:latin typeface="Cambria" pitchFamily="18" charset="0"/>
            </a:endParaRPr>
          </a:p>
        </p:txBody>
      </p:sp>
      <p:sp>
        <p:nvSpPr>
          <p:cNvPr id="3404804" name="Line 4"/>
          <p:cNvSpPr>
            <a:spLocks noChangeShapeType="1"/>
          </p:cNvSpPr>
          <p:nvPr/>
        </p:nvSpPr>
        <p:spPr bwMode="auto">
          <a:xfrm>
            <a:off x="0" y="838200"/>
            <a:ext cx="9144000" cy="0"/>
          </a:xfrm>
          <a:prstGeom prst="line">
            <a:avLst/>
          </a:prstGeom>
          <a:noFill/>
          <a:ln w="57150" cmpd="thinThick">
            <a:solidFill>
              <a:schemeClr val="accent2">
                <a:lumMod val="75000"/>
              </a:schemeClr>
            </a:solidFill>
            <a:round/>
            <a:headEnd/>
            <a:tailEnd/>
          </a:ln>
        </p:spPr>
        <p:txBody>
          <a:bodyPr wrap="none"/>
          <a:lstStyle/>
          <a:p>
            <a:endParaRPr lang="en-IN">
              <a:latin typeface="Cambria" pitchFamily="18"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10418"/>
            <a:ext cx="4191147" cy="1077218"/>
          </a:xfrm>
          <a:prstGeom prst="rect">
            <a:avLst/>
          </a:prstGeom>
          <a:noFill/>
        </p:spPr>
        <p:txBody>
          <a:bodyPr wrap="none" rtlCol="0">
            <a:spAutoFit/>
          </a:bodyPr>
          <a:lstStyle/>
          <a:p>
            <a:r>
              <a:rPr lang="en-US" sz="3200" dirty="0" smtClean="0">
                <a:solidFill>
                  <a:srgbClr val="FFFF00"/>
                </a:solidFill>
                <a:latin typeface="Cambria" pitchFamily="18" charset="0"/>
              </a:rPr>
              <a:t>Securing Food for All </a:t>
            </a:r>
          </a:p>
          <a:p>
            <a:r>
              <a:rPr lang="en-US" sz="3200" dirty="0" smtClean="0">
                <a:solidFill>
                  <a:srgbClr val="FFFF00"/>
                </a:solidFill>
                <a:latin typeface="Cambria" pitchFamily="18" charset="0"/>
              </a:rPr>
              <a:t>The Human Dream</a:t>
            </a:r>
            <a:endParaRPr lang="en-IN" sz="3200" dirty="0">
              <a:solidFill>
                <a:srgbClr val="FFFF00"/>
              </a:solidFill>
              <a:latin typeface="Cambria" pitchFamily="18" charset="0"/>
            </a:endParaRPr>
          </a:p>
        </p:txBody>
      </p:sp>
      <p:sp>
        <p:nvSpPr>
          <p:cNvPr id="3" name="Line 4"/>
          <p:cNvSpPr>
            <a:spLocks noChangeShapeType="1"/>
          </p:cNvSpPr>
          <p:nvPr/>
        </p:nvSpPr>
        <p:spPr bwMode="auto">
          <a:xfrm>
            <a:off x="0" y="1066800"/>
            <a:ext cx="9144000" cy="0"/>
          </a:xfrm>
          <a:prstGeom prst="line">
            <a:avLst/>
          </a:prstGeom>
          <a:noFill/>
          <a:ln w="57150" cmpd="thinThick">
            <a:solidFill>
              <a:schemeClr val="accent6"/>
            </a:solidFill>
            <a:round/>
            <a:headEnd/>
            <a:tailEnd/>
          </a:ln>
        </p:spPr>
        <p:txBody>
          <a:bodyPr wrap="none"/>
          <a:lstStyle/>
          <a:p>
            <a:endParaRPr lang="en-IN">
              <a:latin typeface="Cambria" pitchFamily="18" charset="0"/>
            </a:endParaRPr>
          </a:p>
        </p:txBody>
      </p:sp>
      <p:sp>
        <p:nvSpPr>
          <p:cNvPr id="4" name="TextBox 3"/>
          <p:cNvSpPr txBox="1"/>
          <p:nvPr/>
        </p:nvSpPr>
        <p:spPr>
          <a:xfrm>
            <a:off x="457200" y="1215040"/>
            <a:ext cx="8229600" cy="3890360"/>
          </a:xfrm>
          <a:prstGeom prst="rect">
            <a:avLst/>
          </a:prstGeom>
          <a:noFill/>
        </p:spPr>
        <p:txBody>
          <a:bodyPr wrap="square" rtlCol="0">
            <a:spAutoFit/>
          </a:bodyPr>
          <a:lstStyle/>
          <a:p>
            <a:pPr algn="just">
              <a:lnSpc>
                <a:spcPct val="150000"/>
              </a:lnSpc>
            </a:pPr>
            <a:r>
              <a:rPr lang="en-US" sz="2800" i="1" dirty="0" smtClean="0">
                <a:solidFill>
                  <a:schemeClr val="tx1"/>
                </a:solidFill>
                <a:latin typeface="Cambria" pitchFamily="18" charset="0"/>
              </a:rPr>
              <a:t>New Frontiers of the mind and technology are before us, and if they are pioneered with the same  vision, boldness and drive with which the battle against food shortage was fought through the green revolution, we can achieve the goal of </a:t>
            </a:r>
            <a:r>
              <a:rPr lang="en-US" sz="2800" i="1" dirty="0" smtClean="0">
                <a:solidFill>
                  <a:srgbClr val="00FF00"/>
                </a:solidFill>
                <a:latin typeface="Cambria" pitchFamily="18" charset="0"/>
              </a:rPr>
              <a:t>Food for All </a:t>
            </a:r>
            <a:r>
              <a:rPr lang="en-US" sz="2800" i="1" dirty="0" smtClean="0">
                <a:solidFill>
                  <a:schemeClr val="tx1"/>
                </a:solidFill>
                <a:latin typeface="Cambria" pitchFamily="18" charset="0"/>
              </a:rPr>
              <a:t>sooner than generally considered possible.</a:t>
            </a:r>
          </a:p>
        </p:txBody>
      </p:sp>
      <p:sp>
        <p:nvSpPr>
          <p:cNvPr id="5" name="TextBox 4"/>
          <p:cNvSpPr txBox="1"/>
          <p:nvPr/>
        </p:nvSpPr>
        <p:spPr>
          <a:xfrm>
            <a:off x="2959680" y="5334000"/>
            <a:ext cx="5803320" cy="369332"/>
          </a:xfrm>
          <a:prstGeom prst="rect">
            <a:avLst/>
          </a:prstGeom>
          <a:noFill/>
        </p:spPr>
        <p:txBody>
          <a:bodyPr wrap="none" rtlCol="0">
            <a:spAutoFit/>
          </a:bodyPr>
          <a:lstStyle/>
          <a:p>
            <a:r>
              <a:rPr lang="en-US" i="1" dirty="0" smtClean="0">
                <a:solidFill>
                  <a:srgbClr val="66FF66"/>
                </a:solidFill>
                <a:latin typeface="Cambria" pitchFamily="18" charset="0"/>
              </a:rPr>
              <a:t>- Adapted from President Roosevelt’s American Dream</a:t>
            </a:r>
            <a:endParaRPr lang="en-IN" i="1" dirty="0">
              <a:solidFill>
                <a:srgbClr val="66FF66"/>
              </a:solidFill>
              <a:latin typeface="Cambria"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ontemporary">
  <a:themeElements>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fontScheme name="Contemporar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2"/>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2"/>
            </a:solidFill>
            <a:effectLst/>
            <a:latin typeface="Calibri" pitchFamily="34" charset="0"/>
          </a:defRPr>
        </a:defPPr>
      </a:lstStyle>
    </a:lnDef>
  </a:objectDefaults>
  <a:extraClrSchemeLst>
    <a:extraClrScheme>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clrMap bg1="dk2" tx1="lt1" bg2="dk1" tx2="lt2" accent1="accent1" accent2="accent2" accent3="accent3" accent4="accent4" accent5="accent5" accent6="accent6" hlink="hlink" folHlink="folHlink"/>
    </a:extraClrScheme>
    <a:extraClrScheme>
      <a:clrScheme name="Contemporary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ontemporary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29004</TotalTime>
  <Words>1462</Words>
  <Application>Microsoft Office PowerPoint</Application>
  <PresentationFormat>On-screen Show (4:3)</PresentationFormat>
  <Paragraphs>205</Paragraphs>
  <Slides>35</Slides>
  <Notes>4</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35</vt:i4>
      </vt:variant>
    </vt:vector>
  </HeadingPairs>
  <TitlesOfParts>
    <vt:vector size="38" baseType="lpstr">
      <vt:lpstr>Contemporary</vt:lpstr>
      <vt:lpstr>Custom Design</vt:lpstr>
      <vt:lpstr>Photo Editor Photo</vt:lpstr>
      <vt:lpstr>Slide 1</vt:lpstr>
      <vt:lpstr>Slide 2</vt:lpstr>
      <vt:lpstr>Slide 3</vt:lpstr>
      <vt:lpstr>Disease Management : Need for a Food-cum-Drug approach</vt:lpstr>
      <vt:lpstr>Slide 5</vt:lpstr>
      <vt:lpstr>Slide 6</vt:lpstr>
      <vt:lpstr>Slide 7</vt:lpstr>
      <vt:lpstr>Slide 8</vt:lpstr>
      <vt:lpstr>Slide 9</vt:lpstr>
      <vt:lpstr>Slide 10</vt:lpstr>
      <vt:lpstr>Slide 11</vt:lpstr>
      <vt:lpstr>Evergreen Revolution is the Pathway</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University of Illinois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Charles Werth</dc:creator>
  <cp:lastModifiedBy>dilhara</cp:lastModifiedBy>
  <cp:revision>2392</cp:revision>
  <dcterms:created xsi:type="dcterms:W3CDTF">2002-10-04T20:27:51Z</dcterms:created>
  <dcterms:modified xsi:type="dcterms:W3CDTF">2014-10-29T04:36:37Z</dcterms:modified>
</cp:coreProperties>
</file>